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5"/>
  </p:sldMasterIdLst>
  <p:notesMasterIdLst>
    <p:notesMasterId r:id="rId37"/>
  </p:notesMasterIdLst>
  <p:handoutMasterIdLst>
    <p:handoutMasterId r:id="rId38"/>
  </p:handoutMasterIdLst>
  <p:sldIdLst>
    <p:sldId id="334" r:id="rId6"/>
    <p:sldId id="267" r:id="rId7"/>
    <p:sldId id="315" r:id="rId8"/>
    <p:sldId id="319" r:id="rId9"/>
    <p:sldId id="320" r:id="rId10"/>
    <p:sldId id="272" r:id="rId11"/>
    <p:sldId id="328" r:id="rId12"/>
    <p:sldId id="327" r:id="rId13"/>
    <p:sldId id="304" r:id="rId14"/>
    <p:sldId id="294" r:id="rId15"/>
    <p:sldId id="295" r:id="rId16"/>
    <p:sldId id="296" r:id="rId17"/>
    <p:sldId id="330" r:id="rId18"/>
    <p:sldId id="311" r:id="rId19"/>
    <p:sldId id="312" r:id="rId20"/>
    <p:sldId id="301" r:id="rId21"/>
    <p:sldId id="302" r:id="rId22"/>
    <p:sldId id="305" r:id="rId23"/>
    <p:sldId id="306" r:id="rId24"/>
    <p:sldId id="307" r:id="rId25"/>
    <p:sldId id="316" r:id="rId26"/>
    <p:sldId id="318" r:id="rId27"/>
    <p:sldId id="321" r:id="rId28"/>
    <p:sldId id="309" r:id="rId29"/>
    <p:sldId id="310" r:id="rId30"/>
    <p:sldId id="331" r:id="rId31"/>
    <p:sldId id="287" r:id="rId32"/>
    <p:sldId id="288" r:id="rId33"/>
    <p:sldId id="291" r:id="rId34"/>
    <p:sldId id="332" r:id="rId35"/>
    <p:sldId id="329" r:id="rId3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6150536-E271-4DE3-AB2E-3554637484AE}">
          <p14:sldIdLst>
            <p14:sldId id="334"/>
            <p14:sldId id="267"/>
            <p14:sldId id="315"/>
            <p14:sldId id="319"/>
            <p14:sldId id="320"/>
            <p14:sldId id="272"/>
            <p14:sldId id="328"/>
            <p14:sldId id="327"/>
            <p14:sldId id="304"/>
          </p14:sldIdLst>
        </p14:section>
        <p14:section name="Untitled Section" id="{E9E66AFD-6A01-42E3-BDF8-2EE7528D320B}">
          <p14:sldIdLst>
            <p14:sldId id="294"/>
            <p14:sldId id="295"/>
            <p14:sldId id="296"/>
            <p14:sldId id="330"/>
            <p14:sldId id="311"/>
            <p14:sldId id="312"/>
            <p14:sldId id="301"/>
            <p14:sldId id="302"/>
            <p14:sldId id="305"/>
            <p14:sldId id="306"/>
            <p14:sldId id="307"/>
            <p14:sldId id="316"/>
            <p14:sldId id="318"/>
            <p14:sldId id="321"/>
            <p14:sldId id="309"/>
            <p14:sldId id="310"/>
            <p14:sldId id="331"/>
            <p14:sldId id="287"/>
            <p14:sldId id="288"/>
            <p14:sldId id="291"/>
            <p14:sldId id="332"/>
            <p14:sldId id="32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28">
          <p15:clr>
            <a:srgbClr val="A4A3A4"/>
          </p15:clr>
        </p15:guide>
        <p15:guide id="4"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a Dodson" initials="MD" lastIdx="3" clrIdx="0">
    <p:extLst/>
  </p:cmAuthor>
  <p:cmAuthor id="2" name="Caleb Asbridge" initials="CA" lastIdx="7"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574F"/>
    <a:srgbClr val="CA7700"/>
    <a:srgbClr val="3DAD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13" autoAdjust="0"/>
    <p:restoredTop sz="82890" autoAdjust="0"/>
  </p:normalViewPr>
  <p:slideViewPr>
    <p:cSldViewPr>
      <p:cViewPr varScale="1">
        <p:scale>
          <a:sx n="91" d="100"/>
          <a:sy n="91" d="100"/>
        </p:scale>
        <p:origin x="492" y="78"/>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4194"/>
    </p:cViewPr>
  </p:sorterViewPr>
  <p:notesViewPr>
    <p:cSldViewPr>
      <p:cViewPr varScale="1">
        <p:scale>
          <a:sx n="55" d="100"/>
          <a:sy n="55" d="100"/>
        </p:scale>
        <p:origin x="-1128" y="-96"/>
      </p:cViewPr>
      <p:guideLst>
        <p:guide orient="horz" pos="2880"/>
        <p:guide pos="2160"/>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1" Type="http://schemas.openxmlformats.org/officeDocument/2006/relationships/image" Target="../media/image7.jpg"/></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D283E74-B8A2-4860-8E71-290902E72C8E}" type="doc">
      <dgm:prSet loTypeId="urn:microsoft.com/office/officeart/2005/8/layout/vList4" loCatId="list" qsTypeId="urn:microsoft.com/office/officeart/2005/8/quickstyle/simple1" qsCatId="simple" csTypeId="urn:microsoft.com/office/officeart/2005/8/colors/accent5_2" csCatId="accent5" phldr="1"/>
      <dgm:spPr/>
      <dgm:t>
        <a:bodyPr/>
        <a:lstStyle/>
        <a:p>
          <a:endParaRPr lang="en-US"/>
        </a:p>
      </dgm:t>
    </dgm:pt>
    <dgm:pt modelId="{C360A955-A875-4742-A00F-1467DA278F95}">
      <dgm:prSet phldrT="[Text]"/>
      <dgm:spPr/>
      <dgm:t>
        <a:bodyPr/>
        <a:lstStyle/>
        <a:p>
          <a:r>
            <a:rPr lang="en-US" dirty="0" smtClean="0"/>
            <a:t>Positive feelings of esteem or deference for a person, and includes specific actions and conduct that reflects back that esteem</a:t>
          </a:r>
          <a:endParaRPr lang="en-US" dirty="0"/>
        </a:p>
      </dgm:t>
    </dgm:pt>
    <dgm:pt modelId="{942A1FD1-7DAC-4BA2-A2CA-8E75974A92D6}" type="parTrans" cxnId="{E4E0FB3E-51EE-4882-8372-0031603C6E8A}">
      <dgm:prSet/>
      <dgm:spPr/>
      <dgm:t>
        <a:bodyPr/>
        <a:lstStyle/>
        <a:p>
          <a:endParaRPr lang="en-US"/>
        </a:p>
      </dgm:t>
    </dgm:pt>
    <dgm:pt modelId="{5C49E016-3BE3-4E88-BE06-405D5A226ABE}" type="sibTrans" cxnId="{E4E0FB3E-51EE-4882-8372-0031603C6E8A}">
      <dgm:prSet/>
      <dgm:spPr/>
      <dgm:t>
        <a:bodyPr/>
        <a:lstStyle/>
        <a:p>
          <a:endParaRPr lang="en-US"/>
        </a:p>
      </dgm:t>
    </dgm:pt>
    <dgm:pt modelId="{F518D9F9-D4EF-460E-833D-E4935F547F7E}">
      <dgm:prSet phldrT="[Text]"/>
      <dgm:spPr/>
      <dgm:t>
        <a:bodyPr/>
        <a:lstStyle/>
        <a:p>
          <a:r>
            <a:rPr lang="en-US" dirty="0" smtClean="0"/>
            <a:t>Acknowledging others as human beings and treating them humanely and with basic dignity</a:t>
          </a:r>
          <a:endParaRPr lang="en-US" dirty="0"/>
        </a:p>
      </dgm:t>
    </dgm:pt>
    <dgm:pt modelId="{0CCB9CE6-B537-48DB-BA64-0032B7400A40}" type="parTrans" cxnId="{229B798A-72ED-4F24-863D-FE8808BBB53C}">
      <dgm:prSet/>
      <dgm:spPr/>
      <dgm:t>
        <a:bodyPr/>
        <a:lstStyle/>
        <a:p>
          <a:endParaRPr lang="en-US"/>
        </a:p>
      </dgm:t>
    </dgm:pt>
    <dgm:pt modelId="{DC18A6A3-C915-47F1-988C-FA3AB7D85FAB}" type="sibTrans" cxnId="{229B798A-72ED-4F24-863D-FE8808BBB53C}">
      <dgm:prSet/>
      <dgm:spPr/>
      <dgm:t>
        <a:bodyPr/>
        <a:lstStyle/>
        <a:p>
          <a:endParaRPr lang="en-US"/>
        </a:p>
      </dgm:t>
    </dgm:pt>
    <dgm:pt modelId="{8D0DBCEE-828F-4A23-91DA-CCFB6F9B8472}">
      <dgm:prSet phldrT="[Text]"/>
      <dgm:spPr/>
      <dgm:t>
        <a:bodyPr/>
        <a:lstStyle/>
        <a:p>
          <a:r>
            <a:rPr lang="en-US" dirty="0" smtClean="0"/>
            <a:t>Simple phrases, gestures and words like “please” and “thank you,” and direct eye contact show a level of respect</a:t>
          </a:r>
          <a:endParaRPr lang="en-US" dirty="0"/>
        </a:p>
      </dgm:t>
    </dgm:pt>
    <dgm:pt modelId="{FD157AFF-6A84-44A7-B0D4-DB949E14C3AB}" type="parTrans" cxnId="{670A4893-11D8-4B53-A096-274C61B2348C}">
      <dgm:prSet/>
      <dgm:spPr/>
      <dgm:t>
        <a:bodyPr/>
        <a:lstStyle/>
        <a:p>
          <a:endParaRPr lang="en-US"/>
        </a:p>
      </dgm:t>
    </dgm:pt>
    <dgm:pt modelId="{13CC5B54-1948-467E-8A41-6B417CA8EF26}" type="sibTrans" cxnId="{670A4893-11D8-4B53-A096-274C61B2348C}">
      <dgm:prSet/>
      <dgm:spPr/>
      <dgm:t>
        <a:bodyPr/>
        <a:lstStyle/>
        <a:p>
          <a:endParaRPr lang="en-US"/>
        </a:p>
      </dgm:t>
    </dgm:pt>
    <dgm:pt modelId="{B7838505-5DE9-4CB5-826B-52A5CF78B366}">
      <dgm:prSet phldrT="[Text]"/>
      <dgm:spPr/>
      <dgm:t>
        <a:bodyPr/>
        <a:lstStyle/>
        <a:p>
          <a:r>
            <a:rPr lang="en-US" dirty="0" smtClean="0"/>
            <a:t>Respecting an individual does not mean condoning criminal behavior or that you agree with their identity and behavior</a:t>
          </a:r>
          <a:endParaRPr lang="en-US" dirty="0"/>
        </a:p>
      </dgm:t>
    </dgm:pt>
    <dgm:pt modelId="{897791D0-0C4A-4E62-B7F0-F5B758C74F19}" type="parTrans" cxnId="{5F464516-7E16-418F-A57A-C0FF6BDB490B}">
      <dgm:prSet/>
      <dgm:spPr/>
      <dgm:t>
        <a:bodyPr/>
        <a:lstStyle/>
        <a:p>
          <a:endParaRPr lang="en-US"/>
        </a:p>
      </dgm:t>
    </dgm:pt>
    <dgm:pt modelId="{BB73A9A4-13E5-4074-9508-5FECC5DF2428}" type="sibTrans" cxnId="{5F464516-7E16-418F-A57A-C0FF6BDB490B}">
      <dgm:prSet/>
      <dgm:spPr/>
      <dgm:t>
        <a:bodyPr/>
        <a:lstStyle/>
        <a:p>
          <a:endParaRPr lang="en-US"/>
        </a:p>
      </dgm:t>
    </dgm:pt>
    <dgm:pt modelId="{F619712F-4ADD-48E8-BC0D-686079C62221}">
      <dgm:prSet phldrT="[Text]"/>
      <dgm:spPr/>
      <dgm:t>
        <a:bodyPr/>
        <a:lstStyle/>
        <a:p>
          <a:r>
            <a:rPr lang="en-US" dirty="0" smtClean="0"/>
            <a:t>Respecting inmates increases the likelihood that you will be respected in return and may be a critical difference for you in a tense situation or conflict</a:t>
          </a:r>
          <a:endParaRPr lang="en-US" dirty="0"/>
        </a:p>
      </dgm:t>
    </dgm:pt>
    <dgm:pt modelId="{4B157A84-65B3-4678-B6F6-B3CA0083A62C}" type="parTrans" cxnId="{964D3ECB-DE15-4B62-88D5-DDDB929398ED}">
      <dgm:prSet/>
      <dgm:spPr/>
      <dgm:t>
        <a:bodyPr/>
        <a:lstStyle/>
        <a:p>
          <a:endParaRPr lang="en-US"/>
        </a:p>
      </dgm:t>
    </dgm:pt>
    <dgm:pt modelId="{785E301D-2A0D-424B-8077-DE868BBAA1DE}" type="sibTrans" cxnId="{964D3ECB-DE15-4B62-88D5-DDDB929398ED}">
      <dgm:prSet/>
      <dgm:spPr/>
      <dgm:t>
        <a:bodyPr/>
        <a:lstStyle/>
        <a:p>
          <a:endParaRPr lang="en-US"/>
        </a:p>
      </dgm:t>
    </dgm:pt>
    <dgm:pt modelId="{7A5B20FF-D4EB-4836-9E98-B638FB687643}" type="pres">
      <dgm:prSet presAssocID="{DD283E74-B8A2-4860-8E71-290902E72C8E}" presName="linear" presStyleCnt="0">
        <dgm:presLayoutVars>
          <dgm:dir/>
          <dgm:resizeHandles val="exact"/>
        </dgm:presLayoutVars>
      </dgm:prSet>
      <dgm:spPr/>
      <dgm:t>
        <a:bodyPr/>
        <a:lstStyle/>
        <a:p>
          <a:endParaRPr lang="en-US"/>
        </a:p>
      </dgm:t>
    </dgm:pt>
    <dgm:pt modelId="{72057D4B-A3B9-4659-B7AA-D6E7BE548EB0}" type="pres">
      <dgm:prSet presAssocID="{C360A955-A875-4742-A00F-1467DA278F95}" presName="comp" presStyleCnt="0"/>
      <dgm:spPr/>
      <dgm:t>
        <a:bodyPr/>
        <a:lstStyle/>
        <a:p>
          <a:endParaRPr lang="en-US"/>
        </a:p>
      </dgm:t>
    </dgm:pt>
    <dgm:pt modelId="{F099724C-BE9A-45D9-8A08-1BAE0A8DA02C}" type="pres">
      <dgm:prSet presAssocID="{C360A955-A875-4742-A00F-1467DA278F95}" presName="box" presStyleLbl="node1" presStyleIdx="0" presStyleCnt="5" custLinFactNeighborY="10179"/>
      <dgm:spPr/>
      <dgm:t>
        <a:bodyPr/>
        <a:lstStyle/>
        <a:p>
          <a:endParaRPr lang="en-US"/>
        </a:p>
      </dgm:t>
    </dgm:pt>
    <dgm:pt modelId="{3A853867-DA6B-4BE2-BFD2-E2BB0347EA35}" type="pres">
      <dgm:prSet presAssocID="{C360A955-A875-4742-A00F-1467DA278F95}" presName="img" presStyleLbl="fgImgPlace1" presStyleIdx="0" presStyleCnt="5" custScaleX="47728" custLinFactNeighborX="-1048" custLinFactNeighborY="8608"/>
      <dgm:spPr>
        <a:blipFill>
          <a:blip xmlns:r="http://schemas.openxmlformats.org/officeDocument/2006/relationships" r:embed="rId1">
            <a:extLst>
              <a:ext uri="{28A0092B-C50C-407E-A947-70E740481C1C}">
                <a14:useLocalDpi xmlns:a14="http://schemas.microsoft.com/office/drawing/2010/main" val="0"/>
              </a:ext>
            </a:extLst>
          </a:blip>
          <a:srcRect/>
          <a:stretch>
            <a:fillRect t="-19000" b="-19000"/>
          </a:stretch>
        </a:blipFill>
      </dgm:spPr>
      <dgm:t>
        <a:bodyPr/>
        <a:lstStyle/>
        <a:p>
          <a:endParaRPr lang="en-US"/>
        </a:p>
      </dgm:t>
    </dgm:pt>
    <dgm:pt modelId="{CF3A6A8D-4C18-4394-AE97-DEE827F7F706}" type="pres">
      <dgm:prSet presAssocID="{C360A955-A875-4742-A00F-1467DA278F95}" presName="text" presStyleLbl="node1" presStyleIdx="0" presStyleCnt="5">
        <dgm:presLayoutVars>
          <dgm:bulletEnabled val="1"/>
        </dgm:presLayoutVars>
      </dgm:prSet>
      <dgm:spPr/>
      <dgm:t>
        <a:bodyPr/>
        <a:lstStyle/>
        <a:p>
          <a:endParaRPr lang="en-US"/>
        </a:p>
      </dgm:t>
    </dgm:pt>
    <dgm:pt modelId="{B582205B-03DE-43B8-84DD-A764BB12DE0A}" type="pres">
      <dgm:prSet presAssocID="{5C49E016-3BE3-4E88-BE06-405D5A226ABE}" presName="spacer" presStyleCnt="0"/>
      <dgm:spPr/>
      <dgm:t>
        <a:bodyPr/>
        <a:lstStyle/>
        <a:p>
          <a:endParaRPr lang="en-US"/>
        </a:p>
      </dgm:t>
    </dgm:pt>
    <dgm:pt modelId="{8A53E1DA-33D9-44B2-8ADE-4CF602BAF10F}" type="pres">
      <dgm:prSet presAssocID="{F518D9F9-D4EF-460E-833D-E4935F547F7E}" presName="comp" presStyleCnt="0"/>
      <dgm:spPr/>
      <dgm:t>
        <a:bodyPr/>
        <a:lstStyle/>
        <a:p>
          <a:endParaRPr lang="en-US"/>
        </a:p>
      </dgm:t>
    </dgm:pt>
    <dgm:pt modelId="{9E20D12A-C3B2-40C9-BE6E-91F93ADD9E37}" type="pres">
      <dgm:prSet presAssocID="{F518D9F9-D4EF-460E-833D-E4935F547F7E}" presName="box" presStyleLbl="node1" presStyleIdx="1" presStyleCnt="5"/>
      <dgm:spPr/>
      <dgm:t>
        <a:bodyPr/>
        <a:lstStyle/>
        <a:p>
          <a:endParaRPr lang="en-US"/>
        </a:p>
      </dgm:t>
    </dgm:pt>
    <dgm:pt modelId="{27CA32AB-A76D-41F2-BE6C-5628993C5012}" type="pres">
      <dgm:prSet presAssocID="{F518D9F9-D4EF-460E-833D-E4935F547F7E}" presName="img" presStyleLbl="fgImgPlace1" presStyleIdx="1" presStyleCnt="5" custScaleX="45632"/>
      <dgm:spPr>
        <a:blipFill>
          <a:blip xmlns:r="http://schemas.openxmlformats.org/officeDocument/2006/relationships" r:embed="rId1">
            <a:extLst>
              <a:ext uri="{28A0092B-C50C-407E-A947-70E740481C1C}">
                <a14:useLocalDpi xmlns:a14="http://schemas.microsoft.com/office/drawing/2010/main" val="0"/>
              </a:ext>
            </a:extLst>
          </a:blip>
          <a:srcRect/>
          <a:stretch>
            <a:fillRect t="-19000" b="-19000"/>
          </a:stretch>
        </a:blipFill>
      </dgm:spPr>
      <dgm:t>
        <a:bodyPr/>
        <a:lstStyle/>
        <a:p>
          <a:endParaRPr lang="en-US"/>
        </a:p>
      </dgm:t>
    </dgm:pt>
    <dgm:pt modelId="{2EF8CF8C-48A9-4020-AA86-093301F2EA0B}" type="pres">
      <dgm:prSet presAssocID="{F518D9F9-D4EF-460E-833D-E4935F547F7E}" presName="text" presStyleLbl="node1" presStyleIdx="1" presStyleCnt="5">
        <dgm:presLayoutVars>
          <dgm:bulletEnabled val="1"/>
        </dgm:presLayoutVars>
      </dgm:prSet>
      <dgm:spPr/>
      <dgm:t>
        <a:bodyPr/>
        <a:lstStyle/>
        <a:p>
          <a:endParaRPr lang="en-US"/>
        </a:p>
      </dgm:t>
    </dgm:pt>
    <dgm:pt modelId="{6236C37B-BB72-40CA-B28C-333B0C62543E}" type="pres">
      <dgm:prSet presAssocID="{DC18A6A3-C915-47F1-988C-FA3AB7D85FAB}" presName="spacer" presStyleCnt="0"/>
      <dgm:spPr/>
      <dgm:t>
        <a:bodyPr/>
        <a:lstStyle/>
        <a:p>
          <a:endParaRPr lang="en-US"/>
        </a:p>
      </dgm:t>
    </dgm:pt>
    <dgm:pt modelId="{721864DC-7148-4462-8C6A-5B3A344847E6}" type="pres">
      <dgm:prSet presAssocID="{8D0DBCEE-828F-4A23-91DA-CCFB6F9B8472}" presName="comp" presStyleCnt="0"/>
      <dgm:spPr/>
      <dgm:t>
        <a:bodyPr/>
        <a:lstStyle/>
        <a:p>
          <a:endParaRPr lang="en-US"/>
        </a:p>
      </dgm:t>
    </dgm:pt>
    <dgm:pt modelId="{E3BE58FB-3AB5-403A-88AC-403BA4F3771A}" type="pres">
      <dgm:prSet presAssocID="{8D0DBCEE-828F-4A23-91DA-CCFB6F9B8472}" presName="box" presStyleLbl="node1" presStyleIdx="2" presStyleCnt="5"/>
      <dgm:spPr/>
      <dgm:t>
        <a:bodyPr/>
        <a:lstStyle/>
        <a:p>
          <a:endParaRPr lang="en-US"/>
        </a:p>
      </dgm:t>
    </dgm:pt>
    <dgm:pt modelId="{41E27636-7288-400C-B021-9AC91C3B03B1}" type="pres">
      <dgm:prSet presAssocID="{8D0DBCEE-828F-4A23-91DA-CCFB6F9B8472}" presName="img" presStyleLbl="fgImgPlace1" presStyleIdx="2" presStyleCnt="5" custScaleX="45632"/>
      <dgm:spPr>
        <a:blipFill>
          <a:blip xmlns:r="http://schemas.openxmlformats.org/officeDocument/2006/relationships" r:embed="rId1">
            <a:extLst>
              <a:ext uri="{28A0092B-C50C-407E-A947-70E740481C1C}">
                <a14:useLocalDpi xmlns:a14="http://schemas.microsoft.com/office/drawing/2010/main" val="0"/>
              </a:ext>
            </a:extLst>
          </a:blip>
          <a:srcRect/>
          <a:stretch>
            <a:fillRect t="-19000" b="-19000"/>
          </a:stretch>
        </a:blipFill>
      </dgm:spPr>
      <dgm:t>
        <a:bodyPr/>
        <a:lstStyle/>
        <a:p>
          <a:endParaRPr lang="en-US"/>
        </a:p>
      </dgm:t>
    </dgm:pt>
    <dgm:pt modelId="{6DC893BA-0EDD-444E-95A2-DA108E286CC9}" type="pres">
      <dgm:prSet presAssocID="{8D0DBCEE-828F-4A23-91DA-CCFB6F9B8472}" presName="text" presStyleLbl="node1" presStyleIdx="2" presStyleCnt="5">
        <dgm:presLayoutVars>
          <dgm:bulletEnabled val="1"/>
        </dgm:presLayoutVars>
      </dgm:prSet>
      <dgm:spPr/>
      <dgm:t>
        <a:bodyPr/>
        <a:lstStyle/>
        <a:p>
          <a:endParaRPr lang="en-US"/>
        </a:p>
      </dgm:t>
    </dgm:pt>
    <dgm:pt modelId="{BF82F190-4051-4C42-B545-6BF9F7E80C31}" type="pres">
      <dgm:prSet presAssocID="{13CC5B54-1948-467E-8A41-6B417CA8EF26}" presName="spacer" presStyleCnt="0"/>
      <dgm:spPr/>
      <dgm:t>
        <a:bodyPr/>
        <a:lstStyle/>
        <a:p>
          <a:endParaRPr lang="en-US"/>
        </a:p>
      </dgm:t>
    </dgm:pt>
    <dgm:pt modelId="{6D7C5785-5DF1-469F-AE2D-192C3E6E8832}" type="pres">
      <dgm:prSet presAssocID="{B7838505-5DE9-4CB5-826B-52A5CF78B366}" presName="comp" presStyleCnt="0"/>
      <dgm:spPr/>
      <dgm:t>
        <a:bodyPr/>
        <a:lstStyle/>
        <a:p>
          <a:endParaRPr lang="en-US"/>
        </a:p>
      </dgm:t>
    </dgm:pt>
    <dgm:pt modelId="{8FB2F950-F69A-4C08-98FB-FE1B123459E4}" type="pres">
      <dgm:prSet presAssocID="{B7838505-5DE9-4CB5-826B-52A5CF78B366}" presName="box" presStyleLbl="node1" presStyleIdx="3" presStyleCnt="5"/>
      <dgm:spPr/>
      <dgm:t>
        <a:bodyPr/>
        <a:lstStyle/>
        <a:p>
          <a:endParaRPr lang="en-US"/>
        </a:p>
      </dgm:t>
    </dgm:pt>
    <dgm:pt modelId="{C4AA62D2-C205-4FF7-BBA9-0EA0D3E8DEEC}" type="pres">
      <dgm:prSet presAssocID="{B7838505-5DE9-4CB5-826B-52A5CF78B366}" presName="img" presStyleLbl="fgImgPlace1" presStyleIdx="3" presStyleCnt="5" custScaleX="45632"/>
      <dgm:spPr>
        <a:blipFill>
          <a:blip xmlns:r="http://schemas.openxmlformats.org/officeDocument/2006/relationships" r:embed="rId1">
            <a:extLst>
              <a:ext uri="{28A0092B-C50C-407E-A947-70E740481C1C}">
                <a14:useLocalDpi xmlns:a14="http://schemas.microsoft.com/office/drawing/2010/main" val="0"/>
              </a:ext>
            </a:extLst>
          </a:blip>
          <a:srcRect/>
          <a:stretch>
            <a:fillRect t="-19000" b="-19000"/>
          </a:stretch>
        </a:blipFill>
      </dgm:spPr>
      <dgm:t>
        <a:bodyPr/>
        <a:lstStyle/>
        <a:p>
          <a:endParaRPr lang="en-US"/>
        </a:p>
      </dgm:t>
    </dgm:pt>
    <dgm:pt modelId="{046DE612-4C93-41CE-9D65-F9BF55E18053}" type="pres">
      <dgm:prSet presAssocID="{B7838505-5DE9-4CB5-826B-52A5CF78B366}" presName="text" presStyleLbl="node1" presStyleIdx="3" presStyleCnt="5">
        <dgm:presLayoutVars>
          <dgm:bulletEnabled val="1"/>
        </dgm:presLayoutVars>
      </dgm:prSet>
      <dgm:spPr/>
      <dgm:t>
        <a:bodyPr/>
        <a:lstStyle/>
        <a:p>
          <a:endParaRPr lang="en-US"/>
        </a:p>
      </dgm:t>
    </dgm:pt>
    <dgm:pt modelId="{F4FE719F-940B-49F4-A40E-2C25EF493EA2}" type="pres">
      <dgm:prSet presAssocID="{BB73A9A4-13E5-4074-9508-5FECC5DF2428}" presName="spacer" presStyleCnt="0"/>
      <dgm:spPr/>
      <dgm:t>
        <a:bodyPr/>
        <a:lstStyle/>
        <a:p>
          <a:endParaRPr lang="en-US"/>
        </a:p>
      </dgm:t>
    </dgm:pt>
    <dgm:pt modelId="{ABF89EAA-DF20-4997-B24B-51C71DE4A754}" type="pres">
      <dgm:prSet presAssocID="{F619712F-4ADD-48E8-BC0D-686079C62221}" presName="comp" presStyleCnt="0"/>
      <dgm:spPr/>
      <dgm:t>
        <a:bodyPr/>
        <a:lstStyle/>
        <a:p>
          <a:endParaRPr lang="en-US"/>
        </a:p>
      </dgm:t>
    </dgm:pt>
    <dgm:pt modelId="{C50E6D22-0DF3-4122-9E7D-942EA247E0CF}" type="pres">
      <dgm:prSet presAssocID="{F619712F-4ADD-48E8-BC0D-686079C62221}" presName="box" presStyleLbl="node1" presStyleIdx="4" presStyleCnt="5"/>
      <dgm:spPr/>
      <dgm:t>
        <a:bodyPr/>
        <a:lstStyle/>
        <a:p>
          <a:endParaRPr lang="en-US"/>
        </a:p>
      </dgm:t>
    </dgm:pt>
    <dgm:pt modelId="{AE39AE5A-7077-454A-A9FD-A171BEFE2DE5}" type="pres">
      <dgm:prSet presAssocID="{F619712F-4ADD-48E8-BC0D-686079C62221}" presName="img" presStyleLbl="fgImgPlace1" presStyleIdx="4" presStyleCnt="5" custScaleX="45632"/>
      <dgm:spPr>
        <a:blipFill>
          <a:blip xmlns:r="http://schemas.openxmlformats.org/officeDocument/2006/relationships" r:embed="rId1">
            <a:extLst>
              <a:ext uri="{28A0092B-C50C-407E-A947-70E740481C1C}">
                <a14:useLocalDpi xmlns:a14="http://schemas.microsoft.com/office/drawing/2010/main" val="0"/>
              </a:ext>
            </a:extLst>
          </a:blip>
          <a:srcRect/>
          <a:stretch>
            <a:fillRect t="-19000" b="-19000"/>
          </a:stretch>
        </a:blipFill>
      </dgm:spPr>
      <dgm:t>
        <a:bodyPr/>
        <a:lstStyle/>
        <a:p>
          <a:endParaRPr lang="en-US"/>
        </a:p>
      </dgm:t>
    </dgm:pt>
    <dgm:pt modelId="{DE0D81FF-02B3-4E7F-983A-714AEF85C49B}" type="pres">
      <dgm:prSet presAssocID="{F619712F-4ADD-48E8-BC0D-686079C62221}" presName="text" presStyleLbl="node1" presStyleIdx="4" presStyleCnt="5">
        <dgm:presLayoutVars>
          <dgm:bulletEnabled val="1"/>
        </dgm:presLayoutVars>
      </dgm:prSet>
      <dgm:spPr/>
      <dgm:t>
        <a:bodyPr/>
        <a:lstStyle/>
        <a:p>
          <a:endParaRPr lang="en-US"/>
        </a:p>
      </dgm:t>
    </dgm:pt>
  </dgm:ptLst>
  <dgm:cxnLst>
    <dgm:cxn modelId="{FAF6BCEA-C10B-43C9-BC21-BE31678BC57A}" type="presOf" srcId="{F518D9F9-D4EF-460E-833D-E4935F547F7E}" destId="{2EF8CF8C-48A9-4020-AA86-093301F2EA0B}" srcOrd="1" destOrd="0" presId="urn:microsoft.com/office/officeart/2005/8/layout/vList4"/>
    <dgm:cxn modelId="{964D3ECB-DE15-4B62-88D5-DDDB929398ED}" srcId="{DD283E74-B8A2-4860-8E71-290902E72C8E}" destId="{F619712F-4ADD-48E8-BC0D-686079C62221}" srcOrd="4" destOrd="0" parTransId="{4B157A84-65B3-4678-B6F6-B3CA0083A62C}" sibTransId="{785E301D-2A0D-424B-8077-DE868BBAA1DE}"/>
    <dgm:cxn modelId="{5F464516-7E16-418F-A57A-C0FF6BDB490B}" srcId="{DD283E74-B8A2-4860-8E71-290902E72C8E}" destId="{B7838505-5DE9-4CB5-826B-52A5CF78B366}" srcOrd="3" destOrd="0" parTransId="{897791D0-0C4A-4E62-B7F0-F5B758C74F19}" sibTransId="{BB73A9A4-13E5-4074-9508-5FECC5DF2428}"/>
    <dgm:cxn modelId="{E4E0FB3E-51EE-4882-8372-0031603C6E8A}" srcId="{DD283E74-B8A2-4860-8E71-290902E72C8E}" destId="{C360A955-A875-4742-A00F-1467DA278F95}" srcOrd="0" destOrd="0" parTransId="{942A1FD1-7DAC-4BA2-A2CA-8E75974A92D6}" sibTransId="{5C49E016-3BE3-4E88-BE06-405D5A226ABE}"/>
    <dgm:cxn modelId="{C382FD0D-99A1-4ACF-8E7C-C33586BB04F2}" type="presOf" srcId="{F518D9F9-D4EF-460E-833D-E4935F547F7E}" destId="{9E20D12A-C3B2-40C9-BE6E-91F93ADD9E37}" srcOrd="0" destOrd="0" presId="urn:microsoft.com/office/officeart/2005/8/layout/vList4"/>
    <dgm:cxn modelId="{46B33E9D-5E81-4EB8-9AEC-DA7EE59A52E9}" type="presOf" srcId="{F619712F-4ADD-48E8-BC0D-686079C62221}" destId="{DE0D81FF-02B3-4E7F-983A-714AEF85C49B}" srcOrd="1" destOrd="0" presId="urn:microsoft.com/office/officeart/2005/8/layout/vList4"/>
    <dgm:cxn modelId="{56DD41D1-8A93-4D53-806A-22707BC4FC4C}" type="presOf" srcId="{8D0DBCEE-828F-4A23-91DA-CCFB6F9B8472}" destId="{E3BE58FB-3AB5-403A-88AC-403BA4F3771A}" srcOrd="0" destOrd="0" presId="urn:microsoft.com/office/officeart/2005/8/layout/vList4"/>
    <dgm:cxn modelId="{E18D2884-1290-4D92-AC13-D344C88B752F}" type="presOf" srcId="{B7838505-5DE9-4CB5-826B-52A5CF78B366}" destId="{046DE612-4C93-41CE-9D65-F9BF55E18053}" srcOrd="1" destOrd="0" presId="urn:microsoft.com/office/officeart/2005/8/layout/vList4"/>
    <dgm:cxn modelId="{18BA2A48-E423-4534-AEDA-F2C9320270FF}" type="presOf" srcId="{C360A955-A875-4742-A00F-1467DA278F95}" destId="{F099724C-BE9A-45D9-8A08-1BAE0A8DA02C}" srcOrd="0" destOrd="0" presId="urn:microsoft.com/office/officeart/2005/8/layout/vList4"/>
    <dgm:cxn modelId="{229B798A-72ED-4F24-863D-FE8808BBB53C}" srcId="{DD283E74-B8A2-4860-8E71-290902E72C8E}" destId="{F518D9F9-D4EF-460E-833D-E4935F547F7E}" srcOrd="1" destOrd="0" parTransId="{0CCB9CE6-B537-48DB-BA64-0032B7400A40}" sibTransId="{DC18A6A3-C915-47F1-988C-FA3AB7D85FAB}"/>
    <dgm:cxn modelId="{670A4893-11D8-4B53-A096-274C61B2348C}" srcId="{DD283E74-B8A2-4860-8E71-290902E72C8E}" destId="{8D0DBCEE-828F-4A23-91DA-CCFB6F9B8472}" srcOrd="2" destOrd="0" parTransId="{FD157AFF-6A84-44A7-B0D4-DB949E14C3AB}" sibTransId="{13CC5B54-1948-467E-8A41-6B417CA8EF26}"/>
    <dgm:cxn modelId="{EA1A1C62-A80C-4191-9D93-66BB182BD99A}" type="presOf" srcId="{DD283E74-B8A2-4860-8E71-290902E72C8E}" destId="{7A5B20FF-D4EB-4836-9E98-B638FB687643}" srcOrd="0" destOrd="0" presId="urn:microsoft.com/office/officeart/2005/8/layout/vList4"/>
    <dgm:cxn modelId="{C7CECA5B-625F-4B29-A9D0-D778D0376967}" type="presOf" srcId="{C360A955-A875-4742-A00F-1467DA278F95}" destId="{CF3A6A8D-4C18-4394-AE97-DEE827F7F706}" srcOrd="1" destOrd="0" presId="urn:microsoft.com/office/officeart/2005/8/layout/vList4"/>
    <dgm:cxn modelId="{D6C75C15-3065-42C3-A85B-7D44E17ED6FF}" type="presOf" srcId="{8D0DBCEE-828F-4A23-91DA-CCFB6F9B8472}" destId="{6DC893BA-0EDD-444E-95A2-DA108E286CC9}" srcOrd="1" destOrd="0" presId="urn:microsoft.com/office/officeart/2005/8/layout/vList4"/>
    <dgm:cxn modelId="{2BC41DAF-60DB-45FF-92AA-C494F248E724}" type="presOf" srcId="{F619712F-4ADD-48E8-BC0D-686079C62221}" destId="{C50E6D22-0DF3-4122-9E7D-942EA247E0CF}" srcOrd="0" destOrd="0" presId="urn:microsoft.com/office/officeart/2005/8/layout/vList4"/>
    <dgm:cxn modelId="{60535808-5FBA-4774-9502-B0D3AA4B0FAD}" type="presOf" srcId="{B7838505-5DE9-4CB5-826B-52A5CF78B366}" destId="{8FB2F950-F69A-4C08-98FB-FE1B123459E4}" srcOrd="0" destOrd="0" presId="urn:microsoft.com/office/officeart/2005/8/layout/vList4"/>
    <dgm:cxn modelId="{46C80F4C-04A2-4E2B-A326-A8502205BAB7}" type="presParOf" srcId="{7A5B20FF-D4EB-4836-9E98-B638FB687643}" destId="{72057D4B-A3B9-4659-B7AA-D6E7BE548EB0}" srcOrd="0" destOrd="0" presId="urn:microsoft.com/office/officeart/2005/8/layout/vList4"/>
    <dgm:cxn modelId="{5B2DEC7F-2CC1-4F26-8814-2054B45F50EC}" type="presParOf" srcId="{72057D4B-A3B9-4659-B7AA-D6E7BE548EB0}" destId="{F099724C-BE9A-45D9-8A08-1BAE0A8DA02C}" srcOrd="0" destOrd="0" presId="urn:microsoft.com/office/officeart/2005/8/layout/vList4"/>
    <dgm:cxn modelId="{E84974B9-4615-41D7-A368-78242C433F22}" type="presParOf" srcId="{72057D4B-A3B9-4659-B7AA-D6E7BE548EB0}" destId="{3A853867-DA6B-4BE2-BFD2-E2BB0347EA35}" srcOrd="1" destOrd="0" presId="urn:microsoft.com/office/officeart/2005/8/layout/vList4"/>
    <dgm:cxn modelId="{6C3054A4-FE9F-475D-B1FE-7E9066499171}" type="presParOf" srcId="{72057D4B-A3B9-4659-B7AA-D6E7BE548EB0}" destId="{CF3A6A8D-4C18-4394-AE97-DEE827F7F706}" srcOrd="2" destOrd="0" presId="urn:microsoft.com/office/officeart/2005/8/layout/vList4"/>
    <dgm:cxn modelId="{D065EDA6-7159-4A03-B366-0D171BAA470C}" type="presParOf" srcId="{7A5B20FF-D4EB-4836-9E98-B638FB687643}" destId="{B582205B-03DE-43B8-84DD-A764BB12DE0A}" srcOrd="1" destOrd="0" presId="urn:microsoft.com/office/officeart/2005/8/layout/vList4"/>
    <dgm:cxn modelId="{C92BC6C3-6113-43BD-BB81-2B522F98C494}" type="presParOf" srcId="{7A5B20FF-D4EB-4836-9E98-B638FB687643}" destId="{8A53E1DA-33D9-44B2-8ADE-4CF602BAF10F}" srcOrd="2" destOrd="0" presId="urn:microsoft.com/office/officeart/2005/8/layout/vList4"/>
    <dgm:cxn modelId="{3E1D0DD7-6B0E-4F55-A6A9-139D58C5F3D8}" type="presParOf" srcId="{8A53E1DA-33D9-44B2-8ADE-4CF602BAF10F}" destId="{9E20D12A-C3B2-40C9-BE6E-91F93ADD9E37}" srcOrd="0" destOrd="0" presId="urn:microsoft.com/office/officeart/2005/8/layout/vList4"/>
    <dgm:cxn modelId="{B7FEEB9A-AC75-4266-9EC3-25DE053E3BAB}" type="presParOf" srcId="{8A53E1DA-33D9-44B2-8ADE-4CF602BAF10F}" destId="{27CA32AB-A76D-41F2-BE6C-5628993C5012}" srcOrd="1" destOrd="0" presId="urn:microsoft.com/office/officeart/2005/8/layout/vList4"/>
    <dgm:cxn modelId="{228B47A9-7CA9-4E53-96CB-C209B6C52336}" type="presParOf" srcId="{8A53E1DA-33D9-44B2-8ADE-4CF602BAF10F}" destId="{2EF8CF8C-48A9-4020-AA86-093301F2EA0B}" srcOrd="2" destOrd="0" presId="urn:microsoft.com/office/officeart/2005/8/layout/vList4"/>
    <dgm:cxn modelId="{E2C70C15-D6CA-4905-9383-9DE397F4648A}" type="presParOf" srcId="{7A5B20FF-D4EB-4836-9E98-B638FB687643}" destId="{6236C37B-BB72-40CA-B28C-333B0C62543E}" srcOrd="3" destOrd="0" presId="urn:microsoft.com/office/officeart/2005/8/layout/vList4"/>
    <dgm:cxn modelId="{1E0B1EE6-6897-401D-BA4D-EB148CB18D39}" type="presParOf" srcId="{7A5B20FF-D4EB-4836-9E98-B638FB687643}" destId="{721864DC-7148-4462-8C6A-5B3A344847E6}" srcOrd="4" destOrd="0" presId="urn:microsoft.com/office/officeart/2005/8/layout/vList4"/>
    <dgm:cxn modelId="{05F69210-2784-44C8-A9C3-7B4461B3481C}" type="presParOf" srcId="{721864DC-7148-4462-8C6A-5B3A344847E6}" destId="{E3BE58FB-3AB5-403A-88AC-403BA4F3771A}" srcOrd="0" destOrd="0" presId="urn:microsoft.com/office/officeart/2005/8/layout/vList4"/>
    <dgm:cxn modelId="{BAEE6631-2684-4C42-9A5A-9CDB2F88530C}" type="presParOf" srcId="{721864DC-7148-4462-8C6A-5B3A344847E6}" destId="{41E27636-7288-400C-B021-9AC91C3B03B1}" srcOrd="1" destOrd="0" presId="urn:microsoft.com/office/officeart/2005/8/layout/vList4"/>
    <dgm:cxn modelId="{3CA0F729-0216-4BBE-9318-A4F73E2BF011}" type="presParOf" srcId="{721864DC-7148-4462-8C6A-5B3A344847E6}" destId="{6DC893BA-0EDD-444E-95A2-DA108E286CC9}" srcOrd="2" destOrd="0" presId="urn:microsoft.com/office/officeart/2005/8/layout/vList4"/>
    <dgm:cxn modelId="{9DCB2439-520E-455B-B27C-778C48856CD9}" type="presParOf" srcId="{7A5B20FF-D4EB-4836-9E98-B638FB687643}" destId="{BF82F190-4051-4C42-B545-6BF9F7E80C31}" srcOrd="5" destOrd="0" presId="urn:microsoft.com/office/officeart/2005/8/layout/vList4"/>
    <dgm:cxn modelId="{6994C336-D1A3-46E4-B3B2-8229A375D488}" type="presParOf" srcId="{7A5B20FF-D4EB-4836-9E98-B638FB687643}" destId="{6D7C5785-5DF1-469F-AE2D-192C3E6E8832}" srcOrd="6" destOrd="0" presId="urn:microsoft.com/office/officeart/2005/8/layout/vList4"/>
    <dgm:cxn modelId="{1645095B-5DF8-4789-A38C-F91ADAEC5A40}" type="presParOf" srcId="{6D7C5785-5DF1-469F-AE2D-192C3E6E8832}" destId="{8FB2F950-F69A-4C08-98FB-FE1B123459E4}" srcOrd="0" destOrd="0" presId="urn:microsoft.com/office/officeart/2005/8/layout/vList4"/>
    <dgm:cxn modelId="{8C820554-C66F-4560-BBE2-61CDBC94A8C1}" type="presParOf" srcId="{6D7C5785-5DF1-469F-AE2D-192C3E6E8832}" destId="{C4AA62D2-C205-4FF7-BBA9-0EA0D3E8DEEC}" srcOrd="1" destOrd="0" presId="urn:microsoft.com/office/officeart/2005/8/layout/vList4"/>
    <dgm:cxn modelId="{2BF8D823-3F61-4C62-BBE8-948A6106E300}" type="presParOf" srcId="{6D7C5785-5DF1-469F-AE2D-192C3E6E8832}" destId="{046DE612-4C93-41CE-9D65-F9BF55E18053}" srcOrd="2" destOrd="0" presId="urn:microsoft.com/office/officeart/2005/8/layout/vList4"/>
    <dgm:cxn modelId="{F9C066BA-1B81-4C5D-B232-F71F55DCA0E0}" type="presParOf" srcId="{7A5B20FF-D4EB-4836-9E98-B638FB687643}" destId="{F4FE719F-940B-49F4-A40E-2C25EF493EA2}" srcOrd="7" destOrd="0" presId="urn:microsoft.com/office/officeart/2005/8/layout/vList4"/>
    <dgm:cxn modelId="{2460F295-EE01-4B0D-A452-87C69B101F6E}" type="presParOf" srcId="{7A5B20FF-D4EB-4836-9E98-B638FB687643}" destId="{ABF89EAA-DF20-4997-B24B-51C71DE4A754}" srcOrd="8" destOrd="0" presId="urn:microsoft.com/office/officeart/2005/8/layout/vList4"/>
    <dgm:cxn modelId="{E23066EF-F164-4A28-8CB5-F69D9BF24DF2}" type="presParOf" srcId="{ABF89EAA-DF20-4997-B24B-51C71DE4A754}" destId="{C50E6D22-0DF3-4122-9E7D-942EA247E0CF}" srcOrd="0" destOrd="0" presId="urn:microsoft.com/office/officeart/2005/8/layout/vList4"/>
    <dgm:cxn modelId="{D333951E-7F66-4552-9DB9-DC4D5EB8B4BE}" type="presParOf" srcId="{ABF89EAA-DF20-4997-B24B-51C71DE4A754}" destId="{AE39AE5A-7077-454A-A9FD-A171BEFE2DE5}" srcOrd="1" destOrd="0" presId="urn:microsoft.com/office/officeart/2005/8/layout/vList4"/>
    <dgm:cxn modelId="{2D2F0A1C-0674-422A-B13C-303BCBB15FAD}" type="presParOf" srcId="{ABF89EAA-DF20-4997-B24B-51C71DE4A754}" destId="{DE0D81FF-02B3-4E7F-983A-714AEF85C49B}" srcOrd="2" destOrd="0" presId="urn:microsoft.com/office/officeart/2005/8/layout/vList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1A7FD63C-4C9A-4073-A232-FF7FEE9D053E}" type="datetimeFigureOut">
              <a:rPr lang="en-US" smtClean="0"/>
              <a:t>10/22/2014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99CCBF8C-BEC8-4B18-9BA5-89C858BBC7D9}" type="slidenum">
              <a:rPr lang="en-US" smtClean="0"/>
              <a:t>‹#›</a:t>
            </a:fld>
            <a:endParaRPr lang="en-US"/>
          </a:p>
        </p:txBody>
      </p:sp>
    </p:spTree>
    <p:extLst>
      <p:ext uri="{BB962C8B-B14F-4D97-AF65-F5344CB8AC3E}">
        <p14:creationId xmlns:p14="http://schemas.microsoft.com/office/powerpoint/2010/main" val="21838046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72CBB29-B6D1-4844-89A9-CB084A051FE6}" type="datetimeFigureOut">
              <a:rPr lang="en-US" smtClean="0"/>
              <a:t>10/22/2014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8E3AD2ED-49A5-429A-B3D3-3014F5F1DDCA}" type="slidenum">
              <a:rPr lang="en-US" smtClean="0"/>
              <a:t>‹#›</a:t>
            </a:fld>
            <a:endParaRPr lang="en-US"/>
          </a:p>
        </p:txBody>
      </p:sp>
    </p:spTree>
    <p:extLst>
      <p:ext uri="{BB962C8B-B14F-4D97-AF65-F5344CB8AC3E}">
        <p14:creationId xmlns:p14="http://schemas.microsoft.com/office/powerpoint/2010/main" val="13866605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E3AD2ED-49A5-429A-B3D3-3014F5F1DDCA}" type="slidenum">
              <a:rPr lang="en-US" smtClean="0"/>
              <a:t>2</a:t>
            </a:fld>
            <a:endParaRPr lang="en-US"/>
          </a:p>
        </p:txBody>
      </p:sp>
    </p:spTree>
    <p:extLst>
      <p:ext uri="{BB962C8B-B14F-4D97-AF65-F5344CB8AC3E}">
        <p14:creationId xmlns:p14="http://schemas.microsoft.com/office/powerpoint/2010/main" val="15633468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3AD2ED-49A5-429A-B3D3-3014F5F1DDCA}" type="slidenum">
              <a:rPr lang="en-US" smtClean="0"/>
              <a:t>23</a:t>
            </a:fld>
            <a:endParaRPr lang="en-US"/>
          </a:p>
        </p:txBody>
      </p:sp>
    </p:spTree>
    <p:extLst>
      <p:ext uri="{BB962C8B-B14F-4D97-AF65-F5344CB8AC3E}">
        <p14:creationId xmlns:p14="http://schemas.microsoft.com/office/powerpoint/2010/main" val="4147294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E3AD2ED-49A5-429A-B3D3-3014F5F1DDCA}" type="slidenum">
              <a:rPr lang="en-US" smtClean="0"/>
              <a:t>24</a:t>
            </a:fld>
            <a:endParaRPr lang="en-US"/>
          </a:p>
        </p:txBody>
      </p:sp>
    </p:spTree>
    <p:extLst>
      <p:ext uri="{BB962C8B-B14F-4D97-AF65-F5344CB8AC3E}">
        <p14:creationId xmlns:p14="http://schemas.microsoft.com/office/powerpoint/2010/main" val="26457236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E3AD2ED-49A5-429A-B3D3-3014F5F1DDCA}" type="slidenum">
              <a:rPr lang="en-US" smtClean="0"/>
              <a:t>30</a:t>
            </a:fld>
            <a:endParaRPr lang="en-US"/>
          </a:p>
        </p:txBody>
      </p:sp>
    </p:spTree>
    <p:extLst>
      <p:ext uri="{BB962C8B-B14F-4D97-AF65-F5344CB8AC3E}">
        <p14:creationId xmlns:p14="http://schemas.microsoft.com/office/powerpoint/2010/main" val="19104272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3AD2ED-49A5-429A-B3D3-3014F5F1DDCA}" type="slidenum">
              <a:rPr lang="en-US" smtClean="0"/>
              <a:pPr/>
              <a:t>4</a:t>
            </a:fld>
            <a:endParaRPr lang="en-US"/>
          </a:p>
        </p:txBody>
      </p:sp>
    </p:spTree>
    <p:extLst>
      <p:ext uri="{BB962C8B-B14F-4D97-AF65-F5344CB8AC3E}">
        <p14:creationId xmlns:p14="http://schemas.microsoft.com/office/powerpoint/2010/main" val="3039453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E3AD2ED-49A5-429A-B3D3-3014F5F1DDCA}" type="slidenum">
              <a:rPr lang="en-US" smtClean="0"/>
              <a:t>6</a:t>
            </a:fld>
            <a:endParaRPr lang="en-US"/>
          </a:p>
        </p:txBody>
      </p:sp>
    </p:spTree>
    <p:extLst>
      <p:ext uri="{BB962C8B-B14F-4D97-AF65-F5344CB8AC3E}">
        <p14:creationId xmlns:p14="http://schemas.microsoft.com/office/powerpoint/2010/main" val="34742130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E3AD2ED-49A5-429A-B3D3-3014F5F1DDCA}" type="slidenum">
              <a:rPr lang="en-US" smtClean="0"/>
              <a:t>8</a:t>
            </a:fld>
            <a:endParaRPr lang="en-US"/>
          </a:p>
        </p:txBody>
      </p:sp>
    </p:spTree>
    <p:extLst>
      <p:ext uri="{BB962C8B-B14F-4D97-AF65-F5344CB8AC3E}">
        <p14:creationId xmlns:p14="http://schemas.microsoft.com/office/powerpoint/2010/main" val="37517166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E3AD2ED-49A5-429A-B3D3-3014F5F1DDCA}" type="slidenum">
              <a:rPr lang="en-US" smtClean="0"/>
              <a:t>10</a:t>
            </a:fld>
            <a:endParaRPr lang="en-US"/>
          </a:p>
        </p:txBody>
      </p:sp>
    </p:spTree>
    <p:extLst>
      <p:ext uri="{BB962C8B-B14F-4D97-AF65-F5344CB8AC3E}">
        <p14:creationId xmlns:p14="http://schemas.microsoft.com/office/powerpoint/2010/main" val="21196677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E3AD2ED-49A5-429A-B3D3-3014F5F1DDCA}" type="slidenum">
              <a:rPr lang="en-US" smtClean="0"/>
              <a:t>11</a:t>
            </a:fld>
            <a:endParaRPr lang="en-US"/>
          </a:p>
        </p:txBody>
      </p:sp>
    </p:spTree>
    <p:extLst>
      <p:ext uri="{BB962C8B-B14F-4D97-AF65-F5344CB8AC3E}">
        <p14:creationId xmlns:p14="http://schemas.microsoft.com/office/powerpoint/2010/main" val="20362240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E3AD2ED-49A5-429A-B3D3-3014F5F1DDCA}" type="slidenum">
              <a:rPr lang="en-US" smtClean="0"/>
              <a:t>12</a:t>
            </a:fld>
            <a:endParaRPr lang="en-US"/>
          </a:p>
        </p:txBody>
      </p:sp>
    </p:spTree>
    <p:extLst>
      <p:ext uri="{BB962C8B-B14F-4D97-AF65-F5344CB8AC3E}">
        <p14:creationId xmlns:p14="http://schemas.microsoft.com/office/powerpoint/2010/main" val="10256861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3AD2ED-49A5-429A-B3D3-3014F5F1DDCA}" type="slidenum">
              <a:rPr lang="en-US" smtClean="0"/>
              <a:t>17</a:t>
            </a:fld>
            <a:endParaRPr lang="en-US"/>
          </a:p>
        </p:txBody>
      </p:sp>
    </p:spTree>
    <p:extLst>
      <p:ext uri="{BB962C8B-B14F-4D97-AF65-F5344CB8AC3E}">
        <p14:creationId xmlns:p14="http://schemas.microsoft.com/office/powerpoint/2010/main" val="37371148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Citations</a:t>
            </a:r>
          </a:p>
          <a:p>
            <a:endParaRPr lang="en-US" dirty="0"/>
          </a:p>
        </p:txBody>
      </p:sp>
      <p:sp>
        <p:nvSpPr>
          <p:cNvPr id="4" name="Slide Number Placeholder 3"/>
          <p:cNvSpPr>
            <a:spLocks noGrp="1"/>
          </p:cNvSpPr>
          <p:nvPr>
            <p:ph type="sldNum" sz="quarter" idx="10"/>
          </p:nvPr>
        </p:nvSpPr>
        <p:spPr/>
        <p:txBody>
          <a:bodyPr/>
          <a:lstStyle/>
          <a:p>
            <a:fld id="{8E3AD2ED-49A5-429A-B3D3-3014F5F1DDCA}" type="slidenum">
              <a:rPr lang="en-US" smtClean="0"/>
              <a:t>21</a:t>
            </a:fld>
            <a:endParaRPr lang="en-US"/>
          </a:p>
        </p:txBody>
      </p:sp>
    </p:spTree>
    <p:extLst>
      <p:ext uri="{BB962C8B-B14F-4D97-AF65-F5344CB8AC3E}">
        <p14:creationId xmlns:p14="http://schemas.microsoft.com/office/powerpoint/2010/main" val="30522577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0" name="Picture 4" descr="C:\Users\mikel\Desktop\PREA-logoRGBhirez-020312.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2950" y="438151"/>
            <a:ext cx="1695450" cy="1695449"/>
          </a:xfrm>
          <a:prstGeom prst="rect">
            <a:avLst/>
          </a:prstGeom>
          <a:noFill/>
          <a:extLst>
            <a:ext uri="{909E8E84-426E-40DD-AFC4-6F175D3DCCD1}">
              <a14:hiddenFill xmlns:a14="http://schemas.microsoft.com/office/drawing/2010/main">
                <a:solidFill>
                  <a:srgbClr val="FFFFFF"/>
                </a:solidFill>
              </a14:hiddenFill>
            </a:ext>
          </a:extLst>
        </p:spPr>
      </p:pic>
      <p:sp>
        <p:nvSpPr>
          <p:cNvPr id="14" name="Subtitle 5"/>
          <p:cNvSpPr txBox="1">
            <a:spLocks/>
          </p:cNvSpPr>
          <p:nvPr userDrawn="1"/>
        </p:nvSpPr>
        <p:spPr>
          <a:xfrm>
            <a:off x="1371600" y="3886200"/>
            <a:ext cx="6400800" cy="16764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ts val="1500"/>
              </a:spcBef>
              <a:buNone/>
            </a:pPr>
            <a:endParaRPr lang="en-US" dirty="0">
              <a:latin typeface="Verdana" pitchFamily="34" charset="0"/>
              <a:ea typeface="Verdana" pitchFamily="34" charset="0"/>
              <a:cs typeface="Verdana" pitchFamily="34" charset="0"/>
            </a:endParaRPr>
          </a:p>
        </p:txBody>
      </p:sp>
      <p:sp>
        <p:nvSpPr>
          <p:cNvPr id="16" name="Title 1"/>
          <p:cNvSpPr txBox="1">
            <a:spLocks/>
          </p:cNvSpPr>
          <p:nvPr userDrawn="1"/>
        </p:nvSpPr>
        <p:spPr>
          <a:xfrm>
            <a:off x="0" y="2743200"/>
            <a:ext cx="9144000" cy="4114800"/>
          </a:xfrm>
          <a:prstGeom prst="rect">
            <a:avLst/>
          </a:prstGeom>
          <a:solidFill>
            <a:srgbClr val="CA7700"/>
          </a:solidFill>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700" dirty="0" smtClean="0">
                <a:solidFill>
                  <a:schemeClr val="bg1"/>
                </a:solidFill>
                <a:effectLst>
                  <a:outerShdw blurRad="50800" dist="50800" dir="5400000" algn="ctr" rotWithShape="0">
                    <a:srgbClr val="CA7700"/>
                  </a:outerShdw>
                </a:effectLst>
                <a:latin typeface="Verdana" pitchFamily="34" charset="0"/>
                <a:ea typeface="Verdana" pitchFamily="34" charset="0"/>
                <a:cs typeface="Verdana" pitchFamily="34" charset="0"/>
              </a:rPr>
              <a:t>   </a:t>
            </a:r>
          </a:p>
        </p:txBody>
      </p:sp>
      <p:sp>
        <p:nvSpPr>
          <p:cNvPr id="20" name="Title 1"/>
          <p:cNvSpPr>
            <a:spLocks noGrp="1"/>
          </p:cNvSpPr>
          <p:nvPr>
            <p:ph type="ctrTitle"/>
          </p:nvPr>
        </p:nvSpPr>
        <p:spPr>
          <a:xfrm>
            <a:off x="1676400" y="3657600"/>
            <a:ext cx="6350000" cy="2133600"/>
          </a:xfrm>
        </p:spPr>
        <p:txBody>
          <a:bodyPr>
            <a:normAutofit fontScale="90000"/>
          </a:bodyPr>
          <a:lstStyle>
            <a:lvl1pPr>
              <a:defRPr sz="3000">
                <a:solidFill>
                  <a:schemeClr val="bg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5488034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p>
            <a:r>
              <a:rPr lang="en-US" smtClean="0"/>
              <a:t>The Moss Group Inc.</a:t>
            </a:r>
            <a:endParaRPr lang="en-US" dirty="0"/>
          </a:p>
        </p:txBody>
      </p:sp>
      <p:sp>
        <p:nvSpPr>
          <p:cNvPr id="8" name="Slide Number Placeholder 7"/>
          <p:cNvSpPr>
            <a:spLocks noGrp="1"/>
          </p:cNvSpPr>
          <p:nvPr>
            <p:ph type="sldNum" sz="quarter" idx="11"/>
          </p:nvPr>
        </p:nvSpPr>
        <p:spPr/>
        <p:txBody>
          <a:bodyPr/>
          <a:lstStyle/>
          <a:p>
            <a:fld id="{8027077B-008D-4965-9019-4B1F59FF498D}" type="slidenum">
              <a:rPr lang="en-US" smtClean="0"/>
              <a:pPr/>
              <a:t>‹#›</a:t>
            </a:fld>
            <a:endParaRPr lang="en-US" dirty="0"/>
          </a:p>
        </p:txBody>
      </p:sp>
    </p:spTree>
    <p:extLst>
      <p:ext uri="{BB962C8B-B14F-4D97-AF65-F5344CB8AC3E}">
        <p14:creationId xmlns:p14="http://schemas.microsoft.com/office/powerpoint/2010/main" val="1680030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10" name="Picture 4" descr="C:\Users\mikel\Desktop\PREA-logoRGBhirez-020312.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2950" y="438151"/>
            <a:ext cx="1695450" cy="1695449"/>
          </a:xfrm>
          <a:prstGeom prst="rect">
            <a:avLst/>
          </a:prstGeom>
          <a:noFill/>
          <a:extLst>
            <a:ext uri="{909E8E84-426E-40DD-AFC4-6F175D3DCCD1}">
              <a14:hiddenFill xmlns:a14="http://schemas.microsoft.com/office/drawing/2010/main">
                <a:solidFill>
                  <a:srgbClr val="FFFFFF"/>
                </a:solidFill>
              </a14:hiddenFill>
            </a:ext>
          </a:extLst>
        </p:spPr>
      </p:pic>
      <p:sp>
        <p:nvSpPr>
          <p:cNvPr id="14" name="Subtitle 5"/>
          <p:cNvSpPr txBox="1">
            <a:spLocks/>
          </p:cNvSpPr>
          <p:nvPr userDrawn="1"/>
        </p:nvSpPr>
        <p:spPr>
          <a:xfrm>
            <a:off x="1371600" y="3886200"/>
            <a:ext cx="6400800" cy="16764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ts val="1500"/>
              </a:spcBef>
              <a:buNone/>
            </a:pPr>
            <a:endParaRPr lang="en-US" dirty="0">
              <a:latin typeface="Verdana" pitchFamily="34" charset="0"/>
              <a:ea typeface="Verdana" pitchFamily="34" charset="0"/>
              <a:cs typeface="Verdana" pitchFamily="34" charset="0"/>
            </a:endParaRPr>
          </a:p>
        </p:txBody>
      </p:sp>
      <p:sp>
        <p:nvSpPr>
          <p:cNvPr id="16" name="Title 1"/>
          <p:cNvSpPr txBox="1">
            <a:spLocks/>
          </p:cNvSpPr>
          <p:nvPr userDrawn="1"/>
        </p:nvSpPr>
        <p:spPr>
          <a:xfrm>
            <a:off x="0" y="2743200"/>
            <a:ext cx="9144000" cy="4114800"/>
          </a:xfrm>
          <a:prstGeom prst="rect">
            <a:avLst/>
          </a:prstGeom>
          <a:solidFill>
            <a:srgbClr val="CA7700"/>
          </a:solidFill>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700" dirty="0" smtClean="0">
                <a:solidFill>
                  <a:schemeClr val="bg1"/>
                </a:solidFill>
                <a:effectLst>
                  <a:outerShdw blurRad="50800" dist="50800" dir="5400000" algn="ctr" rotWithShape="0">
                    <a:srgbClr val="CA7700"/>
                  </a:outerShdw>
                </a:effectLst>
                <a:latin typeface="Verdana" pitchFamily="34" charset="0"/>
                <a:ea typeface="Verdana" pitchFamily="34" charset="0"/>
                <a:cs typeface="Verdana" pitchFamily="34" charset="0"/>
              </a:rPr>
              <a:t>   </a:t>
            </a:r>
          </a:p>
        </p:txBody>
      </p:sp>
      <p:sp>
        <p:nvSpPr>
          <p:cNvPr id="20" name="Title 1"/>
          <p:cNvSpPr>
            <a:spLocks noGrp="1"/>
          </p:cNvSpPr>
          <p:nvPr>
            <p:ph type="ctrTitle"/>
          </p:nvPr>
        </p:nvSpPr>
        <p:spPr>
          <a:xfrm>
            <a:off x="1676400" y="3657600"/>
            <a:ext cx="6350000" cy="2133600"/>
          </a:xfrm>
        </p:spPr>
        <p:txBody>
          <a:bodyPr>
            <a:normAutofit fontScale="90000"/>
          </a:bodyPr>
          <a:lstStyle>
            <a:lvl1pPr>
              <a:defRPr sz="3000">
                <a:solidFill>
                  <a:schemeClr val="bg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pic>
        <p:nvPicPr>
          <p:cNvPr id="8" name="Picture 1" descr="Description: Moss Group Letterhead"/>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l="6459" t="12069" r="14812" b="11499"/>
          <a:stretch/>
        </p:blipFill>
        <p:spPr bwMode="auto">
          <a:xfrm>
            <a:off x="3352800" y="949342"/>
            <a:ext cx="4724400" cy="6730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10613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p:txBody>
          <a:bodyPr/>
          <a:lstStyle/>
          <a:p>
            <a:r>
              <a:rPr lang="en-US" smtClean="0"/>
              <a:t>The Moss Group Inc.</a:t>
            </a:r>
            <a:endParaRPr lang="en-US" dirty="0"/>
          </a:p>
        </p:txBody>
      </p:sp>
      <p:sp>
        <p:nvSpPr>
          <p:cNvPr id="6" name="Slide Number Placeholder 5"/>
          <p:cNvSpPr>
            <a:spLocks noGrp="1"/>
          </p:cNvSpPr>
          <p:nvPr>
            <p:ph type="sldNum" sz="quarter" idx="12"/>
          </p:nvPr>
        </p:nvSpPr>
        <p:spPr/>
        <p:txBody>
          <a:bodyPr/>
          <a:lstStyle/>
          <a:p>
            <a:fld id="{AEC92B67-4DFA-43B1-AB7D-A662175C0664}" type="slidenum">
              <a:rPr lang="en-US" smtClean="0"/>
              <a:t>‹#›</a:t>
            </a:fld>
            <a:endParaRPr lang="en-US" dirty="0"/>
          </a:p>
        </p:txBody>
      </p:sp>
    </p:spTree>
    <p:extLst>
      <p:ext uri="{BB962C8B-B14F-4D97-AF65-F5344CB8AC3E}">
        <p14:creationId xmlns:p14="http://schemas.microsoft.com/office/powerpoint/2010/main" val="18964162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p:txBody>
          <a:bodyPr/>
          <a:lstStyle/>
          <a:p>
            <a:r>
              <a:rPr lang="en-US" smtClean="0"/>
              <a:t>The Moss Group Inc.</a:t>
            </a:r>
            <a:endParaRPr lang="en-US" dirty="0"/>
          </a:p>
        </p:txBody>
      </p:sp>
      <p:sp>
        <p:nvSpPr>
          <p:cNvPr id="7" name="Slide Number Placeholder 6"/>
          <p:cNvSpPr>
            <a:spLocks noGrp="1"/>
          </p:cNvSpPr>
          <p:nvPr>
            <p:ph type="sldNum" sz="quarter" idx="12"/>
          </p:nvPr>
        </p:nvSpPr>
        <p:spPr/>
        <p:txBody>
          <a:bodyPr/>
          <a:lstStyle/>
          <a:p>
            <a:fld id="{AEC92B67-4DFA-43B1-AB7D-A662175C0664}" type="slidenum">
              <a:rPr lang="en-US" smtClean="0"/>
              <a:t>‹#›</a:t>
            </a:fld>
            <a:endParaRPr lang="en-US" dirty="0"/>
          </a:p>
        </p:txBody>
      </p:sp>
    </p:spTree>
    <p:extLst>
      <p:ext uri="{BB962C8B-B14F-4D97-AF65-F5344CB8AC3E}">
        <p14:creationId xmlns:p14="http://schemas.microsoft.com/office/powerpoint/2010/main" val="3574030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1"/>
          <p:cNvSpPr txBox="1">
            <a:spLocks/>
          </p:cNvSpPr>
          <p:nvPr userDrawn="1"/>
        </p:nvSpPr>
        <p:spPr>
          <a:xfrm>
            <a:off x="0" y="0"/>
            <a:ext cx="9144000" cy="1219200"/>
          </a:xfrm>
          <a:prstGeom prst="rect">
            <a:avLst/>
          </a:prstGeom>
          <a:solidFill>
            <a:srgbClr val="CA7700"/>
          </a:solidFill>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700" dirty="0" smtClean="0">
                <a:solidFill>
                  <a:schemeClr val="bg1"/>
                </a:solidFill>
                <a:effectLst/>
                <a:latin typeface="Verdana" pitchFamily="34" charset="0"/>
                <a:ea typeface="Verdana" pitchFamily="34" charset="0"/>
                <a:cs typeface="Verdana" pitchFamily="34" charset="0"/>
              </a:rPr>
              <a:t>   </a:t>
            </a:r>
          </a:p>
        </p:txBody>
      </p:sp>
      <p:sp>
        <p:nvSpPr>
          <p:cNvPr id="8" name="Title 1"/>
          <p:cNvSpPr>
            <a:spLocks noGrp="1"/>
          </p:cNvSpPr>
          <p:nvPr>
            <p:ph type="title" hasCustomPrompt="1"/>
          </p:nvPr>
        </p:nvSpPr>
        <p:spPr>
          <a:xfrm>
            <a:off x="457200" y="81311"/>
            <a:ext cx="8229600" cy="888834"/>
          </a:xfrm>
        </p:spPr>
        <p:txBody>
          <a:bodyPr>
            <a:noAutofit/>
          </a:bodyPr>
          <a:lstStyle>
            <a:lvl1pPr algn="l">
              <a:lnSpc>
                <a:spcPts val="2500"/>
              </a:lnSpc>
              <a:defRPr sz="2700">
                <a:solidFill>
                  <a:srgbClr val="FFFFFF"/>
                </a:solidFill>
                <a:latin typeface="Verdana" pitchFamily="34" charset="0"/>
                <a:ea typeface="Verdana" pitchFamily="34" charset="0"/>
                <a:cs typeface="Verdana" pitchFamily="34" charset="0"/>
              </a:defRPr>
            </a:lvl1pPr>
          </a:lstStyle>
          <a:p>
            <a:r>
              <a:rPr lang="en-US" dirty="0" smtClean="0"/>
              <a:t>Slide master</a:t>
            </a:r>
            <a:endParaRPr lang="en-US" dirty="0"/>
          </a:p>
        </p:txBody>
      </p:sp>
      <p:sp>
        <p:nvSpPr>
          <p:cNvPr id="9" name="Text Placeholder 4"/>
          <p:cNvSpPr>
            <a:spLocks noGrp="1"/>
          </p:cNvSpPr>
          <p:nvPr>
            <p:ph type="body" sz="quarter" idx="3"/>
          </p:nvPr>
        </p:nvSpPr>
        <p:spPr>
          <a:xfrm>
            <a:off x="1146583" y="1729854"/>
            <a:ext cx="6773660" cy="430840"/>
          </a:xfrm>
        </p:spPr>
        <p:txBody>
          <a:bodyPr anchor="b">
            <a:noAutofit/>
          </a:bodyPr>
          <a:lstStyle>
            <a:lvl1pPr marL="0" indent="0">
              <a:buNone/>
              <a:defRPr sz="2000" b="1">
                <a:solidFill>
                  <a:srgbClr val="CA7700"/>
                </a:solidFill>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Content Placeholder 5"/>
          <p:cNvSpPr>
            <a:spLocks noGrp="1"/>
          </p:cNvSpPr>
          <p:nvPr>
            <p:ph sz="quarter" idx="4"/>
          </p:nvPr>
        </p:nvSpPr>
        <p:spPr>
          <a:xfrm>
            <a:off x="1146582" y="2160694"/>
            <a:ext cx="6773661" cy="3965469"/>
          </a:xfrm>
        </p:spPr>
        <p:txBody>
          <a:bodyPr>
            <a:noAutofit/>
          </a:bodyPr>
          <a:lstStyle>
            <a:lvl1pPr marL="0" indent="0">
              <a:lnSpc>
                <a:spcPct val="100000"/>
              </a:lnSpc>
              <a:spcBef>
                <a:spcPts val="0"/>
              </a:spcBef>
              <a:spcAft>
                <a:spcPts val="0"/>
              </a:spcAft>
              <a:buFontTx/>
              <a:buNone/>
              <a:defRPr sz="1800">
                <a:solidFill>
                  <a:srgbClr val="5F574F"/>
                </a:solidFill>
                <a:latin typeface="Verdana" pitchFamily="34" charset="0"/>
                <a:ea typeface="Verdana" pitchFamily="34" charset="0"/>
                <a:cs typeface="Verdana" pitchFamily="34" charset="0"/>
              </a:defRPr>
            </a:lvl1pPr>
            <a:lvl2pPr>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2pPr>
            <a:lvl3pPr marL="914400" indent="-457200">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3pPr>
            <a:lvl4pPr marL="1371600" indent="-457200">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4pPr>
            <a:lvl5pPr>
              <a:lnSpc>
                <a:spcPct val="100000"/>
              </a:lnSpc>
              <a:spcBef>
                <a:spcPts val="0"/>
              </a:spcBef>
              <a:spcAft>
                <a:spcPts val="0"/>
              </a:spcAft>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pic>
        <p:nvPicPr>
          <p:cNvPr id="11" name="Picture 6" descr="C:\Users\mikel\Desktop\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01000" y="5638800"/>
            <a:ext cx="97948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8027077B-008D-4965-9019-4B1F59FF498D}" type="slidenum">
              <a:rPr lang="en-US" smtClean="0"/>
              <a:pPr/>
              <a:t>‹#›</a:t>
            </a:fld>
            <a:endParaRPr lang="en-US" dirty="0"/>
          </a:p>
        </p:txBody>
      </p:sp>
      <p:sp>
        <p:nvSpPr>
          <p:cNvPr id="12" name="Footer Placeholder 4"/>
          <p:cNvSpPr>
            <a:spLocks noGrp="1"/>
          </p:cNvSpPr>
          <p:nvPr>
            <p:ph type="ftr" sz="quarter" idx="1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The Moss Group Inc.</a:t>
            </a:r>
            <a:endParaRPr lang="en-US" dirty="0"/>
          </a:p>
        </p:txBody>
      </p:sp>
    </p:spTree>
    <p:extLst>
      <p:ext uri="{BB962C8B-B14F-4D97-AF65-F5344CB8AC3E}">
        <p14:creationId xmlns:p14="http://schemas.microsoft.com/office/powerpoint/2010/main" val="125285835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normAutofit/>
          </a:bodyPr>
          <a:lstStyle>
            <a:lvl1pPr>
              <a:defRPr sz="1800">
                <a:solidFill>
                  <a:srgbClr val="5F574F"/>
                </a:solidFill>
                <a:latin typeface="Verdana" pitchFamily="34" charset="0"/>
                <a:ea typeface="Verdana" pitchFamily="34" charset="0"/>
                <a:cs typeface="Verdana" pitchFamily="34" charset="0"/>
              </a:defRPr>
            </a:lvl1pPr>
            <a:lvl2pPr>
              <a:defRPr sz="1800">
                <a:solidFill>
                  <a:srgbClr val="5F574F"/>
                </a:solidFill>
                <a:latin typeface="Verdana" pitchFamily="34" charset="0"/>
                <a:ea typeface="Verdana" pitchFamily="34" charset="0"/>
                <a:cs typeface="Verdana" pitchFamily="34" charset="0"/>
              </a:defRPr>
            </a:lvl2pPr>
            <a:lvl3pPr>
              <a:defRPr sz="1800">
                <a:solidFill>
                  <a:srgbClr val="5F574F"/>
                </a:solidFill>
                <a:latin typeface="Verdana" pitchFamily="34" charset="0"/>
                <a:ea typeface="Verdana" pitchFamily="34" charset="0"/>
                <a:cs typeface="Verdana" pitchFamily="34" charset="0"/>
              </a:defRPr>
            </a:lvl3pPr>
            <a:lvl4pPr>
              <a:defRPr sz="1800">
                <a:solidFill>
                  <a:srgbClr val="5F574F"/>
                </a:solidFill>
                <a:latin typeface="Verdana" pitchFamily="34" charset="0"/>
                <a:ea typeface="Verdana" pitchFamily="34" charset="0"/>
                <a:cs typeface="Verdana" pitchFamily="34" charset="0"/>
              </a:defRPr>
            </a:lvl4pPr>
            <a:lvl5pPr>
              <a:defRPr sz="1800">
                <a:solidFill>
                  <a:srgbClr val="5F574F"/>
                </a:solidFill>
                <a:latin typeface="Verdana" pitchFamily="34" charset="0"/>
                <a:ea typeface="Verdana" pitchFamily="34" charset="0"/>
                <a:cs typeface="Verdana"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itle 1"/>
          <p:cNvSpPr txBox="1">
            <a:spLocks/>
          </p:cNvSpPr>
          <p:nvPr userDrawn="1"/>
        </p:nvSpPr>
        <p:spPr>
          <a:xfrm>
            <a:off x="0" y="0"/>
            <a:ext cx="9144000" cy="1219200"/>
          </a:xfrm>
          <a:prstGeom prst="rect">
            <a:avLst/>
          </a:prstGeom>
          <a:solidFill>
            <a:srgbClr val="CA7700"/>
          </a:solidFill>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700" dirty="0" smtClean="0">
                <a:solidFill>
                  <a:schemeClr val="bg1"/>
                </a:solidFill>
                <a:effectLst/>
                <a:latin typeface="Verdana" pitchFamily="34" charset="0"/>
                <a:ea typeface="Verdana" pitchFamily="34" charset="0"/>
                <a:cs typeface="Verdana" pitchFamily="34" charset="0"/>
              </a:rPr>
              <a:t>   </a:t>
            </a:r>
          </a:p>
        </p:txBody>
      </p:sp>
      <p:sp>
        <p:nvSpPr>
          <p:cNvPr id="9" name="Title 1"/>
          <p:cNvSpPr>
            <a:spLocks noGrp="1"/>
          </p:cNvSpPr>
          <p:nvPr>
            <p:ph type="title" hasCustomPrompt="1"/>
          </p:nvPr>
        </p:nvSpPr>
        <p:spPr>
          <a:xfrm>
            <a:off x="457200" y="81311"/>
            <a:ext cx="8229600" cy="888834"/>
          </a:xfrm>
        </p:spPr>
        <p:txBody>
          <a:bodyPr>
            <a:noAutofit/>
          </a:bodyPr>
          <a:lstStyle>
            <a:lvl1pPr algn="l">
              <a:lnSpc>
                <a:spcPts val="2500"/>
              </a:lnSpc>
              <a:defRPr sz="2700">
                <a:solidFill>
                  <a:srgbClr val="FFFFFF"/>
                </a:solidFill>
                <a:latin typeface="Verdana" pitchFamily="34" charset="0"/>
                <a:ea typeface="Verdana" pitchFamily="34" charset="0"/>
                <a:cs typeface="Verdana" pitchFamily="34" charset="0"/>
              </a:defRPr>
            </a:lvl1pPr>
          </a:lstStyle>
          <a:p>
            <a:r>
              <a:rPr lang="en-US" dirty="0" smtClean="0"/>
              <a:t>Slide master</a:t>
            </a:r>
            <a:endParaRPr lang="en-US" dirty="0"/>
          </a:p>
        </p:txBody>
      </p:sp>
      <p:sp>
        <p:nvSpPr>
          <p:cNvPr id="12" name="Text Placeholder 4"/>
          <p:cNvSpPr>
            <a:spLocks noGrp="1"/>
          </p:cNvSpPr>
          <p:nvPr>
            <p:ph type="body" sz="quarter" idx="3"/>
          </p:nvPr>
        </p:nvSpPr>
        <p:spPr>
          <a:xfrm>
            <a:off x="4654550" y="1600200"/>
            <a:ext cx="4041775" cy="685800"/>
          </a:xfrm>
        </p:spPr>
        <p:txBody>
          <a:bodyPr anchor="b">
            <a:noAutofit/>
          </a:bodyPr>
          <a:lstStyle>
            <a:lvl1pPr marL="0" indent="0">
              <a:buNone/>
              <a:defRPr sz="2400" b="1">
                <a:solidFill>
                  <a:srgbClr val="CA7700"/>
                </a:solidFill>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4"/>
          </p:nvPr>
        </p:nvSpPr>
        <p:spPr>
          <a:xfrm>
            <a:off x="4648199" y="2286000"/>
            <a:ext cx="4048125" cy="3840163"/>
          </a:xfrm>
        </p:spPr>
        <p:txBody>
          <a:bodyPr>
            <a:noAutofit/>
          </a:bodyPr>
          <a:lstStyle>
            <a:lvl1pPr marL="0" indent="0">
              <a:lnSpc>
                <a:spcPct val="100000"/>
              </a:lnSpc>
              <a:spcBef>
                <a:spcPts val="0"/>
              </a:spcBef>
              <a:spcAft>
                <a:spcPts val="0"/>
              </a:spcAft>
              <a:buFontTx/>
              <a:buNone/>
              <a:defRPr sz="1800">
                <a:solidFill>
                  <a:srgbClr val="5F574F"/>
                </a:solidFill>
                <a:latin typeface="Verdana" pitchFamily="34" charset="0"/>
                <a:ea typeface="Verdana" pitchFamily="34" charset="0"/>
                <a:cs typeface="Verdana" pitchFamily="34" charset="0"/>
              </a:defRPr>
            </a:lvl1pPr>
            <a:lvl2pPr>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2pPr>
            <a:lvl3pPr>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3pPr>
            <a:lvl4pPr>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4pPr>
            <a:lvl5pPr>
              <a:lnSpc>
                <a:spcPct val="100000"/>
              </a:lnSpc>
              <a:spcBef>
                <a:spcPts val="0"/>
              </a:spcBef>
              <a:spcAft>
                <a:spcPts val="0"/>
              </a:spcAft>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pic>
        <p:nvPicPr>
          <p:cNvPr id="14" name="Picture 6" descr="C:\Users\mikel\Desktop\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01000" y="5638800"/>
            <a:ext cx="97948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8027077B-008D-4965-9019-4B1F59FF498D}" type="slidenum">
              <a:rPr lang="en-US" smtClean="0"/>
              <a:pPr/>
              <a:t>‹#›</a:t>
            </a:fld>
            <a:endParaRPr lang="en-US" dirty="0"/>
          </a:p>
        </p:txBody>
      </p:sp>
      <p:sp>
        <p:nvSpPr>
          <p:cNvPr id="10" name="Footer Placeholder 4"/>
          <p:cNvSpPr>
            <a:spLocks noGrp="1"/>
          </p:cNvSpPr>
          <p:nvPr>
            <p:ph type="ftr" sz="quarter" idx="1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The Moss Group Inc.</a:t>
            </a:r>
            <a:endParaRPr lang="en-US" dirty="0"/>
          </a:p>
        </p:txBody>
      </p:sp>
    </p:spTree>
    <p:extLst>
      <p:ext uri="{BB962C8B-B14F-4D97-AF65-F5344CB8AC3E}">
        <p14:creationId xmlns:p14="http://schemas.microsoft.com/office/powerpoint/2010/main" val="65319069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noAutofit/>
          </a:bodyPr>
          <a:lstStyle>
            <a:lvl1pPr marL="0" indent="0">
              <a:buNone/>
              <a:defRPr sz="1800" b="1">
                <a:solidFill>
                  <a:srgbClr val="CA7700"/>
                </a:solidFill>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1800">
                <a:solidFill>
                  <a:srgbClr val="5F574F"/>
                </a:solidFill>
                <a:latin typeface="Verdana" pitchFamily="34" charset="0"/>
                <a:ea typeface="Verdana" pitchFamily="34" charset="0"/>
                <a:cs typeface="Verdana" pitchFamily="34" charset="0"/>
              </a:defRPr>
            </a:lvl1pPr>
            <a:lvl2pPr>
              <a:defRPr sz="1800">
                <a:solidFill>
                  <a:srgbClr val="5F574F"/>
                </a:solidFill>
                <a:latin typeface="Verdana" pitchFamily="34" charset="0"/>
                <a:ea typeface="Verdana" pitchFamily="34" charset="0"/>
                <a:cs typeface="Verdana" pitchFamily="34" charset="0"/>
              </a:defRPr>
            </a:lvl2pPr>
            <a:lvl3pPr>
              <a:defRPr sz="1800">
                <a:solidFill>
                  <a:srgbClr val="5F574F"/>
                </a:solidFill>
                <a:latin typeface="Verdana" pitchFamily="34" charset="0"/>
                <a:ea typeface="Verdana" pitchFamily="34" charset="0"/>
                <a:cs typeface="Verdana" pitchFamily="34" charset="0"/>
              </a:defRPr>
            </a:lvl3pPr>
            <a:lvl4pPr>
              <a:defRPr sz="1800">
                <a:solidFill>
                  <a:srgbClr val="5F574F"/>
                </a:solidFill>
                <a:latin typeface="Verdana" pitchFamily="34" charset="0"/>
                <a:ea typeface="Verdana" pitchFamily="34" charset="0"/>
                <a:cs typeface="Verdana" pitchFamily="34" charset="0"/>
              </a:defRPr>
            </a:lvl4pPr>
            <a:lvl5pPr>
              <a:defRPr sz="1800">
                <a:solidFill>
                  <a:srgbClr val="5F574F"/>
                </a:solidFill>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noAutofit/>
          </a:bodyPr>
          <a:lstStyle>
            <a:lvl1pPr marL="0" indent="0">
              <a:buNone/>
              <a:defRPr sz="1800" b="1">
                <a:solidFill>
                  <a:srgbClr val="CA7700"/>
                </a:solidFill>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defRPr sz="1800">
                <a:solidFill>
                  <a:srgbClr val="5F574F"/>
                </a:solidFill>
                <a:latin typeface="Verdana" pitchFamily="34" charset="0"/>
                <a:ea typeface="Verdana" pitchFamily="34" charset="0"/>
                <a:cs typeface="Verdana" pitchFamily="34" charset="0"/>
              </a:defRPr>
            </a:lvl1pPr>
            <a:lvl2pPr>
              <a:defRPr sz="1800">
                <a:solidFill>
                  <a:srgbClr val="5F574F"/>
                </a:solidFill>
                <a:latin typeface="Verdana" pitchFamily="34" charset="0"/>
                <a:ea typeface="Verdana" pitchFamily="34" charset="0"/>
                <a:cs typeface="Verdana" pitchFamily="34" charset="0"/>
              </a:defRPr>
            </a:lvl2pPr>
            <a:lvl3pPr>
              <a:defRPr sz="1800">
                <a:solidFill>
                  <a:srgbClr val="5F574F"/>
                </a:solidFill>
                <a:latin typeface="Verdana" pitchFamily="34" charset="0"/>
                <a:ea typeface="Verdana" pitchFamily="34" charset="0"/>
                <a:cs typeface="Verdana" pitchFamily="34" charset="0"/>
              </a:defRPr>
            </a:lvl3pPr>
            <a:lvl4pPr>
              <a:defRPr sz="1800">
                <a:solidFill>
                  <a:srgbClr val="5F574F"/>
                </a:solidFill>
                <a:latin typeface="Verdana" pitchFamily="34" charset="0"/>
                <a:ea typeface="Verdana" pitchFamily="34" charset="0"/>
                <a:cs typeface="Verdana" pitchFamily="34" charset="0"/>
              </a:defRPr>
            </a:lvl4pPr>
            <a:lvl5pPr>
              <a:defRPr sz="1800">
                <a:solidFill>
                  <a:srgbClr val="5F574F"/>
                </a:solidFill>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1"/>
          <p:cNvSpPr txBox="1">
            <a:spLocks/>
          </p:cNvSpPr>
          <p:nvPr userDrawn="1"/>
        </p:nvSpPr>
        <p:spPr>
          <a:xfrm>
            <a:off x="0" y="0"/>
            <a:ext cx="9144000" cy="1219200"/>
          </a:xfrm>
          <a:prstGeom prst="rect">
            <a:avLst/>
          </a:prstGeom>
          <a:solidFill>
            <a:srgbClr val="CA7700"/>
          </a:solidFill>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700" dirty="0" smtClean="0">
                <a:solidFill>
                  <a:schemeClr val="bg1"/>
                </a:solidFill>
                <a:effectLst/>
                <a:latin typeface="Verdana" pitchFamily="34" charset="0"/>
                <a:ea typeface="Verdana" pitchFamily="34" charset="0"/>
                <a:cs typeface="Verdana" pitchFamily="34" charset="0"/>
              </a:rPr>
              <a:t>   </a:t>
            </a:r>
          </a:p>
        </p:txBody>
      </p:sp>
      <p:sp>
        <p:nvSpPr>
          <p:cNvPr id="11" name="Title 1"/>
          <p:cNvSpPr>
            <a:spLocks noGrp="1"/>
          </p:cNvSpPr>
          <p:nvPr>
            <p:ph type="title" hasCustomPrompt="1"/>
          </p:nvPr>
        </p:nvSpPr>
        <p:spPr>
          <a:xfrm>
            <a:off x="457200" y="81311"/>
            <a:ext cx="8229600" cy="888834"/>
          </a:xfrm>
        </p:spPr>
        <p:txBody>
          <a:bodyPr>
            <a:noAutofit/>
          </a:bodyPr>
          <a:lstStyle>
            <a:lvl1pPr algn="l">
              <a:lnSpc>
                <a:spcPts val="2500"/>
              </a:lnSpc>
              <a:defRPr sz="2700">
                <a:solidFill>
                  <a:srgbClr val="FFFFFF"/>
                </a:solidFill>
                <a:latin typeface="Verdana" pitchFamily="34" charset="0"/>
                <a:ea typeface="Verdana" pitchFamily="34" charset="0"/>
                <a:cs typeface="Verdana" pitchFamily="34" charset="0"/>
              </a:defRPr>
            </a:lvl1pPr>
          </a:lstStyle>
          <a:p>
            <a:r>
              <a:rPr lang="en-US" dirty="0" smtClean="0"/>
              <a:t>Slide master</a:t>
            </a:r>
            <a:endParaRPr lang="en-US" dirty="0"/>
          </a:p>
        </p:txBody>
      </p:sp>
      <p:pic>
        <p:nvPicPr>
          <p:cNvPr id="14" name="Picture 6" descr="C:\Users\mikel\Desktop\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01000" y="5638800"/>
            <a:ext cx="97948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8027077B-008D-4965-9019-4B1F59FF498D}" type="slidenum">
              <a:rPr lang="en-US" smtClean="0"/>
              <a:pPr/>
              <a:t>‹#›</a:t>
            </a:fld>
            <a:endParaRPr lang="en-US" dirty="0"/>
          </a:p>
        </p:txBody>
      </p:sp>
      <p:sp>
        <p:nvSpPr>
          <p:cNvPr id="12" name="Footer Placeholder 4"/>
          <p:cNvSpPr>
            <a:spLocks noGrp="1"/>
          </p:cNvSpPr>
          <p:nvPr>
            <p:ph type="ftr" sz="quarter" idx="1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The Moss Group Inc.</a:t>
            </a:r>
            <a:endParaRPr lang="en-US" dirty="0"/>
          </a:p>
        </p:txBody>
      </p:sp>
    </p:spTree>
    <p:extLst>
      <p:ext uri="{BB962C8B-B14F-4D97-AF65-F5344CB8AC3E}">
        <p14:creationId xmlns:p14="http://schemas.microsoft.com/office/powerpoint/2010/main" val="223677155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p:cNvSpPr txBox="1">
            <a:spLocks/>
          </p:cNvSpPr>
          <p:nvPr userDrawn="1"/>
        </p:nvSpPr>
        <p:spPr>
          <a:xfrm>
            <a:off x="0" y="0"/>
            <a:ext cx="9144000" cy="1219200"/>
          </a:xfrm>
          <a:prstGeom prst="rect">
            <a:avLst/>
          </a:prstGeom>
          <a:solidFill>
            <a:srgbClr val="CA7700"/>
          </a:solidFill>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700" dirty="0" smtClean="0">
                <a:solidFill>
                  <a:schemeClr val="bg1"/>
                </a:solidFill>
                <a:effectLst/>
                <a:latin typeface="Verdana" pitchFamily="34" charset="0"/>
                <a:ea typeface="Verdana" pitchFamily="34" charset="0"/>
                <a:cs typeface="Verdana" pitchFamily="34" charset="0"/>
              </a:rPr>
              <a:t>   </a:t>
            </a:r>
          </a:p>
        </p:txBody>
      </p:sp>
      <p:sp>
        <p:nvSpPr>
          <p:cNvPr id="7" name="Title 1"/>
          <p:cNvSpPr>
            <a:spLocks noGrp="1"/>
          </p:cNvSpPr>
          <p:nvPr>
            <p:ph type="title" hasCustomPrompt="1"/>
          </p:nvPr>
        </p:nvSpPr>
        <p:spPr>
          <a:xfrm>
            <a:off x="457200" y="81311"/>
            <a:ext cx="8229600" cy="888834"/>
          </a:xfrm>
        </p:spPr>
        <p:txBody>
          <a:bodyPr>
            <a:noAutofit/>
          </a:bodyPr>
          <a:lstStyle>
            <a:lvl1pPr algn="l">
              <a:lnSpc>
                <a:spcPts val="2500"/>
              </a:lnSpc>
              <a:defRPr sz="2700">
                <a:solidFill>
                  <a:srgbClr val="FFFFFF"/>
                </a:solidFill>
                <a:latin typeface="Verdana" pitchFamily="34" charset="0"/>
                <a:ea typeface="Verdana" pitchFamily="34" charset="0"/>
                <a:cs typeface="Verdana" pitchFamily="34" charset="0"/>
              </a:defRPr>
            </a:lvl1pPr>
          </a:lstStyle>
          <a:p>
            <a:r>
              <a:rPr lang="en-US" dirty="0" smtClean="0"/>
              <a:t>Slide master</a:t>
            </a:r>
            <a:endParaRPr lang="en-US" dirty="0"/>
          </a:p>
        </p:txBody>
      </p:sp>
      <p:pic>
        <p:nvPicPr>
          <p:cNvPr id="10" name="Picture 6" descr="C:\Users\mikel\Desktop\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01000" y="5638800"/>
            <a:ext cx="97948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8027077B-008D-4965-9019-4B1F59FF498D}" type="slidenum">
              <a:rPr lang="en-US" smtClean="0"/>
              <a:pPr/>
              <a:t>‹#›</a:t>
            </a:fld>
            <a:r>
              <a:rPr lang="en-US" dirty="0" smtClean="0"/>
              <a:t> The Moss Group, Inc. </a:t>
            </a:r>
            <a:endParaRPr lang="en-US" dirty="0"/>
          </a:p>
        </p:txBody>
      </p:sp>
      <p:sp>
        <p:nvSpPr>
          <p:cNvPr id="8"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The Moss Group Inc.</a:t>
            </a:r>
            <a:endParaRPr lang="en-US" dirty="0"/>
          </a:p>
        </p:txBody>
      </p:sp>
    </p:spTree>
    <p:extLst>
      <p:ext uri="{BB962C8B-B14F-4D97-AF65-F5344CB8AC3E}">
        <p14:creationId xmlns:p14="http://schemas.microsoft.com/office/powerpoint/2010/main" val="257907360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7" name="Title 1"/>
          <p:cNvSpPr txBox="1">
            <a:spLocks/>
          </p:cNvSpPr>
          <p:nvPr userDrawn="1"/>
        </p:nvSpPr>
        <p:spPr>
          <a:xfrm>
            <a:off x="0" y="0"/>
            <a:ext cx="9144000" cy="1219200"/>
          </a:xfrm>
          <a:prstGeom prst="rect">
            <a:avLst/>
          </a:prstGeom>
          <a:solidFill>
            <a:srgbClr val="CA7700"/>
          </a:solidFill>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700" dirty="0" smtClean="0">
                <a:solidFill>
                  <a:schemeClr val="bg1"/>
                </a:solidFill>
                <a:effectLst/>
                <a:latin typeface="Verdana" pitchFamily="34" charset="0"/>
                <a:ea typeface="Verdana" pitchFamily="34" charset="0"/>
                <a:cs typeface="Verdana" pitchFamily="34" charset="0"/>
              </a:rPr>
              <a:t>   </a:t>
            </a:r>
          </a:p>
        </p:txBody>
      </p:sp>
      <p:sp>
        <p:nvSpPr>
          <p:cNvPr id="8" name="Title 1"/>
          <p:cNvSpPr>
            <a:spLocks noGrp="1"/>
          </p:cNvSpPr>
          <p:nvPr>
            <p:ph type="title" hasCustomPrompt="1"/>
          </p:nvPr>
        </p:nvSpPr>
        <p:spPr>
          <a:xfrm>
            <a:off x="457200" y="81311"/>
            <a:ext cx="8229600" cy="888834"/>
          </a:xfrm>
        </p:spPr>
        <p:txBody>
          <a:bodyPr>
            <a:noAutofit/>
          </a:bodyPr>
          <a:lstStyle>
            <a:lvl1pPr algn="l">
              <a:lnSpc>
                <a:spcPts val="2500"/>
              </a:lnSpc>
              <a:defRPr sz="2700">
                <a:solidFill>
                  <a:srgbClr val="FFFFFF"/>
                </a:solidFill>
                <a:latin typeface="Verdana" pitchFamily="34" charset="0"/>
                <a:ea typeface="Verdana" pitchFamily="34" charset="0"/>
                <a:cs typeface="Verdana" pitchFamily="34" charset="0"/>
              </a:defRPr>
            </a:lvl1pPr>
          </a:lstStyle>
          <a:p>
            <a:r>
              <a:rPr lang="en-US" dirty="0" smtClean="0"/>
              <a:t>Slide master</a:t>
            </a:r>
            <a:endParaRPr lang="en-US" dirty="0"/>
          </a:p>
        </p:txBody>
      </p:sp>
      <p:sp>
        <p:nvSpPr>
          <p:cNvPr id="10" name="Content Placeholder 5"/>
          <p:cNvSpPr>
            <a:spLocks noGrp="1"/>
          </p:cNvSpPr>
          <p:nvPr>
            <p:ph sz="quarter" idx="4"/>
          </p:nvPr>
        </p:nvSpPr>
        <p:spPr>
          <a:xfrm>
            <a:off x="1146582" y="1219200"/>
            <a:ext cx="6773661" cy="4906963"/>
          </a:xfrm>
        </p:spPr>
        <p:txBody>
          <a:bodyPr>
            <a:noAutofit/>
          </a:bodyPr>
          <a:lstStyle>
            <a:lvl1pPr marL="0" indent="0">
              <a:lnSpc>
                <a:spcPct val="100000"/>
              </a:lnSpc>
              <a:spcBef>
                <a:spcPts val="0"/>
              </a:spcBef>
              <a:spcAft>
                <a:spcPts val="0"/>
              </a:spcAft>
              <a:buFontTx/>
              <a:buNone/>
              <a:defRPr sz="1800">
                <a:solidFill>
                  <a:srgbClr val="5F574F"/>
                </a:solidFill>
                <a:latin typeface="Verdana" pitchFamily="34" charset="0"/>
                <a:ea typeface="Verdana" pitchFamily="34" charset="0"/>
                <a:cs typeface="Verdana" pitchFamily="34" charset="0"/>
              </a:defRPr>
            </a:lvl1pPr>
            <a:lvl2pPr>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2pPr>
            <a:lvl3pPr marL="914400" indent="-457200">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3pPr>
            <a:lvl4pPr marL="1371600" indent="-457200">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4pPr>
            <a:lvl5pPr>
              <a:lnSpc>
                <a:spcPct val="100000"/>
              </a:lnSpc>
              <a:spcBef>
                <a:spcPts val="0"/>
              </a:spcBef>
              <a:spcAft>
                <a:spcPts val="0"/>
              </a:spcAft>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pic>
        <p:nvPicPr>
          <p:cNvPr id="9" name="Picture 6" descr="C:\Users\mikel\Desktop\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01000" y="5638800"/>
            <a:ext cx="97948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8027077B-008D-4965-9019-4B1F59FF498D}" type="slidenum">
              <a:rPr lang="en-US" smtClean="0"/>
              <a:pPr/>
              <a:t>‹#›</a:t>
            </a:fld>
            <a:endParaRPr lang="en-US" dirty="0"/>
          </a:p>
        </p:txBody>
      </p:sp>
      <p:sp>
        <p:nvSpPr>
          <p:cNvPr id="11"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The Moss Group Inc.</a:t>
            </a:r>
            <a:endParaRPr lang="en-US" dirty="0"/>
          </a:p>
        </p:txBody>
      </p:sp>
    </p:spTree>
    <p:extLst>
      <p:ext uri="{BB962C8B-B14F-4D97-AF65-F5344CB8AC3E}">
        <p14:creationId xmlns:p14="http://schemas.microsoft.com/office/powerpoint/2010/main" val="2563087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rge Amount of Content">
    <p:spTree>
      <p:nvGrpSpPr>
        <p:cNvPr id="1" name=""/>
        <p:cNvGrpSpPr/>
        <p:nvPr/>
      </p:nvGrpSpPr>
      <p:grpSpPr>
        <a:xfrm>
          <a:off x="0" y="0"/>
          <a:ext cx="0" cy="0"/>
          <a:chOff x="0" y="0"/>
          <a:chExt cx="0" cy="0"/>
        </a:xfrm>
      </p:grpSpPr>
      <p:sp>
        <p:nvSpPr>
          <p:cNvPr id="7" name="Title 1"/>
          <p:cNvSpPr txBox="1">
            <a:spLocks/>
          </p:cNvSpPr>
          <p:nvPr userDrawn="1"/>
        </p:nvSpPr>
        <p:spPr>
          <a:xfrm>
            <a:off x="0" y="-25400"/>
            <a:ext cx="9144000" cy="1219200"/>
          </a:xfrm>
          <a:prstGeom prst="rect">
            <a:avLst/>
          </a:prstGeom>
          <a:solidFill>
            <a:srgbClr val="CA7700"/>
          </a:solidFill>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700" dirty="0" smtClean="0">
                <a:solidFill>
                  <a:schemeClr val="bg1"/>
                </a:solidFill>
                <a:effectLst/>
                <a:latin typeface="Verdana" pitchFamily="34" charset="0"/>
                <a:ea typeface="Verdana" pitchFamily="34" charset="0"/>
                <a:cs typeface="Verdana" pitchFamily="34" charset="0"/>
              </a:rPr>
              <a:t>   </a:t>
            </a:r>
          </a:p>
        </p:txBody>
      </p:sp>
      <p:sp>
        <p:nvSpPr>
          <p:cNvPr id="8" name="Title 1"/>
          <p:cNvSpPr>
            <a:spLocks noGrp="1"/>
          </p:cNvSpPr>
          <p:nvPr>
            <p:ph type="title" hasCustomPrompt="1"/>
          </p:nvPr>
        </p:nvSpPr>
        <p:spPr>
          <a:xfrm>
            <a:off x="457200" y="81311"/>
            <a:ext cx="8229600" cy="888834"/>
          </a:xfrm>
        </p:spPr>
        <p:txBody>
          <a:bodyPr>
            <a:noAutofit/>
          </a:bodyPr>
          <a:lstStyle>
            <a:lvl1pPr algn="l">
              <a:lnSpc>
                <a:spcPts val="2500"/>
              </a:lnSpc>
              <a:defRPr sz="2700">
                <a:solidFill>
                  <a:srgbClr val="FFFFFF"/>
                </a:solidFill>
                <a:latin typeface="Verdana" pitchFamily="34" charset="0"/>
                <a:ea typeface="Verdana" pitchFamily="34" charset="0"/>
                <a:cs typeface="Verdana" pitchFamily="34" charset="0"/>
              </a:defRPr>
            </a:lvl1pPr>
          </a:lstStyle>
          <a:p>
            <a:r>
              <a:rPr lang="en-US" dirty="0" smtClean="0"/>
              <a:t>Slide master</a:t>
            </a:r>
            <a:endParaRPr lang="en-US" dirty="0"/>
          </a:p>
        </p:txBody>
      </p:sp>
      <p:sp>
        <p:nvSpPr>
          <p:cNvPr id="10" name="Content Placeholder 5"/>
          <p:cNvSpPr>
            <a:spLocks noGrp="1"/>
          </p:cNvSpPr>
          <p:nvPr>
            <p:ph sz="quarter" idx="4"/>
          </p:nvPr>
        </p:nvSpPr>
        <p:spPr>
          <a:xfrm>
            <a:off x="685800" y="1219200"/>
            <a:ext cx="7924800" cy="4906963"/>
          </a:xfrm>
        </p:spPr>
        <p:txBody>
          <a:bodyPr>
            <a:noAutofit/>
          </a:bodyPr>
          <a:lstStyle>
            <a:lvl1pPr marL="0" indent="0">
              <a:lnSpc>
                <a:spcPct val="100000"/>
              </a:lnSpc>
              <a:spcBef>
                <a:spcPts val="0"/>
              </a:spcBef>
              <a:spcAft>
                <a:spcPts val="0"/>
              </a:spcAft>
              <a:buFontTx/>
              <a:buNone/>
              <a:defRPr sz="1800">
                <a:solidFill>
                  <a:srgbClr val="5F574F"/>
                </a:solidFill>
                <a:latin typeface="Verdana" pitchFamily="34" charset="0"/>
                <a:ea typeface="Verdana" pitchFamily="34" charset="0"/>
                <a:cs typeface="Verdana" pitchFamily="34" charset="0"/>
              </a:defRPr>
            </a:lvl1pPr>
            <a:lvl2pPr>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2pPr>
            <a:lvl3pPr marL="914400" indent="-457200">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3pPr>
            <a:lvl4pPr marL="1371600" indent="-457200">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4pPr>
            <a:lvl5pPr>
              <a:lnSpc>
                <a:spcPct val="100000"/>
              </a:lnSpc>
              <a:spcBef>
                <a:spcPts val="0"/>
              </a:spcBef>
              <a:spcAft>
                <a:spcPts val="0"/>
              </a:spcAft>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pic>
        <p:nvPicPr>
          <p:cNvPr id="9" name="Picture 6" descr="C:\Users\mikel\Desktop\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01000" y="5638800"/>
            <a:ext cx="97948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a:xfrm>
            <a:off x="457200" y="6324600"/>
            <a:ext cx="1524000" cy="365125"/>
          </a:xfrm>
        </p:spPr>
        <p:txBody>
          <a:bodyPr/>
          <a:lstStyle/>
          <a:p>
            <a:fld id="{8027077B-008D-4965-9019-4B1F59FF498D}" type="slidenum">
              <a:rPr lang="en-US" smtClean="0"/>
              <a:pPr/>
              <a:t>‹#›</a:t>
            </a:fld>
            <a:endParaRPr lang="en-US" dirty="0"/>
          </a:p>
        </p:txBody>
      </p:sp>
      <p:sp>
        <p:nvSpPr>
          <p:cNvPr id="11"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The Moss Group Inc.</a:t>
            </a:r>
            <a:endParaRPr lang="en-US" dirty="0"/>
          </a:p>
        </p:txBody>
      </p:sp>
    </p:spTree>
    <p:extLst>
      <p:ext uri="{BB962C8B-B14F-4D97-AF65-F5344CB8AC3E}">
        <p14:creationId xmlns:p14="http://schemas.microsoft.com/office/powerpoint/2010/main" val="813869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inal Slide">
    <p:spTree>
      <p:nvGrpSpPr>
        <p:cNvPr id="1" name=""/>
        <p:cNvGrpSpPr/>
        <p:nvPr/>
      </p:nvGrpSpPr>
      <p:grpSpPr>
        <a:xfrm>
          <a:off x="0" y="0"/>
          <a:ext cx="0" cy="0"/>
          <a:chOff x="0" y="0"/>
          <a:chExt cx="0" cy="0"/>
        </a:xfrm>
      </p:grpSpPr>
      <p:sp>
        <p:nvSpPr>
          <p:cNvPr id="7" name="Title 1"/>
          <p:cNvSpPr txBox="1">
            <a:spLocks/>
          </p:cNvSpPr>
          <p:nvPr userDrawn="1"/>
        </p:nvSpPr>
        <p:spPr>
          <a:xfrm>
            <a:off x="0" y="0"/>
            <a:ext cx="9144000" cy="1219200"/>
          </a:xfrm>
          <a:prstGeom prst="rect">
            <a:avLst/>
          </a:prstGeom>
          <a:solidFill>
            <a:srgbClr val="CA7700"/>
          </a:solidFill>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700" dirty="0" smtClean="0">
                <a:solidFill>
                  <a:schemeClr val="bg1"/>
                </a:solidFill>
                <a:effectLst>
                  <a:outerShdw blurRad="50800" dist="50800" dir="5400000" algn="ctr" rotWithShape="0">
                    <a:srgbClr val="CA7700"/>
                  </a:outerShdw>
                </a:effectLst>
                <a:latin typeface="Verdana" pitchFamily="34" charset="0"/>
                <a:ea typeface="Verdana" pitchFamily="34" charset="0"/>
                <a:cs typeface="Verdana" pitchFamily="34" charset="0"/>
              </a:rPr>
              <a:t>   </a:t>
            </a:r>
          </a:p>
        </p:txBody>
      </p:sp>
      <p:sp>
        <p:nvSpPr>
          <p:cNvPr id="8" name="Title 1"/>
          <p:cNvSpPr>
            <a:spLocks noGrp="1"/>
          </p:cNvSpPr>
          <p:nvPr>
            <p:ph type="title" hasCustomPrompt="1"/>
          </p:nvPr>
        </p:nvSpPr>
        <p:spPr>
          <a:xfrm>
            <a:off x="457200" y="81311"/>
            <a:ext cx="8229600" cy="888834"/>
          </a:xfrm>
        </p:spPr>
        <p:txBody>
          <a:bodyPr>
            <a:noAutofit/>
          </a:bodyPr>
          <a:lstStyle>
            <a:lvl1pPr algn="l">
              <a:lnSpc>
                <a:spcPts val="2500"/>
              </a:lnSpc>
              <a:defRPr sz="2700">
                <a:solidFill>
                  <a:srgbClr val="FFFFFF"/>
                </a:solidFill>
                <a:latin typeface="Verdana" pitchFamily="34" charset="0"/>
                <a:ea typeface="Verdana" pitchFamily="34" charset="0"/>
                <a:cs typeface="Verdana" pitchFamily="34" charset="0"/>
              </a:defRPr>
            </a:lvl1pPr>
          </a:lstStyle>
          <a:p>
            <a:r>
              <a:rPr lang="en-US" dirty="0" smtClean="0"/>
              <a:t>Slide master</a:t>
            </a:r>
            <a:endParaRPr lang="en-US" dirty="0"/>
          </a:p>
        </p:txBody>
      </p:sp>
      <p:sp>
        <p:nvSpPr>
          <p:cNvPr id="10" name="Content Placeholder 5"/>
          <p:cNvSpPr>
            <a:spLocks noGrp="1"/>
          </p:cNvSpPr>
          <p:nvPr>
            <p:ph sz="quarter" idx="4"/>
          </p:nvPr>
        </p:nvSpPr>
        <p:spPr>
          <a:xfrm>
            <a:off x="685800" y="1219200"/>
            <a:ext cx="7924800" cy="4906963"/>
          </a:xfrm>
        </p:spPr>
        <p:txBody>
          <a:bodyPr>
            <a:noAutofit/>
          </a:bodyPr>
          <a:lstStyle>
            <a:lvl1pPr marL="0" indent="0">
              <a:lnSpc>
                <a:spcPct val="100000"/>
              </a:lnSpc>
              <a:spcBef>
                <a:spcPts val="0"/>
              </a:spcBef>
              <a:spcAft>
                <a:spcPts val="0"/>
              </a:spcAft>
              <a:buFontTx/>
              <a:buNone/>
              <a:defRPr sz="1800">
                <a:solidFill>
                  <a:srgbClr val="5F574F"/>
                </a:solidFill>
                <a:latin typeface="Verdana" pitchFamily="34" charset="0"/>
                <a:ea typeface="Verdana" pitchFamily="34" charset="0"/>
                <a:cs typeface="Verdana" pitchFamily="34" charset="0"/>
              </a:defRPr>
            </a:lvl1pPr>
            <a:lvl2pPr>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2pPr>
            <a:lvl3pPr marL="914400" indent="-457200">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3pPr>
            <a:lvl4pPr marL="1371600" indent="-457200">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4pPr>
            <a:lvl5pPr>
              <a:lnSpc>
                <a:spcPct val="100000"/>
              </a:lnSpc>
              <a:spcBef>
                <a:spcPts val="0"/>
              </a:spcBef>
              <a:spcAft>
                <a:spcPts val="0"/>
              </a:spcAft>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pic>
        <p:nvPicPr>
          <p:cNvPr id="9" name="Picture 6" descr="C:\Users\mikel\Desktop\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01000" y="5638800"/>
            <a:ext cx="97948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a:xfrm>
            <a:off x="457200" y="6324600"/>
            <a:ext cx="1295400" cy="365125"/>
          </a:xfrm>
        </p:spPr>
        <p:txBody>
          <a:bodyPr/>
          <a:lstStyle/>
          <a:p>
            <a:fld id="{8027077B-008D-4965-9019-4B1F59FF498D}" type="slidenum">
              <a:rPr lang="en-US" smtClean="0"/>
              <a:pPr/>
              <a:t>‹#›</a:t>
            </a:fld>
            <a:endParaRPr lang="en-US" dirty="0"/>
          </a:p>
        </p:txBody>
      </p:sp>
      <p:sp>
        <p:nvSpPr>
          <p:cNvPr id="11"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The Moss Group Inc.</a:t>
            </a:r>
            <a:endParaRPr lang="en-US" dirty="0"/>
          </a:p>
        </p:txBody>
      </p:sp>
    </p:spTree>
    <p:extLst>
      <p:ext uri="{BB962C8B-B14F-4D97-AF65-F5344CB8AC3E}">
        <p14:creationId xmlns:p14="http://schemas.microsoft.com/office/powerpoint/2010/main" val="4027247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p>
            <a:r>
              <a:rPr lang="en-US" smtClean="0"/>
              <a:t>The Moss Group Inc.</a:t>
            </a:r>
            <a:endParaRPr lang="en-US" dirty="0"/>
          </a:p>
        </p:txBody>
      </p:sp>
      <p:sp>
        <p:nvSpPr>
          <p:cNvPr id="8" name="Slide Number Placeholder 7"/>
          <p:cNvSpPr>
            <a:spLocks noGrp="1"/>
          </p:cNvSpPr>
          <p:nvPr>
            <p:ph type="sldNum" sz="quarter" idx="11"/>
          </p:nvPr>
        </p:nvSpPr>
        <p:spPr/>
        <p:txBody>
          <a:bodyPr/>
          <a:lstStyle/>
          <a:p>
            <a:fld id="{8027077B-008D-4965-9019-4B1F59FF498D}" type="slidenum">
              <a:rPr lang="en-US" smtClean="0"/>
              <a:pPr/>
              <a:t>‹#›</a:t>
            </a:fld>
            <a:endParaRPr lang="en-US" dirty="0"/>
          </a:p>
        </p:txBody>
      </p:sp>
    </p:spTree>
    <p:extLst>
      <p:ext uri="{BB962C8B-B14F-4D97-AF65-F5344CB8AC3E}">
        <p14:creationId xmlns:p14="http://schemas.microsoft.com/office/powerpoint/2010/main" val="1874195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The Moss Group Inc.</a:t>
            </a:r>
            <a:endParaRPr lang="en-US" dirty="0"/>
          </a:p>
        </p:txBody>
      </p:sp>
      <p:sp>
        <p:nvSpPr>
          <p:cNvPr id="7" name="Slide Number Placeholder 6"/>
          <p:cNvSpPr>
            <a:spLocks noGrp="1"/>
          </p:cNvSpPr>
          <p:nvPr>
            <p:ph type="sldNum" sz="quarter" idx="4"/>
          </p:nvPr>
        </p:nvSpPr>
        <p:spPr>
          <a:xfrm>
            <a:off x="457200" y="632460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27077B-008D-4965-9019-4B1F59FF498D}" type="slidenum">
              <a:rPr lang="en-US" smtClean="0"/>
              <a:pPr/>
              <a:t>‹#›</a:t>
            </a:fld>
            <a:endParaRPr lang="en-US" dirty="0"/>
          </a:p>
        </p:txBody>
      </p:sp>
    </p:spTree>
    <p:extLst>
      <p:ext uri="{BB962C8B-B14F-4D97-AF65-F5344CB8AC3E}">
        <p14:creationId xmlns:p14="http://schemas.microsoft.com/office/powerpoint/2010/main" val="27174847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60" r:id="rId6"/>
    <p:sldLayoutId id="2147483662" r:id="rId7"/>
    <p:sldLayoutId id="2147483661" r:id="rId8"/>
    <p:sldLayoutId id="2147483658" r:id="rId9"/>
    <p:sldLayoutId id="2147483659" r:id="rId10"/>
    <p:sldLayoutId id="2147483663" r:id="rId11"/>
    <p:sldLayoutId id="2147483664" r:id="rId12"/>
    <p:sldLayoutId id="2147483665" r:id="rId13"/>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nicic.gov/" TargetMode="Externa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729"/>
            <a:ext cx="8229600" cy="1132271"/>
          </a:xfrm>
        </p:spPr>
        <p:txBody>
          <a:bodyPr/>
          <a:lstStyle/>
          <a:p>
            <a:r>
              <a:rPr lang="en-US" dirty="0" smtClean="0"/>
              <a:t>PREA Employee Training</a:t>
            </a:r>
            <a:br>
              <a:rPr lang="en-US" dirty="0" smtClean="0"/>
            </a:br>
            <a:r>
              <a:rPr lang="en-US" dirty="0" smtClean="0"/>
              <a:t>Notification of Curriculum Utilization</a:t>
            </a:r>
            <a:br>
              <a:rPr lang="en-US" dirty="0" smtClean="0"/>
            </a:br>
            <a:r>
              <a:rPr lang="en-US" dirty="0" smtClean="0"/>
              <a:t>August 2014</a:t>
            </a:r>
            <a:endParaRPr lang="en-US" dirty="0"/>
          </a:p>
        </p:txBody>
      </p:sp>
      <p:sp>
        <p:nvSpPr>
          <p:cNvPr id="5" name="Rectangle 4"/>
          <p:cNvSpPr/>
          <p:nvPr/>
        </p:nvSpPr>
        <p:spPr>
          <a:xfrm>
            <a:off x="152400" y="1371600"/>
            <a:ext cx="8839200" cy="5016758"/>
          </a:xfrm>
          <a:prstGeom prst="rect">
            <a:avLst/>
          </a:prstGeom>
        </p:spPr>
        <p:txBody>
          <a:bodyPr wrap="square">
            <a:spAutoFit/>
          </a:bodyPr>
          <a:lstStyle/>
          <a:p>
            <a:r>
              <a:rPr lang="en-GB" sz="1600" dirty="0" smtClean="0">
                <a:latin typeface="Verdana" panose="020B0604030504040204" pitchFamily="34" charset="0"/>
                <a:ea typeface="Calibri" panose="020F0502020204030204" pitchFamily="34" charset="0"/>
              </a:rPr>
              <a:t>The </a:t>
            </a:r>
            <a:r>
              <a:rPr lang="en-GB" sz="1600" dirty="0">
                <a:latin typeface="Verdana" panose="020B0604030504040204" pitchFamily="34" charset="0"/>
                <a:ea typeface="Calibri" panose="020F0502020204030204" pitchFamily="34" charset="0"/>
              </a:rPr>
              <a:t>enclosed </a:t>
            </a:r>
            <a:r>
              <a:rPr lang="en-GB" sz="1600" i="1" dirty="0">
                <a:latin typeface="Verdana" panose="020B0604030504040204" pitchFamily="34" charset="0"/>
                <a:ea typeface="Calibri" panose="020F0502020204030204" pitchFamily="34" charset="0"/>
              </a:rPr>
              <a:t>PREA Employee Training</a:t>
            </a:r>
            <a:r>
              <a:rPr lang="en-GB" sz="1600" dirty="0">
                <a:latin typeface="Verdana" panose="020B0604030504040204" pitchFamily="34" charset="0"/>
                <a:ea typeface="Calibri" panose="020F0502020204030204" pitchFamily="34" charset="0"/>
              </a:rPr>
              <a:t> curriculum was developed by The Moss Group, Inc. as part of contract deliverables for the National PREA Resource Center (PRC), a cooperative agreement between the National Council on Crime and Delinquency (NCCD) and the Bureau of Justice Assistance (BJA). The Prison Rape Elimination Act (PREA) standards served as the basis for the curriculum’s content and development, with the goal of the </a:t>
            </a:r>
            <a:r>
              <a:rPr lang="en-GB" sz="1600" i="1" dirty="0">
                <a:latin typeface="Verdana" panose="020B0604030504040204" pitchFamily="34" charset="0"/>
                <a:ea typeface="Calibri" panose="020F0502020204030204" pitchFamily="34" charset="0"/>
              </a:rPr>
              <a:t>PREA Employee Training</a:t>
            </a:r>
            <a:r>
              <a:rPr lang="en-GB" sz="1600" dirty="0">
                <a:latin typeface="Verdana" panose="020B0604030504040204" pitchFamily="34" charset="0"/>
                <a:ea typeface="Calibri" panose="020F0502020204030204" pitchFamily="34" charset="0"/>
              </a:rPr>
              <a:t> curriculum being to satisfy specific PREA standard requirements. </a:t>
            </a:r>
            <a:endParaRPr lang="en-AU" sz="1600" dirty="0">
              <a:latin typeface="Times New Roman" panose="02020603050405020304" pitchFamily="18" charset="0"/>
              <a:ea typeface="Calibri" panose="020F0502020204030204" pitchFamily="34" charset="0"/>
            </a:endParaRPr>
          </a:p>
          <a:p>
            <a:endParaRPr lang="en-AU" sz="1600" dirty="0">
              <a:latin typeface="Times New Roman" panose="02020603050405020304" pitchFamily="18" charset="0"/>
              <a:ea typeface="Calibri" panose="020F0502020204030204" pitchFamily="34" charset="0"/>
            </a:endParaRPr>
          </a:p>
          <a:p>
            <a:r>
              <a:rPr lang="en-GB" sz="1600" dirty="0">
                <a:latin typeface="Verdana" panose="020B0604030504040204" pitchFamily="34" charset="0"/>
                <a:ea typeface="Calibri" panose="020F0502020204030204" pitchFamily="34" charset="0"/>
              </a:rPr>
              <a:t>It is recommended that the </a:t>
            </a:r>
            <a:r>
              <a:rPr lang="en-GB" sz="1600" i="1" dirty="0">
                <a:latin typeface="Verdana" panose="020B0604030504040204" pitchFamily="34" charset="0"/>
                <a:ea typeface="Calibri" panose="020F0502020204030204" pitchFamily="34" charset="0"/>
              </a:rPr>
              <a:t>PREA Employee Training</a:t>
            </a:r>
            <a:r>
              <a:rPr lang="en-GB" sz="1600" dirty="0">
                <a:latin typeface="Verdana" panose="020B0604030504040204" pitchFamily="34" charset="0"/>
                <a:ea typeface="Calibri" panose="020F0502020204030204" pitchFamily="34" charset="0"/>
              </a:rPr>
              <a:t> curriculum be reviewed in its entirety before choosing which modules to use. Any alterations to the original materials must either be acknowledged during their presentation or have the PRC and The Moss Group, Inc. logos removed.</a:t>
            </a:r>
            <a:endParaRPr lang="en-AU" sz="1600" dirty="0">
              <a:latin typeface="Times New Roman" panose="02020603050405020304" pitchFamily="18" charset="0"/>
              <a:ea typeface="Calibri" panose="020F0502020204030204" pitchFamily="34" charset="0"/>
            </a:endParaRPr>
          </a:p>
          <a:p>
            <a:endParaRPr lang="en-AU" sz="1600" dirty="0">
              <a:latin typeface="Times New Roman" panose="02020603050405020304" pitchFamily="18" charset="0"/>
              <a:ea typeface="Calibri" panose="020F0502020204030204" pitchFamily="34" charset="0"/>
            </a:endParaRPr>
          </a:p>
          <a:p>
            <a:r>
              <a:rPr lang="en-GB" sz="1600" dirty="0">
                <a:latin typeface="Verdana" panose="020B0604030504040204" pitchFamily="34" charset="0"/>
                <a:ea typeface="Calibri" panose="020F0502020204030204" pitchFamily="34" charset="0"/>
              </a:rPr>
              <a:t>BJA is currently undergoing a comprehensive review of the enclosed curriculum for official approval, at which point the BJA logo may be added. </a:t>
            </a:r>
            <a:endParaRPr lang="en-AU" sz="1600" dirty="0">
              <a:latin typeface="Times New Roman" panose="02020603050405020304" pitchFamily="18" charset="0"/>
              <a:ea typeface="Calibri" panose="020F0502020204030204" pitchFamily="34" charset="0"/>
            </a:endParaRPr>
          </a:p>
          <a:p>
            <a:endParaRPr lang="en-AU" sz="1600" dirty="0">
              <a:latin typeface="Times New Roman" panose="02020603050405020304" pitchFamily="18" charset="0"/>
              <a:ea typeface="Calibri" panose="020F0502020204030204" pitchFamily="34" charset="0"/>
            </a:endParaRPr>
          </a:p>
          <a:p>
            <a:r>
              <a:rPr lang="en-GB" sz="1600" i="1" dirty="0">
                <a:latin typeface="Verdana" panose="020B0604030504040204" pitchFamily="34" charset="0"/>
                <a:ea typeface="Calibri" panose="020F0502020204030204" pitchFamily="34" charset="0"/>
              </a:rPr>
              <a:t>Note: Use of the enclosed curriculum, either in part or whole, does </a:t>
            </a:r>
            <a:r>
              <a:rPr lang="en-GB" sz="1600" i="1" dirty="0" smtClean="0">
                <a:latin typeface="Verdana" panose="020B0604030504040204" pitchFamily="34" charset="0"/>
                <a:ea typeface="Calibri" panose="020F0502020204030204" pitchFamily="34" charset="0"/>
              </a:rPr>
              <a:t>not guarantee </a:t>
            </a:r>
            <a:r>
              <a:rPr lang="en-GB" sz="1600" i="1" dirty="0">
                <a:latin typeface="Verdana" panose="020B0604030504040204" pitchFamily="34" charset="0"/>
                <a:ea typeface="Calibri" panose="020F0502020204030204" pitchFamily="34" charset="0"/>
              </a:rPr>
              <a:t>that an auditor will find a facility “meets standards.” Rather, an </a:t>
            </a:r>
            <a:r>
              <a:rPr lang="en-GB" sz="1600" i="1" dirty="0" smtClean="0">
                <a:latin typeface="Verdana" panose="020B0604030504040204" pitchFamily="34" charset="0"/>
                <a:ea typeface="Calibri" panose="020F0502020204030204" pitchFamily="34" charset="0"/>
              </a:rPr>
              <a:t>auditor</a:t>
            </a:r>
            <a:br>
              <a:rPr lang="en-GB" sz="1600" i="1" dirty="0" smtClean="0">
                <a:latin typeface="Verdana" panose="020B0604030504040204" pitchFamily="34" charset="0"/>
                <a:ea typeface="Calibri" panose="020F0502020204030204" pitchFamily="34" charset="0"/>
              </a:rPr>
            </a:br>
            <a:r>
              <a:rPr lang="en-GB" sz="1600" i="1" dirty="0" smtClean="0">
                <a:latin typeface="Verdana" panose="020B0604030504040204" pitchFamily="34" charset="0"/>
                <a:ea typeface="Calibri" panose="020F0502020204030204" pitchFamily="34" charset="0"/>
              </a:rPr>
              <a:t>will </a:t>
            </a:r>
            <a:r>
              <a:rPr lang="en-GB" sz="1600" i="1" dirty="0">
                <a:latin typeface="Verdana" panose="020B0604030504040204" pitchFamily="34" charset="0"/>
                <a:ea typeface="Calibri" panose="020F0502020204030204" pitchFamily="34" charset="0"/>
              </a:rPr>
              <a:t>take into consideration the curriculum used as part of their </a:t>
            </a:r>
            <a:r>
              <a:rPr lang="en-GB" sz="1600" i="1" dirty="0" smtClean="0">
                <a:latin typeface="Verdana" panose="020B0604030504040204" pitchFamily="34" charset="0"/>
                <a:ea typeface="Calibri" panose="020F0502020204030204" pitchFamily="34" charset="0"/>
              </a:rPr>
              <a:t>overall determination </a:t>
            </a:r>
            <a:r>
              <a:rPr lang="en-GB" sz="1600" i="1" dirty="0">
                <a:latin typeface="Verdana" panose="020B0604030504040204" pitchFamily="34" charset="0"/>
                <a:ea typeface="Calibri" panose="020F0502020204030204" pitchFamily="34" charset="0"/>
              </a:rPr>
              <a:t>of compliance.</a:t>
            </a:r>
            <a:endParaRPr lang="en-AU" sz="1600" dirty="0">
              <a:effectLst/>
              <a:latin typeface="Times New Roman" panose="02020603050405020304" pitchFamily="18" charset="0"/>
              <a:ea typeface="Calibri" panose="020F0502020204030204" pitchFamily="34" charset="0"/>
            </a:endParaRPr>
          </a:p>
        </p:txBody>
      </p:sp>
      <p:sp>
        <p:nvSpPr>
          <p:cNvPr id="6" name="Footer Placeholder 2"/>
          <p:cNvSpPr>
            <a:spLocks noGrp="1"/>
          </p:cNvSpPr>
          <p:nvPr>
            <p:ph type="ftr" sz="quarter" idx="4294967295"/>
          </p:nvPr>
        </p:nvSpPr>
        <p:spPr>
          <a:xfrm>
            <a:off x="3124200" y="6356350"/>
            <a:ext cx="2895600" cy="365125"/>
          </a:xfrm>
          <a:prstGeom prst="rect">
            <a:avLst/>
          </a:prstGeom>
        </p:spPr>
        <p:txBody>
          <a:bodyPr/>
          <a:lstStyle/>
          <a:p>
            <a:r>
              <a:rPr lang="en-US" dirty="0" smtClean="0"/>
              <a:t>The Moss Group Inc.</a:t>
            </a:r>
            <a:endParaRPr lang="en-US" dirty="0"/>
          </a:p>
        </p:txBody>
      </p:sp>
      <p:sp>
        <p:nvSpPr>
          <p:cNvPr id="7" name="Slide Number Placeholder 3"/>
          <p:cNvSpPr>
            <a:spLocks noGrp="1"/>
          </p:cNvSpPr>
          <p:nvPr>
            <p:ph type="sldNum" sz="quarter" idx="4294967295"/>
          </p:nvPr>
        </p:nvSpPr>
        <p:spPr>
          <a:xfrm>
            <a:off x="76200" y="6435725"/>
            <a:ext cx="2133600" cy="365125"/>
          </a:xfrm>
          <a:prstGeom prst="rect">
            <a:avLst/>
          </a:prstGeom>
        </p:spPr>
        <p:txBody>
          <a:bodyPr/>
          <a:lstStyle/>
          <a:p>
            <a:fld id="{1D9A7EC0-582D-4850-BD02-1E29DEF62370}" type="slidenum">
              <a:rPr lang="en-US" smtClean="0"/>
              <a:pPr/>
              <a:t>1</a:t>
            </a:fld>
            <a:endParaRPr lang="en-US" dirty="0"/>
          </a:p>
        </p:txBody>
      </p:sp>
    </p:spTree>
    <p:extLst>
      <p:ext uri="{BB962C8B-B14F-4D97-AF65-F5344CB8AC3E}">
        <p14:creationId xmlns:p14="http://schemas.microsoft.com/office/powerpoint/2010/main" val="15635351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What is Respect?</a:t>
            </a:r>
            <a:endParaRPr lang="en-US" dirty="0"/>
          </a:p>
        </p:txBody>
      </p:sp>
      <p:sp>
        <p:nvSpPr>
          <p:cNvPr id="2" name="Slide Number Placeholder 1"/>
          <p:cNvSpPr>
            <a:spLocks noGrp="1"/>
          </p:cNvSpPr>
          <p:nvPr>
            <p:ph type="sldNum" sz="quarter" idx="12"/>
          </p:nvPr>
        </p:nvSpPr>
        <p:spPr/>
        <p:txBody>
          <a:bodyPr/>
          <a:lstStyle/>
          <a:p>
            <a:fld id="{8027077B-008D-4965-9019-4B1F59FF498D}" type="slidenum">
              <a:rPr lang="en-US" smtClean="0"/>
              <a:pPr/>
              <a:t>10</a:t>
            </a:fld>
            <a:endParaRPr lang="en-US" dirty="0"/>
          </a:p>
        </p:txBody>
      </p:sp>
      <p:sp>
        <p:nvSpPr>
          <p:cNvPr id="3" name="Footer Placeholder 2"/>
          <p:cNvSpPr>
            <a:spLocks noGrp="1"/>
          </p:cNvSpPr>
          <p:nvPr>
            <p:ph type="ftr" sz="quarter" idx="3"/>
          </p:nvPr>
        </p:nvSpPr>
        <p:spPr/>
        <p:txBody>
          <a:bodyPr/>
          <a:lstStyle/>
          <a:p>
            <a:r>
              <a:rPr lang="en-US" smtClean="0"/>
              <a:t>The Moss Group Inc.</a:t>
            </a:r>
            <a:endParaRPr lang="en-US" dirty="0"/>
          </a:p>
        </p:txBody>
      </p:sp>
      <p:graphicFrame>
        <p:nvGraphicFramePr>
          <p:cNvPr id="7" name="Diagram 6"/>
          <p:cNvGraphicFramePr/>
          <p:nvPr>
            <p:extLst>
              <p:ext uri="{D42A27DB-BD31-4B8C-83A1-F6EECF244321}">
                <p14:modId xmlns:p14="http://schemas.microsoft.com/office/powerpoint/2010/main" val="2912513444"/>
              </p:ext>
            </p:extLst>
          </p:nvPr>
        </p:nvGraphicFramePr>
        <p:xfrm>
          <a:off x="609600" y="1295400"/>
          <a:ext cx="73914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536693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Words We Use are Powerful</a:t>
            </a:r>
            <a:endParaRPr lang="en-US" dirty="0"/>
          </a:p>
        </p:txBody>
      </p:sp>
      <p:sp>
        <p:nvSpPr>
          <p:cNvPr id="3" name="Slide Number Placeholder 2"/>
          <p:cNvSpPr>
            <a:spLocks noGrp="1"/>
          </p:cNvSpPr>
          <p:nvPr>
            <p:ph type="sldNum" sz="quarter" idx="12"/>
          </p:nvPr>
        </p:nvSpPr>
        <p:spPr/>
        <p:txBody>
          <a:bodyPr/>
          <a:lstStyle/>
          <a:p>
            <a:fld id="{8027077B-008D-4965-9019-4B1F59FF498D}" type="slidenum">
              <a:rPr lang="en-US" smtClean="0"/>
              <a:pPr/>
              <a:t>11</a:t>
            </a:fld>
            <a:endParaRPr lang="en-US" dirty="0"/>
          </a:p>
        </p:txBody>
      </p:sp>
      <p:sp>
        <p:nvSpPr>
          <p:cNvPr id="6" name="Content Placeholder 2"/>
          <p:cNvSpPr txBox="1">
            <a:spLocks/>
          </p:cNvSpPr>
          <p:nvPr/>
        </p:nvSpPr>
        <p:spPr>
          <a:xfrm>
            <a:off x="838200" y="1447800"/>
            <a:ext cx="7391400" cy="4983163"/>
          </a:xfrm>
          <a:prstGeom prst="rect">
            <a:avLst/>
          </a:prstGeom>
          <a:noFill/>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800" dirty="0" smtClean="0">
                <a:solidFill>
                  <a:srgbClr val="5F574F"/>
                </a:solidFill>
                <a:latin typeface="Verdana" panose="020B0604030504040204" pitchFamily="34" charset="0"/>
                <a:ea typeface="Verdana" panose="020B0604030504040204" pitchFamily="34" charset="0"/>
                <a:cs typeface="Verdana" panose="020B0604030504040204" pitchFamily="34" charset="0"/>
              </a:rPr>
              <a:t>The language staff uses helps to create a culture of safety and respect</a:t>
            </a:r>
          </a:p>
          <a:p>
            <a:r>
              <a:rPr lang="en-US" sz="1800" dirty="0" smtClean="0">
                <a:solidFill>
                  <a:srgbClr val="5F574F"/>
                </a:solidFill>
                <a:latin typeface="Verdana" panose="020B0604030504040204" pitchFamily="34" charset="0"/>
                <a:ea typeface="Verdana" panose="020B0604030504040204" pitchFamily="34" charset="0"/>
                <a:cs typeface="Verdana" panose="020B0604030504040204" pitchFamily="34" charset="0"/>
              </a:rPr>
              <a:t>If staff use disrespectful, offensive or abusive language, it creates an environment that condones the same behavior from the inmates</a:t>
            </a:r>
          </a:p>
          <a:p>
            <a:pPr marL="0" indent="0">
              <a:buFont typeface="Arial" pitchFamily="34" charset="0"/>
              <a:buNone/>
            </a:pPr>
            <a:endParaRPr lang="en-US" sz="1200" dirty="0" smtClean="0">
              <a:solidFill>
                <a:srgbClr val="5F574F"/>
              </a:solidFill>
              <a:latin typeface="Verdana" panose="020B0604030504040204" pitchFamily="34" charset="0"/>
              <a:ea typeface="Verdana" panose="020B0604030504040204" pitchFamily="34" charset="0"/>
              <a:cs typeface="Verdana" panose="020B0604030504040204" pitchFamily="34" charset="0"/>
            </a:endParaRPr>
          </a:p>
          <a:p>
            <a:pPr lvl="1">
              <a:spcAft>
                <a:spcPts val="600"/>
              </a:spcAft>
              <a:buFont typeface="Verdana" panose="020B0604030504040204" pitchFamily="34" charset="0"/>
              <a:buChar char="−"/>
            </a:pPr>
            <a:r>
              <a:rPr lang="en-US" sz="1800" dirty="0" smtClean="0">
                <a:solidFill>
                  <a:srgbClr val="5F574F"/>
                </a:solidFill>
                <a:latin typeface="Verdana" panose="020B0604030504040204" pitchFamily="34" charset="0"/>
                <a:ea typeface="Verdana" panose="020B0604030504040204" pitchFamily="34" charset="0"/>
                <a:cs typeface="Verdana" panose="020B0604030504040204" pitchFamily="34" charset="0"/>
              </a:rPr>
              <a:t>Staff language and actions can impact the emotional well-being of colleagues and inmates-especially LGBTI staff and inmates</a:t>
            </a:r>
          </a:p>
          <a:p>
            <a:pPr lvl="1">
              <a:spcAft>
                <a:spcPts val="600"/>
              </a:spcAft>
              <a:buFont typeface="Verdana" panose="020B0604030504040204" pitchFamily="34" charset="0"/>
              <a:buChar char="−"/>
            </a:pPr>
            <a:r>
              <a:rPr lang="en-US" sz="1800" dirty="0" smtClean="0">
                <a:solidFill>
                  <a:srgbClr val="5F574F"/>
                </a:solidFill>
                <a:latin typeface="Verdana" panose="020B0604030504040204" pitchFamily="34" charset="0"/>
                <a:ea typeface="Verdana" panose="020B0604030504040204" pitchFamily="34" charset="0"/>
                <a:cs typeface="Verdana" panose="020B0604030504040204" pitchFamily="34" charset="0"/>
              </a:rPr>
              <a:t>Consider that you may not always be aware which staff or inmates identify as LGBTI</a:t>
            </a:r>
          </a:p>
          <a:p>
            <a:pPr lvl="1">
              <a:spcAft>
                <a:spcPts val="600"/>
              </a:spcAft>
              <a:buFont typeface="Verdana" panose="020B0604030504040204" pitchFamily="34" charset="0"/>
              <a:buChar char="−"/>
            </a:pPr>
            <a:r>
              <a:rPr lang="en-US" sz="1800" dirty="0" smtClean="0">
                <a:solidFill>
                  <a:srgbClr val="5F574F"/>
                </a:solidFill>
                <a:latin typeface="Verdana" panose="020B0604030504040204" pitchFamily="34" charset="0"/>
                <a:ea typeface="Verdana" panose="020B0604030504040204" pitchFamily="34" charset="0"/>
                <a:cs typeface="Verdana" panose="020B0604030504040204" pitchFamily="34" charset="0"/>
              </a:rPr>
              <a:t>Your language helps create a culture of what is acceptable or unacceptable to say</a:t>
            </a:r>
            <a:endParaRPr lang="en-US" sz="1800" dirty="0">
              <a:solidFill>
                <a:srgbClr val="5F574F"/>
              </a:solidFill>
              <a:latin typeface="Verdana" panose="020B0604030504040204" pitchFamily="34" charset="0"/>
              <a:ea typeface="Verdana" panose="020B0604030504040204" pitchFamily="34" charset="0"/>
              <a:cs typeface="Verdana" panose="020B0604030504040204" pitchFamily="34" charset="0"/>
            </a:endParaRPr>
          </a:p>
        </p:txBody>
      </p:sp>
      <p:sp>
        <p:nvSpPr>
          <p:cNvPr id="4" name="Footer Placeholder 3"/>
          <p:cNvSpPr>
            <a:spLocks noGrp="1"/>
          </p:cNvSpPr>
          <p:nvPr>
            <p:ph type="ftr" sz="quarter" idx="3"/>
          </p:nvPr>
        </p:nvSpPr>
        <p:spPr/>
        <p:txBody>
          <a:bodyPr/>
          <a:lstStyle/>
          <a:p>
            <a:r>
              <a:rPr lang="en-US" smtClean="0"/>
              <a:t>The Moss Group Inc.</a:t>
            </a:r>
            <a:endParaRPr lang="en-US" dirty="0"/>
          </a:p>
        </p:txBody>
      </p:sp>
    </p:spTree>
    <p:extLst>
      <p:ext uri="{BB962C8B-B14F-4D97-AF65-F5344CB8AC3E}">
        <p14:creationId xmlns:p14="http://schemas.microsoft.com/office/powerpoint/2010/main" val="2523935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3" end="3"/>
                                            </p:txEl>
                                          </p:spTgt>
                                        </p:tgtEl>
                                        <p:attrNameLst>
                                          <p:attrName>style.visibility</p:attrName>
                                        </p:attrNameLst>
                                      </p:cBhvr>
                                      <p:to>
                                        <p:strVal val="visible"/>
                                      </p:to>
                                    </p:set>
                                    <p:animEffect transition="in" filter="fade">
                                      <p:cBhvr>
                                        <p:cTn id="7" dur="1000"/>
                                        <p:tgtEl>
                                          <p:spTgt spid="6">
                                            <p:txEl>
                                              <p:pRg st="3" end="3"/>
                                            </p:txEl>
                                          </p:spTgt>
                                        </p:tgtEl>
                                      </p:cBhvr>
                                    </p:animEffect>
                                    <p:anim calcmode="lin" valueType="num">
                                      <p:cBhvr>
                                        <p:cTn id="8"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4" end="4"/>
                                            </p:txEl>
                                          </p:spTgt>
                                        </p:tgtEl>
                                        <p:attrNameLst>
                                          <p:attrName>style.visibility</p:attrName>
                                        </p:attrNameLst>
                                      </p:cBhvr>
                                      <p:to>
                                        <p:strVal val="visible"/>
                                      </p:to>
                                    </p:set>
                                    <p:animEffect transition="in" filter="fade">
                                      <p:cBhvr>
                                        <p:cTn id="14" dur="1000"/>
                                        <p:tgtEl>
                                          <p:spTgt spid="6">
                                            <p:txEl>
                                              <p:pRg st="4" end="4"/>
                                            </p:txEl>
                                          </p:spTgt>
                                        </p:tgtEl>
                                      </p:cBhvr>
                                    </p:animEffect>
                                    <p:anim calcmode="lin" valueType="num">
                                      <p:cBhvr>
                                        <p:cTn id="15"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5" end="5"/>
                                            </p:txEl>
                                          </p:spTgt>
                                        </p:tgtEl>
                                        <p:attrNameLst>
                                          <p:attrName>style.visibility</p:attrName>
                                        </p:attrNameLst>
                                      </p:cBhvr>
                                      <p:to>
                                        <p:strVal val="visible"/>
                                      </p:to>
                                    </p:set>
                                    <p:animEffect transition="in" filter="fade">
                                      <p:cBhvr>
                                        <p:cTn id="21" dur="1000"/>
                                        <p:tgtEl>
                                          <p:spTgt spid="6">
                                            <p:txEl>
                                              <p:pRg st="5" end="5"/>
                                            </p:txEl>
                                          </p:spTgt>
                                        </p:tgtEl>
                                      </p:cBhvr>
                                    </p:animEffect>
                                    <p:anim calcmode="lin" valueType="num">
                                      <p:cBhvr>
                                        <p:cTn id="22"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The Words We Use are Powerful, Continued</a:t>
            </a:r>
            <a:endParaRPr lang="en-US" dirty="0"/>
          </a:p>
        </p:txBody>
      </p:sp>
      <p:sp>
        <p:nvSpPr>
          <p:cNvPr id="10" name="Text Placeholder 9"/>
          <p:cNvSpPr>
            <a:spLocks noGrp="1"/>
          </p:cNvSpPr>
          <p:nvPr>
            <p:ph type="body" sz="quarter" idx="3"/>
          </p:nvPr>
        </p:nvSpPr>
        <p:spPr/>
        <p:txBody>
          <a:bodyPr/>
          <a:lstStyle/>
          <a:p>
            <a:r>
              <a:rPr lang="en-US" dirty="0"/>
              <a:t>What is safe and respectful language</a:t>
            </a:r>
            <a:r>
              <a:rPr lang="en-US" dirty="0" smtClean="0"/>
              <a:t>?</a:t>
            </a:r>
            <a:endParaRPr lang="en-US" dirty="0"/>
          </a:p>
        </p:txBody>
      </p:sp>
      <p:sp>
        <p:nvSpPr>
          <p:cNvPr id="3" name="Content Placeholder 2"/>
          <p:cNvSpPr>
            <a:spLocks noGrp="1"/>
          </p:cNvSpPr>
          <p:nvPr>
            <p:ph sz="quarter" idx="4"/>
          </p:nvPr>
        </p:nvSpPr>
        <p:spPr/>
        <p:txBody>
          <a:bodyPr/>
          <a:lstStyle/>
          <a:p>
            <a:pPr marL="285750" indent="-285750">
              <a:buFont typeface="Arial" panose="020B0604020202020204" pitchFamily="34" charset="0"/>
              <a:buChar char="•"/>
            </a:pPr>
            <a:r>
              <a:rPr lang="en-US" dirty="0"/>
              <a:t>Use professional and culturally appropriate language as opposed to slang or slurs</a:t>
            </a:r>
          </a:p>
          <a:p>
            <a:pPr>
              <a:buFont typeface="Arial" panose="020B0604020202020204" pitchFamily="34" charset="0"/>
              <a:buChar char="•"/>
            </a:pPr>
            <a:endParaRPr lang="en-US" dirty="0"/>
          </a:p>
          <a:p>
            <a:pPr marL="285750" indent="-285750">
              <a:buFont typeface="Arial" panose="020B0604020202020204" pitchFamily="34" charset="0"/>
              <a:buChar char="•"/>
            </a:pPr>
            <a:r>
              <a:rPr lang="en-US" dirty="0"/>
              <a:t>Consider that everyone does not identify as heterosexual or is gender conforming</a:t>
            </a:r>
          </a:p>
          <a:p>
            <a:pPr>
              <a:buFont typeface="Arial" panose="020B0604020202020204" pitchFamily="34" charset="0"/>
              <a:buChar char="•"/>
            </a:pPr>
            <a:endParaRPr lang="en-US" dirty="0"/>
          </a:p>
          <a:p>
            <a:pPr marL="285750" indent="-285750">
              <a:buFont typeface="Arial" panose="020B0604020202020204" pitchFamily="34" charset="0"/>
              <a:buChar char="•"/>
            </a:pPr>
            <a:r>
              <a:rPr lang="en-US" dirty="0"/>
              <a:t>Accept that sometimes you will say the wrong thing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Be aware of how your own beliefs affect your perceptions, and how words you may use on the job could be offensive to others	</a:t>
            </a:r>
          </a:p>
          <a:p>
            <a:pPr marL="285750" indent="-285750">
              <a:buFont typeface="Arial" panose="020B0604020202020204" pitchFamily="34" charset="0"/>
              <a:buChar char="•"/>
            </a:pPr>
            <a:endParaRPr lang="en-US" dirty="0" smtClean="0"/>
          </a:p>
        </p:txBody>
      </p:sp>
      <p:sp>
        <p:nvSpPr>
          <p:cNvPr id="4" name="Slide Number Placeholder 3"/>
          <p:cNvSpPr>
            <a:spLocks noGrp="1"/>
          </p:cNvSpPr>
          <p:nvPr>
            <p:ph type="sldNum" sz="quarter" idx="12"/>
          </p:nvPr>
        </p:nvSpPr>
        <p:spPr/>
        <p:txBody>
          <a:bodyPr/>
          <a:lstStyle/>
          <a:p>
            <a:fld id="{8027077B-008D-4965-9019-4B1F59FF498D}" type="slidenum">
              <a:rPr lang="en-US" smtClean="0"/>
              <a:pPr/>
              <a:t>12</a:t>
            </a:fld>
            <a:endParaRPr lang="en-US" dirty="0"/>
          </a:p>
        </p:txBody>
      </p:sp>
      <p:sp>
        <p:nvSpPr>
          <p:cNvPr id="5" name="Footer Placeholder 4"/>
          <p:cNvSpPr>
            <a:spLocks noGrp="1"/>
          </p:cNvSpPr>
          <p:nvPr>
            <p:ph type="ftr" sz="quarter" idx="13"/>
          </p:nvPr>
        </p:nvSpPr>
        <p:spPr/>
        <p:txBody>
          <a:bodyPr/>
          <a:lstStyle/>
          <a:p>
            <a:r>
              <a:rPr lang="en-US" smtClean="0"/>
              <a:t>The Moss Group Inc.</a:t>
            </a:r>
            <a:endParaRPr lang="en-US" dirty="0"/>
          </a:p>
        </p:txBody>
      </p:sp>
    </p:spTree>
    <p:extLst>
      <p:ext uri="{BB962C8B-B14F-4D97-AF65-F5344CB8AC3E}">
        <p14:creationId xmlns:p14="http://schemas.microsoft.com/office/powerpoint/2010/main" val="35433703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96603"/>
            <a:ext cx="8229600" cy="888834"/>
          </a:xfrm>
        </p:spPr>
        <p:txBody>
          <a:bodyPr/>
          <a:lstStyle/>
          <a:p>
            <a:pPr>
              <a:lnSpc>
                <a:spcPct val="100000"/>
              </a:lnSpc>
            </a:pPr>
            <a:r>
              <a:rPr lang="en-US" sz="2400" dirty="0" smtClean="0"/>
              <a:t>Objective </a:t>
            </a:r>
            <a:r>
              <a:rPr lang="en-US" sz="2400" dirty="0"/>
              <a:t>2: Conduct </a:t>
            </a:r>
            <a:r>
              <a:rPr lang="en-US" sz="2400" dirty="0" smtClean="0"/>
              <a:t>professional communication </a:t>
            </a:r>
            <a:r>
              <a:rPr lang="en-US" sz="2400" dirty="0"/>
              <a:t>with inmates, including LGBTI inmates</a:t>
            </a:r>
            <a:r>
              <a:rPr lang="en-US" sz="2400" dirty="0">
                <a:solidFill>
                  <a:srgbClr val="3DADBF"/>
                </a:solidFill>
              </a:rPr>
              <a:t/>
            </a:r>
            <a:br>
              <a:rPr lang="en-US" sz="2400" dirty="0">
                <a:solidFill>
                  <a:srgbClr val="3DADBF"/>
                </a:solidFill>
              </a:rPr>
            </a:br>
            <a:endParaRPr lang="en-US" sz="2400" dirty="0"/>
          </a:p>
        </p:txBody>
      </p:sp>
      <p:sp>
        <p:nvSpPr>
          <p:cNvPr id="3" name="Text Placeholder 2"/>
          <p:cNvSpPr>
            <a:spLocks noGrp="1"/>
          </p:cNvSpPr>
          <p:nvPr>
            <p:ph type="body" sz="quarter" idx="3"/>
          </p:nvPr>
        </p:nvSpPr>
        <p:spPr/>
        <p:txBody>
          <a:bodyPr/>
          <a:lstStyle/>
          <a:p>
            <a:r>
              <a:rPr lang="en-US" dirty="0" smtClean="0"/>
              <a:t>To meet this objective we will discuss:</a:t>
            </a:r>
            <a:endParaRPr lang="en-US" dirty="0"/>
          </a:p>
        </p:txBody>
      </p:sp>
      <p:sp>
        <p:nvSpPr>
          <p:cNvPr id="4" name="Content Placeholder 3"/>
          <p:cNvSpPr>
            <a:spLocks noGrp="1"/>
          </p:cNvSpPr>
          <p:nvPr>
            <p:ph sz="quarter" idx="4"/>
          </p:nvPr>
        </p:nvSpPr>
        <p:spPr>
          <a:xfrm>
            <a:off x="1185169" y="2372395"/>
            <a:ext cx="6773661" cy="1590006"/>
          </a:xfrm>
        </p:spPr>
        <p:style>
          <a:lnRef idx="1">
            <a:schemeClr val="accent6"/>
          </a:lnRef>
          <a:fillRef idx="2">
            <a:schemeClr val="accent6"/>
          </a:fillRef>
          <a:effectRef idx="1">
            <a:schemeClr val="accent6"/>
          </a:effectRef>
          <a:fontRef idx="minor">
            <a:schemeClr val="dk1"/>
          </a:fontRef>
        </p:style>
        <p:txBody>
          <a:bodyPr/>
          <a:lstStyle/>
          <a:p>
            <a:pPr marL="285750" indent="-285750">
              <a:buFont typeface="Arial" panose="020B0604020202020204" pitchFamily="34" charset="0"/>
              <a:buChar char="•"/>
            </a:pPr>
            <a:r>
              <a:rPr lang="en-US" dirty="0" smtClean="0"/>
              <a:t>Appropriate pronoun usage as a way to conduct professional communication with LGBTI inmates</a:t>
            </a:r>
          </a:p>
          <a:p>
            <a:pPr marL="285750" indent="-285750">
              <a:buFont typeface="Arial" panose="020B0604020202020204" pitchFamily="34" charset="0"/>
              <a:buChar char="•"/>
            </a:pPr>
            <a:r>
              <a:rPr lang="en-US" dirty="0" smtClean="0"/>
              <a:t>Communication tools for staff</a:t>
            </a:r>
          </a:p>
          <a:p>
            <a:pPr marL="285750" indent="-285750">
              <a:buFont typeface="Arial" panose="020B0604020202020204" pitchFamily="34" charset="0"/>
              <a:buChar char="•"/>
            </a:pPr>
            <a:r>
              <a:rPr lang="en-US" dirty="0" smtClean="0"/>
              <a:t>Dynamics of LGBTI inmates in confinement settings</a:t>
            </a:r>
          </a:p>
          <a:p>
            <a:pPr marL="285750" indent="-285750">
              <a:buFont typeface="Arial" panose="020B0604020202020204" pitchFamily="34" charset="0"/>
              <a:buChar char="•"/>
            </a:pPr>
            <a:endParaRPr lang="en-US" dirty="0"/>
          </a:p>
        </p:txBody>
      </p:sp>
      <p:sp>
        <p:nvSpPr>
          <p:cNvPr id="5" name="Slide Number Placeholder 4"/>
          <p:cNvSpPr>
            <a:spLocks noGrp="1"/>
          </p:cNvSpPr>
          <p:nvPr>
            <p:ph type="sldNum" sz="quarter" idx="12"/>
          </p:nvPr>
        </p:nvSpPr>
        <p:spPr/>
        <p:txBody>
          <a:bodyPr/>
          <a:lstStyle/>
          <a:p>
            <a:fld id="{8027077B-008D-4965-9019-4B1F59FF498D}" type="slidenum">
              <a:rPr lang="en-US" smtClean="0"/>
              <a:pPr/>
              <a:t>13</a:t>
            </a:fld>
            <a:endParaRPr lang="en-US" dirty="0"/>
          </a:p>
        </p:txBody>
      </p:sp>
      <p:sp>
        <p:nvSpPr>
          <p:cNvPr id="6" name="Footer Placeholder 5"/>
          <p:cNvSpPr>
            <a:spLocks noGrp="1"/>
          </p:cNvSpPr>
          <p:nvPr>
            <p:ph type="ftr" sz="quarter" idx="13"/>
          </p:nvPr>
        </p:nvSpPr>
        <p:spPr/>
        <p:txBody>
          <a:bodyPr/>
          <a:lstStyle/>
          <a:p>
            <a:r>
              <a:rPr lang="en-US" smtClean="0"/>
              <a:t>The Moss Group Inc.</a:t>
            </a:r>
            <a:endParaRPr lang="en-US" dirty="0"/>
          </a:p>
        </p:txBody>
      </p:sp>
    </p:spTree>
    <p:extLst>
      <p:ext uri="{BB962C8B-B14F-4D97-AF65-F5344CB8AC3E}">
        <p14:creationId xmlns:p14="http://schemas.microsoft.com/office/powerpoint/2010/main" val="24327292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Pronoun Usage</a:t>
            </a:r>
            <a:endParaRPr lang="en-US" dirty="0"/>
          </a:p>
        </p:txBody>
      </p:sp>
      <p:sp>
        <p:nvSpPr>
          <p:cNvPr id="3" name="Content Placeholder 2"/>
          <p:cNvSpPr>
            <a:spLocks noGrp="1"/>
          </p:cNvSpPr>
          <p:nvPr>
            <p:ph sz="quarter" idx="4"/>
          </p:nvPr>
        </p:nvSpPr>
        <p:spPr>
          <a:xfrm>
            <a:off x="609600" y="1219200"/>
            <a:ext cx="7924800" cy="4724400"/>
          </a:xfrm>
        </p:spPr>
        <p:txBody>
          <a:bodyPr/>
          <a:lstStyle/>
          <a:p>
            <a:r>
              <a:rPr lang="en-US" sz="2000" b="1" dirty="0">
                <a:solidFill>
                  <a:srgbClr val="CA7700"/>
                </a:solidFill>
              </a:rPr>
              <a:t>Let’s spend a few minutes exploring the importance of our use of </a:t>
            </a:r>
            <a:r>
              <a:rPr lang="en-US" sz="2000" b="1" u="sng" dirty="0">
                <a:solidFill>
                  <a:srgbClr val="CA7700"/>
                </a:solidFill>
              </a:rPr>
              <a:t>PRONOUNS</a:t>
            </a:r>
            <a:r>
              <a:rPr lang="en-US" sz="2000" b="1" dirty="0">
                <a:solidFill>
                  <a:srgbClr val="CA7700"/>
                </a:solidFill>
              </a:rPr>
              <a:t> in effective </a:t>
            </a:r>
            <a:r>
              <a:rPr lang="en-US" sz="2000" b="1" dirty="0" smtClean="0">
                <a:solidFill>
                  <a:srgbClr val="CA7700"/>
                </a:solidFill>
              </a:rPr>
              <a:t>communication</a:t>
            </a:r>
          </a:p>
          <a:p>
            <a:endParaRPr lang="en-US" sz="800" dirty="0"/>
          </a:p>
          <a:p>
            <a:pPr marL="285750" indent="-285750">
              <a:spcAft>
                <a:spcPts val="1800"/>
              </a:spcAft>
              <a:buFont typeface="Arial" panose="020B0604020202020204" pitchFamily="34" charset="0"/>
              <a:buChar char="•"/>
            </a:pPr>
            <a:r>
              <a:rPr lang="en-US" dirty="0"/>
              <a:t>Pronoun usage is important to consider when working with </a:t>
            </a:r>
            <a:r>
              <a:rPr lang="en-US" dirty="0" smtClean="0"/>
              <a:t>LGBTI, and </a:t>
            </a:r>
            <a:r>
              <a:rPr lang="en-US" dirty="0"/>
              <a:t>especially </a:t>
            </a:r>
            <a:r>
              <a:rPr lang="en-US" dirty="0" smtClean="0"/>
              <a:t>transgender, inmates</a:t>
            </a:r>
          </a:p>
          <a:p>
            <a:pPr marL="285750" indent="-285750">
              <a:spcAft>
                <a:spcPts val="1800"/>
              </a:spcAft>
              <a:buFont typeface="Arial" panose="020B0604020202020204" pitchFamily="34" charset="0"/>
              <a:buChar char="•"/>
            </a:pPr>
            <a:r>
              <a:rPr lang="en-US" dirty="0" smtClean="0"/>
              <a:t>Using </a:t>
            </a:r>
            <a:r>
              <a:rPr lang="en-US" dirty="0"/>
              <a:t>the correct pronoun is a way to show respect and to demonstrate acknowledgement of their gender identity </a:t>
            </a:r>
            <a:r>
              <a:rPr lang="en-US" dirty="0" smtClean="0"/>
              <a:t> </a:t>
            </a:r>
            <a:endParaRPr lang="en-US" dirty="0"/>
          </a:p>
          <a:p>
            <a:pPr>
              <a:spcAft>
                <a:spcPts val="1800"/>
              </a:spcAft>
            </a:pPr>
            <a:r>
              <a:rPr lang="en-US" dirty="0"/>
              <a:t>    </a:t>
            </a:r>
            <a:r>
              <a:rPr lang="en-US" dirty="0" smtClean="0"/>
              <a:t>A </a:t>
            </a:r>
            <a:r>
              <a:rPr lang="en-US" dirty="0"/>
              <a:t>pronoun is a word that replaces a noun in a </a:t>
            </a:r>
            <a:r>
              <a:rPr lang="en-US" dirty="0" smtClean="0"/>
              <a:t>sentence</a:t>
            </a:r>
          </a:p>
          <a:p>
            <a:pPr marL="342900" indent="-342900">
              <a:spcAft>
                <a:spcPts val="1800"/>
              </a:spcAft>
              <a:buFont typeface="Arial" panose="020B0604020202020204" pitchFamily="34" charset="0"/>
              <a:buChar char="•"/>
            </a:pPr>
            <a:r>
              <a:rPr lang="en-US" dirty="0" smtClean="0"/>
              <a:t>Best </a:t>
            </a:r>
            <a:r>
              <a:rPr lang="en-US" dirty="0"/>
              <a:t>practices suggest that transgender females (persons who are anatomically male but who identify as female) be addressed as “she” and referred to as “</a:t>
            </a:r>
            <a:r>
              <a:rPr lang="en-US" dirty="0" smtClean="0"/>
              <a:t>her”</a:t>
            </a:r>
          </a:p>
          <a:p>
            <a:pPr marL="342900" indent="-342900">
              <a:spcAft>
                <a:spcPts val="1800"/>
              </a:spcAft>
              <a:buFont typeface="Arial" panose="020B0604020202020204" pitchFamily="34" charset="0"/>
              <a:buChar char="•"/>
            </a:pPr>
            <a:r>
              <a:rPr lang="en-US" dirty="0" smtClean="0"/>
              <a:t>Transgender </a:t>
            </a:r>
            <a:r>
              <a:rPr lang="en-US" dirty="0"/>
              <a:t>males (persons who are anatomically female but who identify as male) should be addressed as “he” and referred to as “him”</a:t>
            </a:r>
          </a:p>
          <a:p>
            <a:pPr marL="342900" indent="-342900">
              <a:buFont typeface="Arial" panose="020B0604020202020204" pitchFamily="34" charset="0"/>
              <a:buChar char="•"/>
            </a:pPr>
            <a:endParaRPr lang="en-US" dirty="0">
              <a:solidFill>
                <a:schemeClr val="tx1">
                  <a:lumMod val="50000"/>
                  <a:lumOff val="50000"/>
                </a:schemeClr>
              </a:solidFill>
            </a:endParaRPr>
          </a:p>
          <a:p>
            <a:endParaRPr lang="en-US" dirty="0">
              <a:solidFill>
                <a:srgbClr val="BC5908"/>
              </a:solidFill>
            </a:endParaRPr>
          </a:p>
          <a:p>
            <a:pPr marL="285750" indent="-285750">
              <a:buFont typeface="Arial" panose="020B0604020202020204" pitchFamily="34" charset="0"/>
              <a:buChar char="•"/>
            </a:pPr>
            <a:endParaRPr lang="en-US" dirty="0"/>
          </a:p>
        </p:txBody>
      </p:sp>
      <p:sp>
        <p:nvSpPr>
          <p:cNvPr id="4" name="Slide Number Placeholder 3"/>
          <p:cNvSpPr>
            <a:spLocks noGrp="1"/>
          </p:cNvSpPr>
          <p:nvPr>
            <p:ph type="sldNum" sz="quarter" idx="12"/>
          </p:nvPr>
        </p:nvSpPr>
        <p:spPr/>
        <p:txBody>
          <a:bodyPr/>
          <a:lstStyle/>
          <a:p>
            <a:fld id="{8027077B-008D-4965-9019-4B1F59FF498D}" type="slidenum">
              <a:rPr lang="en-US" smtClean="0"/>
              <a:pPr/>
              <a:t>14</a:t>
            </a:fld>
            <a:endParaRPr lang="en-US" dirty="0"/>
          </a:p>
        </p:txBody>
      </p:sp>
      <p:sp>
        <p:nvSpPr>
          <p:cNvPr id="5" name="Footer Placeholder 4"/>
          <p:cNvSpPr>
            <a:spLocks noGrp="1"/>
          </p:cNvSpPr>
          <p:nvPr>
            <p:ph type="ftr" sz="quarter" idx="3"/>
          </p:nvPr>
        </p:nvSpPr>
        <p:spPr/>
        <p:txBody>
          <a:bodyPr/>
          <a:lstStyle/>
          <a:p>
            <a:r>
              <a:rPr lang="en-US" smtClean="0"/>
              <a:t>The Moss Group Inc.</a:t>
            </a:r>
            <a:endParaRPr lang="en-US" dirty="0"/>
          </a:p>
        </p:txBody>
      </p:sp>
    </p:spTree>
    <p:extLst>
      <p:ext uri="{BB962C8B-B14F-4D97-AF65-F5344CB8AC3E}">
        <p14:creationId xmlns:p14="http://schemas.microsoft.com/office/powerpoint/2010/main" val="15632236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Pronoun Usage, Continued</a:t>
            </a:r>
            <a:endParaRPr lang="en-US" dirty="0"/>
          </a:p>
        </p:txBody>
      </p:sp>
      <p:sp>
        <p:nvSpPr>
          <p:cNvPr id="3" name="Content Placeholder 2"/>
          <p:cNvSpPr>
            <a:spLocks noGrp="1"/>
          </p:cNvSpPr>
          <p:nvPr>
            <p:ph sz="quarter" idx="4"/>
          </p:nvPr>
        </p:nvSpPr>
        <p:spPr/>
        <p:txBody>
          <a:bodyPr/>
          <a:lstStyle/>
          <a:p>
            <a:pPr marL="285750" indent="-285750">
              <a:buFont typeface="Arial" panose="020B0604020202020204" pitchFamily="34" charset="0"/>
              <a:buChar char="•"/>
            </a:pPr>
            <a:r>
              <a:rPr lang="en-US" dirty="0" smtClean="0"/>
              <a:t>Depending on your agency policy, you may consider addressing a transgender inmate by their preferred first name</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Pronoun usage may be spelled out in policy or in a staff manual</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In a correctional setting, gender-neutral language means addressing the inmate or referring to them by their legal last name such as “inmate _____________”</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Pronouns pertaining to any particular inmate should be applied consistently throughout the institution</a:t>
            </a:r>
          </a:p>
          <a:p>
            <a:pPr marL="285750" indent="-285750">
              <a:buFont typeface="Arial" panose="020B0604020202020204" pitchFamily="34" charset="0"/>
              <a:buChar char="•"/>
            </a:pPr>
            <a:endParaRPr lang="en-US" dirty="0"/>
          </a:p>
        </p:txBody>
      </p:sp>
      <p:sp>
        <p:nvSpPr>
          <p:cNvPr id="4" name="Slide Number Placeholder 3"/>
          <p:cNvSpPr>
            <a:spLocks noGrp="1"/>
          </p:cNvSpPr>
          <p:nvPr>
            <p:ph type="sldNum" sz="quarter" idx="12"/>
          </p:nvPr>
        </p:nvSpPr>
        <p:spPr/>
        <p:txBody>
          <a:bodyPr/>
          <a:lstStyle/>
          <a:p>
            <a:fld id="{8027077B-008D-4965-9019-4B1F59FF498D}" type="slidenum">
              <a:rPr lang="en-US" smtClean="0"/>
              <a:pPr/>
              <a:t>15</a:t>
            </a:fld>
            <a:endParaRPr lang="en-US" dirty="0"/>
          </a:p>
        </p:txBody>
      </p:sp>
      <p:sp>
        <p:nvSpPr>
          <p:cNvPr id="5" name="Footer Placeholder 4"/>
          <p:cNvSpPr>
            <a:spLocks noGrp="1"/>
          </p:cNvSpPr>
          <p:nvPr>
            <p:ph type="ftr" sz="quarter" idx="3"/>
          </p:nvPr>
        </p:nvSpPr>
        <p:spPr/>
        <p:txBody>
          <a:bodyPr/>
          <a:lstStyle/>
          <a:p>
            <a:r>
              <a:rPr lang="en-US" smtClean="0"/>
              <a:t>The Moss Group Inc.</a:t>
            </a:r>
            <a:endParaRPr lang="en-US" dirty="0"/>
          </a:p>
        </p:txBody>
      </p:sp>
    </p:spTree>
    <p:extLst>
      <p:ext uri="{BB962C8B-B14F-4D97-AF65-F5344CB8AC3E}">
        <p14:creationId xmlns:p14="http://schemas.microsoft.com/office/powerpoint/2010/main" val="33413803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Tools for Staff</a:t>
            </a:r>
            <a:endParaRPr lang="en-US" dirty="0"/>
          </a:p>
        </p:txBody>
      </p:sp>
      <p:sp>
        <p:nvSpPr>
          <p:cNvPr id="11" name="Text Placeholder 10"/>
          <p:cNvSpPr>
            <a:spLocks noGrp="1"/>
          </p:cNvSpPr>
          <p:nvPr>
            <p:ph type="body" sz="quarter" idx="3"/>
          </p:nvPr>
        </p:nvSpPr>
        <p:spPr>
          <a:xfrm>
            <a:off x="1146583" y="1447800"/>
            <a:ext cx="6773660" cy="430840"/>
          </a:xfrm>
        </p:spPr>
        <p:txBody>
          <a:bodyPr>
            <a:normAutofit/>
          </a:bodyPr>
          <a:lstStyle/>
          <a:p>
            <a:r>
              <a:rPr lang="en-US" dirty="0" smtClean="0"/>
              <a:t>Effective Communication:</a:t>
            </a:r>
            <a:endParaRPr lang="en-US" dirty="0"/>
          </a:p>
        </p:txBody>
      </p:sp>
      <p:sp>
        <p:nvSpPr>
          <p:cNvPr id="3" name="Content Placeholder 2"/>
          <p:cNvSpPr>
            <a:spLocks noGrp="1"/>
          </p:cNvSpPr>
          <p:nvPr>
            <p:ph sz="quarter" idx="4"/>
          </p:nvPr>
        </p:nvSpPr>
        <p:spPr>
          <a:xfrm>
            <a:off x="1146582" y="1905000"/>
            <a:ext cx="7006818" cy="4221163"/>
          </a:xfrm>
        </p:spPr>
        <p:txBody>
          <a:bodyPr/>
          <a:lstStyle/>
          <a:p>
            <a:pPr lvl="1">
              <a:buFont typeface="Arial" panose="020B0604020202020204" pitchFamily="34" charset="0"/>
              <a:buChar char="•"/>
            </a:pPr>
            <a:r>
              <a:rPr lang="en-US" dirty="0" smtClean="0"/>
              <a:t>Is an important skill that will help you in your job, as well as manage and keep staff/inmates safe</a:t>
            </a:r>
          </a:p>
          <a:p>
            <a:pPr lvl="1">
              <a:buFont typeface="Arial" panose="020B0604020202020204" pitchFamily="34" charset="0"/>
              <a:buChar char="•"/>
            </a:pPr>
            <a:r>
              <a:rPr lang="en-US" dirty="0" smtClean="0"/>
              <a:t>Combines a set of skills including:</a:t>
            </a:r>
          </a:p>
          <a:p>
            <a:pPr lvl="3"/>
            <a:r>
              <a:rPr lang="en-US" dirty="0" smtClean="0"/>
              <a:t>nonverbal communication</a:t>
            </a:r>
          </a:p>
          <a:p>
            <a:pPr lvl="3"/>
            <a:r>
              <a:rPr lang="en-US" dirty="0" smtClean="0"/>
              <a:t>attentive listening</a:t>
            </a:r>
          </a:p>
          <a:p>
            <a:pPr lvl="3"/>
            <a:r>
              <a:rPr lang="en-US" dirty="0" smtClean="0"/>
              <a:t>the ability to manage stress in the moment</a:t>
            </a:r>
          </a:p>
          <a:p>
            <a:pPr lvl="3"/>
            <a:r>
              <a:rPr lang="en-US" dirty="0" smtClean="0"/>
              <a:t>and the capacity to recognize and understand your own emotions and those of the person with whom you are communicating</a:t>
            </a:r>
          </a:p>
          <a:p>
            <a:pPr lvl="1">
              <a:buFont typeface="Arial" panose="020B0604020202020204" pitchFamily="34" charset="0"/>
              <a:buChar char="•"/>
            </a:pPr>
            <a:r>
              <a:rPr lang="en-US" dirty="0" smtClean="0"/>
              <a:t>Consists of language and terminology that does not perpetuate stereotypes</a:t>
            </a:r>
          </a:p>
          <a:p>
            <a:pPr lvl="1">
              <a:buFont typeface="Arial" panose="020B0604020202020204" pitchFamily="34" charset="0"/>
              <a:buChar char="•"/>
            </a:pPr>
            <a:r>
              <a:rPr lang="en-US" dirty="0" smtClean="0"/>
              <a:t>Uses open-ended questions</a:t>
            </a:r>
          </a:p>
          <a:p>
            <a:pPr lvl="1">
              <a:buFont typeface="Arial" panose="020B0604020202020204" pitchFamily="34" charset="0"/>
              <a:buChar char="•"/>
            </a:pPr>
            <a:endParaRPr lang="en-US" dirty="0" smtClean="0"/>
          </a:p>
          <a:p>
            <a:pPr marL="457200" lvl="1" indent="0">
              <a:buNone/>
            </a:pPr>
            <a:r>
              <a:rPr lang="en-US" dirty="0" smtClean="0"/>
              <a:t>Everyone, including </a:t>
            </a:r>
            <a:r>
              <a:rPr lang="en-US" dirty="0"/>
              <a:t>staff and inmates, needs to be respectful and professional</a:t>
            </a:r>
          </a:p>
          <a:p>
            <a:pPr marL="457200" lvl="1" indent="0">
              <a:buNone/>
            </a:pPr>
            <a:endParaRPr lang="en-US" dirty="0"/>
          </a:p>
        </p:txBody>
      </p:sp>
      <p:sp>
        <p:nvSpPr>
          <p:cNvPr id="4" name="Slide Number Placeholder 3"/>
          <p:cNvSpPr>
            <a:spLocks noGrp="1"/>
          </p:cNvSpPr>
          <p:nvPr>
            <p:ph type="sldNum" sz="quarter" idx="12"/>
          </p:nvPr>
        </p:nvSpPr>
        <p:spPr/>
        <p:txBody>
          <a:bodyPr/>
          <a:lstStyle/>
          <a:p>
            <a:fld id="{8027077B-008D-4965-9019-4B1F59FF498D}" type="slidenum">
              <a:rPr lang="en-US" smtClean="0"/>
              <a:pPr/>
              <a:t>16</a:t>
            </a:fld>
            <a:endParaRPr lang="en-US" dirty="0"/>
          </a:p>
        </p:txBody>
      </p:sp>
      <p:sp>
        <p:nvSpPr>
          <p:cNvPr id="5" name="Footer Placeholder 4"/>
          <p:cNvSpPr>
            <a:spLocks noGrp="1"/>
          </p:cNvSpPr>
          <p:nvPr>
            <p:ph type="ftr" sz="quarter" idx="13"/>
          </p:nvPr>
        </p:nvSpPr>
        <p:spPr/>
        <p:txBody>
          <a:bodyPr/>
          <a:lstStyle/>
          <a:p>
            <a:r>
              <a:rPr lang="en-US" smtClean="0"/>
              <a:t>The Moss Group Inc.</a:t>
            </a:r>
            <a:endParaRPr lang="en-US" dirty="0"/>
          </a:p>
        </p:txBody>
      </p:sp>
    </p:spTree>
    <p:extLst>
      <p:ext uri="{BB962C8B-B14F-4D97-AF65-F5344CB8AC3E}">
        <p14:creationId xmlns:p14="http://schemas.microsoft.com/office/powerpoint/2010/main" val="5330361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Tools for Staff, Continued</a:t>
            </a:r>
            <a:endParaRPr lang="en-US" dirty="0"/>
          </a:p>
        </p:txBody>
      </p:sp>
      <p:sp>
        <p:nvSpPr>
          <p:cNvPr id="3" name="Content Placeholder 2"/>
          <p:cNvSpPr>
            <a:spLocks noGrp="1"/>
          </p:cNvSpPr>
          <p:nvPr>
            <p:ph sz="quarter" idx="4"/>
          </p:nvPr>
        </p:nvSpPr>
        <p:spPr>
          <a:xfrm>
            <a:off x="457200" y="1600200"/>
            <a:ext cx="8229599" cy="4906963"/>
          </a:xfrm>
        </p:spPr>
        <p:txBody>
          <a:bodyPr/>
          <a:lstStyle/>
          <a:p>
            <a:pPr marL="457200" lvl="1" indent="0">
              <a:buNone/>
            </a:pPr>
            <a:r>
              <a:rPr lang="en-US" sz="2000" b="1" dirty="0" smtClean="0">
                <a:solidFill>
                  <a:srgbClr val="CA7700"/>
                </a:solidFill>
              </a:rPr>
              <a:t>Effective Communication Yields Benefits</a:t>
            </a:r>
          </a:p>
          <a:p>
            <a:pPr marL="457200" lvl="1" indent="0">
              <a:buNone/>
            </a:pPr>
            <a:endParaRPr lang="en-US" sz="2000" dirty="0"/>
          </a:p>
          <a:p>
            <a:pPr lvl="1">
              <a:buFont typeface="Arial" panose="020B0604020202020204" pitchFamily="34" charset="0"/>
              <a:buChar char="•"/>
            </a:pPr>
            <a:r>
              <a:rPr lang="en-US" dirty="0" smtClean="0"/>
              <a:t>Give </a:t>
            </a:r>
            <a:r>
              <a:rPr lang="en-US" dirty="0"/>
              <a:t>the inmate a straightforward explanation of your purpose in asking them questions, or of what you are trying to </a:t>
            </a:r>
            <a:r>
              <a:rPr lang="en-US" dirty="0" smtClean="0"/>
              <a:t>accomplish</a:t>
            </a:r>
          </a:p>
          <a:p>
            <a:pPr lvl="1">
              <a:buFont typeface="Arial" panose="020B0604020202020204" pitchFamily="34" charset="0"/>
              <a:buChar char="•"/>
            </a:pPr>
            <a:endParaRPr lang="en-US" sz="800" dirty="0"/>
          </a:p>
          <a:p>
            <a:pPr lvl="1">
              <a:buFont typeface="Arial" panose="020B0604020202020204" pitchFamily="34" charset="0"/>
              <a:buChar char="•"/>
            </a:pPr>
            <a:r>
              <a:rPr lang="en-US" dirty="0" smtClean="0"/>
              <a:t>Take </a:t>
            </a:r>
            <a:r>
              <a:rPr lang="en-US" dirty="0"/>
              <a:t>steps to </a:t>
            </a:r>
            <a:r>
              <a:rPr lang="en-US" dirty="0" smtClean="0"/>
              <a:t>maximize </a:t>
            </a:r>
            <a:r>
              <a:rPr lang="en-US" dirty="0"/>
              <a:t>respect </a:t>
            </a:r>
            <a:r>
              <a:rPr lang="en-US" dirty="0" smtClean="0"/>
              <a:t>and privacy </a:t>
            </a:r>
            <a:r>
              <a:rPr lang="en-US" dirty="0"/>
              <a:t>when an </a:t>
            </a:r>
            <a:r>
              <a:rPr lang="en-US" dirty="0" smtClean="0"/>
              <a:t>LGBTI </a:t>
            </a:r>
            <a:r>
              <a:rPr lang="en-US" dirty="0"/>
              <a:t>inmate </a:t>
            </a:r>
            <a:r>
              <a:rPr lang="en-US" dirty="0" smtClean="0"/>
              <a:t>is </a:t>
            </a:r>
            <a:r>
              <a:rPr lang="en-US" dirty="0"/>
              <a:t>disclosing confidential information </a:t>
            </a:r>
            <a:r>
              <a:rPr lang="en-US" dirty="0" smtClean="0"/>
              <a:t>(as you would with any inmate)</a:t>
            </a:r>
          </a:p>
          <a:p>
            <a:pPr lvl="1">
              <a:buFont typeface="Arial" panose="020B0604020202020204" pitchFamily="34" charset="0"/>
              <a:buChar char="•"/>
            </a:pPr>
            <a:endParaRPr lang="en-US" sz="800" dirty="0"/>
          </a:p>
          <a:p>
            <a:pPr lvl="1">
              <a:buFont typeface="Arial" panose="020B0604020202020204" pitchFamily="34" charset="0"/>
              <a:buChar char="•"/>
            </a:pPr>
            <a:r>
              <a:rPr lang="en-US" dirty="0" smtClean="0"/>
              <a:t>Decrease defensiveness through listening </a:t>
            </a:r>
            <a:r>
              <a:rPr lang="en-US" dirty="0"/>
              <a:t>and </a:t>
            </a:r>
            <a:r>
              <a:rPr lang="en-US" dirty="0" smtClean="0"/>
              <a:t>open </a:t>
            </a:r>
            <a:r>
              <a:rPr lang="en-US" dirty="0"/>
              <a:t>lines of communication between staff and </a:t>
            </a:r>
            <a:r>
              <a:rPr lang="en-US" dirty="0" smtClean="0"/>
              <a:t>inmates</a:t>
            </a:r>
          </a:p>
          <a:p>
            <a:pPr lvl="1">
              <a:buFont typeface="Arial" panose="020B0604020202020204" pitchFamily="34" charset="0"/>
              <a:buChar char="•"/>
            </a:pPr>
            <a:endParaRPr lang="en-US" sz="800" dirty="0"/>
          </a:p>
          <a:p>
            <a:pPr lvl="1">
              <a:buFont typeface="Arial" panose="020B0604020202020204" pitchFamily="34" charset="0"/>
              <a:buChar char="•"/>
            </a:pPr>
            <a:r>
              <a:rPr lang="en-US" dirty="0" smtClean="0"/>
              <a:t>Create a </a:t>
            </a:r>
            <a:r>
              <a:rPr lang="en-US" dirty="0"/>
              <a:t>facility/agency culture of safety and respect – including sexual </a:t>
            </a:r>
            <a:r>
              <a:rPr lang="en-US" dirty="0" smtClean="0"/>
              <a:t>safety </a:t>
            </a:r>
            <a:endParaRPr lang="en-US" dirty="0"/>
          </a:p>
        </p:txBody>
      </p:sp>
      <p:sp>
        <p:nvSpPr>
          <p:cNvPr id="4" name="Slide Number Placeholder 3"/>
          <p:cNvSpPr>
            <a:spLocks noGrp="1"/>
          </p:cNvSpPr>
          <p:nvPr>
            <p:ph type="sldNum" sz="quarter" idx="12"/>
          </p:nvPr>
        </p:nvSpPr>
        <p:spPr/>
        <p:txBody>
          <a:bodyPr/>
          <a:lstStyle/>
          <a:p>
            <a:fld id="{8027077B-008D-4965-9019-4B1F59FF498D}" type="slidenum">
              <a:rPr lang="en-US" smtClean="0"/>
              <a:pPr/>
              <a:t>17</a:t>
            </a:fld>
            <a:endParaRPr lang="en-US" dirty="0"/>
          </a:p>
        </p:txBody>
      </p:sp>
      <p:sp>
        <p:nvSpPr>
          <p:cNvPr id="5" name="Footer Placeholder 4"/>
          <p:cNvSpPr>
            <a:spLocks noGrp="1"/>
          </p:cNvSpPr>
          <p:nvPr>
            <p:ph type="ftr" sz="quarter" idx="3"/>
          </p:nvPr>
        </p:nvSpPr>
        <p:spPr/>
        <p:txBody>
          <a:bodyPr/>
          <a:lstStyle/>
          <a:p>
            <a:r>
              <a:rPr lang="en-US" smtClean="0"/>
              <a:t>The Moss Group Inc.</a:t>
            </a:r>
            <a:endParaRPr lang="en-US" dirty="0"/>
          </a:p>
        </p:txBody>
      </p:sp>
    </p:spTree>
    <p:extLst>
      <p:ext uri="{BB962C8B-B14F-4D97-AF65-F5344CB8AC3E}">
        <p14:creationId xmlns:p14="http://schemas.microsoft.com/office/powerpoint/2010/main" val="27660895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Placeholder 11"/>
          <p:cNvSpPr>
            <a:spLocks noGrp="1"/>
          </p:cNvSpPr>
          <p:nvPr>
            <p:ph type="body" idx="1"/>
          </p:nvPr>
        </p:nvSpPr>
        <p:spPr>
          <a:xfrm>
            <a:off x="520700" y="1298757"/>
            <a:ext cx="8229600" cy="1254124"/>
          </a:xfrm>
        </p:spPr>
        <p:txBody>
          <a:bodyPr/>
          <a:lstStyle/>
          <a:p>
            <a:pPr marL="285750" indent="-285750">
              <a:buFont typeface="Arial" panose="020B0604020202020204" pitchFamily="34" charset="0"/>
              <a:buChar char="•"/>
            </a:pPr>
            <a:r>
              <a:rPr lang="en-US" b="0" dirty="0" smtClean="0">
                <a:solidFill>
                  <a:srgbClr val="5F574F"/>
                </a:solidFill>
              </a:rPr>
              <a:t>Language can be verbal and nonverbal</a:t>
            </a:r>
          </a:p>
          <a:p>
            <a:pPr marL="285750" indent="-285750">
              <a:buFont typeface="Arial" panose="020B0604020202020204" pitchFamily="34" charset="0"/>
              <a:buChar char="•"/>
            </a:pPr>
            <a:r>
              <a:rPr lang="en-US" b="0" dirty="0" smtClean="0">
                <a:solidFill>
                  <a:srgbClr val="5F574F"/>
                </a:solidFill>
              </a:rPr>
              <a:t>Over 70% of our communication is nonverbal</a:t>
            </a:r>
          </a:p>
          <a:p>
            <a:pPr marL="285750" indent="-285750">
              <a:buFont typeface="Arial" panose="020B0604020202020204" pitchFamily="34" charset="0"/>
              <a:buChar char="•"/>
            </a:pPr>
            <a:r>
              <a:rPr lang="en-US" b="0" dirty="0" smtClean="0">
                <a:solidFill>
                  <a:srgbClr val="5F574F"/>
                </a:solidFill>
              </a:rPr>
              <a:t>Nonverbal communication can include:</a:t>
            </a:r>
            <a:endParaRPr lang="en-US" b="0" dirty="0">
              <a:solidFill>
                <a:srgbClr val="5F574F"/>
              </a:solidFill>
            </a:endParaRPr>
          </a:p>
        </p:txBody>
      </p:sp>
      <p:sp>
        <p:nvSpPr>
          <p:cNvPr id="3" name="Content Placeholder 2"/>
          <p:cNvSpPr>
            <a:spLocks noGrp="1"/>
          </p:cNvSpPr>
          <p:nvPr>
            <p:ph sz="half" idx="2"/>
          </p:nvPr>
        </p:nvSpPr>
        <p:spPr>
          <a:xfrm>
            <a:off x="497468" y="2784375"/>
            <a:ext cx="4040188" cy="1697320"/>
          </a:xfrm>
        </p:spPr>
        <p:style>
          <a:lnRef idx="2">
            <a:schemeClr val="accent6"/>
          </a:lnRef>
          <a:fillRef idx="1">
            <a:schemeClr val="lt1"/>
          </a:fillRef>
          <a:effectRef idx="0">
            <a:schemeClr val="accent6"/>
          </a:effectRef>
          <a:fontRef idx="minor">
            <a:schemeClr val="dk1"/>
          </a:fontRef>
        </p:style>
        <p:txBody>
          <a:bodyPr/>
          <a:lstStyle/>
          <a:p>
            <a:pPr lvl="2"/>
            <a:r>
              <a:rPr lang="en-US" dirty="0" smtClean="0"/>
              <a:t>Gestures	</a:t>
            </a:r>
          </a:p>
          <a:p>
            <a:pPr lvl="2"/>
            <a:r>
              <a:rPr lang="en-US" dirty="0" smtClean="0"/>
              <a:t>Laughing</a:t>
            </a:r>
          </a:p>
          <a:p>
            <a:pPr lvl="2"/>
            <a:r>
              <a:rPr lang="en-US" dirty="0" smtClean="0"/>
              <a:t>Facial expressions	 </a:t>
            </a:r>
          </a:p>
          <a:p>
            <a:pPr lvl="2"/>
            <a:r>
              <a:rPr lang="en-US" dirty="0" smtClean="0"/>
              <a:t>Body language</a:t>
            </a:r>
          </a:p>
          <a:p>
            <a:pPr marL="914400" lvl="2" indent="0">
              <a:buNone/>
            </a:pPr>
            <a:endParaRPr lang="en-US" dirty="0"/>
          </a:p>
        </p:txBody>
      </p:sp>
      <p:sp>
        <p:nvSpPr>
          <p:cNvPr id="14" name="Content Placeholder 13"/>
          <p:cNvSpPr>
            <a:spLocks noGrp="1"/>
          </p:cNvSpPr>
          <p:nvPr>
            <p:ph sz="quarter" idx="4"/>
          </p:nvPr>
        </p:nvSpPr>
        <p:spPr>
          <a:xfrm>
            <a:off x="4721225" y="2784375"/>
            <a:ext cx="4041775" cy="1711426"/>
          </a:xfrm>
        </p:spPr>
        <p:style>
          <a:lnRef idx="2">
            <a:schemeClr val="accent6"/>
          </a:lnRef>
          <a:fillRef idx="1">
            <a:schemeClr val="lt1"/>
          </a:fillRef>
          <a:effectRef idx="0">
            <a:schemeClr val="accent6"/>
          </a:effectRef>
          <a:fontRef idx="minor">
            <a:schemeClr val="dk1"/>
          </a:fontRef>
        </p:style>
        <p:txBody>
          <a:bodyPr/>
          <a:lstStyle/>
          <a:p>
            <a:pPr lvl="2"/>
            <a:r>
              <a:rPr lang="en-US" dirty="0" smtClean="0"/>
              <a:t>Snickering	</a:t>
            </a:r>
          </a:p>
          <a:p>
            <a:pPr lvl="2"/>
            <a:r>
              <a:rPr lang="en-US" dirty="0" smtClean="0"/>
              <a:t>Ignoring </a:t>
            </a:r>
          </a:p>
          <a:p>
            <a:pPr lvl="2"/>
            <a:r>
              <a:rPr lang="en-US" dirty="0" smtClean="0"/>
              <a:t>Rolling eyes	 </a:t>
            </a:r>
          </a:p>
          <a:p>
            <a:pPr lvl="2"/>
            <a:r>
              <a:rPr lang="en-US" dirty="0" smtClean="0"/>
              <a:t>Imitating</a:t>
            </a:r>
          </a:p>
          <a:p>
            <a:pPr lvl="2"/>
            <a:endParaRPr lang="en-US" dirty="0" smtClean="0"/>
          </a:p>
          <a:p>
            <a:endParaRPr lang="en-US" dirty="0" smtClean="0"/>
          </a:p>
          <a:p>
            <a:endParaRPr lang="en-US" dirty="0"/>
          </a:p>
        </p:txBody>
      </p:sp>
      <p:sp>
        <p:nvSpPr>
          <p:cNvPr id="2" name="Title 1"/>
          <p:cNvSpPr>
            <a:spLocks noGrp="1"/>
          </p:cNvSpPr>
          <p:nvPr>
            <p:ph type="title"/>
          </p:nvPr>
        </p:nvSpPr>
        <p:spPr/>
        <p:txBody>
          <a:bodyPr/>
          <a:lstStyle/>
          <a:p>
            <a:r>
              <a:rPr lang="en-US" smtClean="0"/>
              <a:t> Non-Verbal Communication</a:t>
            </a:r>
            <a:endParaRPr lang="en-US" dirty="0"/>
          </a:p>
        </p:txBody>
      </p:sp>
      <p:sp>
        <p:nvSpPr>
          <p:cNvPr id="4" name="Slide Number Placeholder 3"/>
          <p:cNvSpPr>
            <a:spLocks noGrp="1"/>
          </p:cNvSpPr>
          <p:nvPr>
            <p:ph type="sldNum" sz="quarter" idx="12"/>
          </p:nvPr>
        </p:nvSpPr>
        <p:spPr/>
        <p:txBody>
          <a:bodyPr/>
          <a:lstStyle/>
          <a:p>
            <a:fld id="{8027077B-008D-4965-9019-4B1F59FF498D}" type="slidenum">
              <a:rPr lang="en-US" smtClean="0"/>
              <a:pPr/>
              <a:t>18</a:t>
            </a:fld>
            <a:endParaRPr lang="en-US" dirty="0"/>
          </a:p>
        </p:txBody>
      </p:sp>
      <p:sp>
        <p:nvSpPr>
          <p:cNvPr id="5" name="Footer Placeholder 4"/>
          <p:cNvSpPr>
            <a:spLocks noGrp="1"/>
          </p:cNvSpPr>
          <p:nvPr>
            <p:ph type="ftr" sz="quarter" idx="13"/>
          </p:nvPr>
        </p:nvSpPr>
        <p:spPr/>
        <p:txBody>
          <a:bodyPr/>
          <a:lstStyle/>
          <a:p>
            <a:r>
              <a:rPr lang="en-US" smtClean="0"/>
              <a:t>The Moss Group Inc.</a:t>
            </a:r>
            <a:endParaRPr lang="en-US" dirty="0"/>
          </a:p>
        </p:txBody>
      </p:sp>
      <p:sp>
        <p:nvSpPr>
          <p:cNvPr id="23" name="Rectangle 22"/>
          <p:cNvSpPr/>
          <p:nvPr/>
        </p:nvSpPr>
        <p:spPr>
          <a:xfrm>
            <a:off x="-32274" y="1569085"/>
            <a:ext cx="8871474" cy="646331"/>
          </a:xfrm>
          <a:prstGeom prst="rect">
            <a:avLst/>
          </a:prstGeom>
        </p:spPr>
        <p:txBody>
          <a:bodyPr wrap="square">
            <a:spAutoFit/>
          </a:bodyPr>
          <a:lstStyle/>
          <a:p>
            <a:pPr lvl="2"/>
            <a:endParaRPr lang="en-US" dirty="0">
              <a:solidFill>
                <a:srgbClr val="CA7700"/>
              </a:solidFill>
              <a:latin typeface="Verdana" panose="020B0604030504040204" pitchFamily="34" charset="0"/>
              <a:ea typeface="Verdana" panose="020B0604030504040204" pitchFamily="34" charset="0"/>
              <a:cs typeface="Verdana" panose="020B0604030504040204" pitchFamily="34" charset="0"/>
            </a:endParaRPr>
          </a:p>
          <a:p>
            <a:pPr lvl="2"/>
            <a:endParaRPr lang="en-US" dirty="0">
              <a:solidFill>
                <a:srgbClr val="CA7700"/>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9261753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Professional Language</a:t>
            </a:r>
            <a:endParaRPr lang="en-US" dirty="0"/>
          </a:p>
        </p:txBody>
      </p:sp>
      <p:sp>
        <p:nvSpPr>
          <p:cNvPr id="9" name="Content Placeholder 8"/>
          <p:cNvSpPr>
            <a:spLocks noGrp="1"/>
          </p:cNvSpPr>
          <p:nvPr>
            <p:ph sz="quarter" idx="4"/>
          </p:nvPr>
        </p:nvSpPr>
        <p:spPr/>
        <p:txBody>
          <a:bodyPr/>
          <a:lstStyle/>
          <a:p>
            <a:pPr marL="285750" indent="-285750">
              <a:spcAft>
                <a:spcPts val="600"/>
              </a:spcAft>
              <a:buFont typeface="Arial" panose="020B0604020202020204" pitchFamily="34" charset="0"/>
              <a:buChar char="•"/>
            </a:pPr>
            <a:r>
              <a:rPr lang="en-US" dirty="0" smtClean="0"/>
              <a:t>Using demeaning, degrading, or devaluing words in front of inmates creates an unhealthy and unsafe atmosphere for staff and inmates</a:t>
            </a:r>
          </a:p>
          <a:p>
            <a:pPr marL="285750" indent="-285750">
              <a:spcAft>
                <a:spcPts val="600"/>
              </a:spcAft>
              <a:buFont typeface="Arial" panose="020B0604020202020204" pitchFamily="34" charset="0"/>
              <a:buChar char="•"/>
            </a:pPr>
            <a:r>
              <a:rPr lang="en-US" dirty="0" smtClean="0"/>
              <a:t>While it is important to communicate with inmates in language they can understand, refrain from using inappropriate slang or inmate terminology</a:t>
            </a:r>
          </a:p>
          <a:p>
            <a:endParaRPr lang="en-US" dirty="0"/>
          </a:p>
        </p:txBody>
      </p:sp>
      <p:sp>
        <p:nvSpPr>
          <p:cNvPr id="4" name="Slide Number Placeholder 3"/>
          <p:cNvSpPr>
            <a:spLocks noGrp="1"/>
          </p:cNvSpPr>
          <p:nvPr>
            <p:ph type="sldNum" sz="quarter" idx="12"/>
          </p:nvPr>
        </p:nvSpPr>
        <p:spPr/>
        <p:txBody>
          <a:bodyPr/>
          <a:lstStyle/>
          <a:p>
            <a:fld id="{8027077B-008D-4965-9019-4B1F59FF498D}" type="slidenum">
              <a:rPr lang="en-US" smtClean="0"/>
              <a:pPr/>
              <a:t>19</a:t>
            </a:fld>
            <a:endParaRPr lang="en-US" dirty="0"/>
          </a:p>
        </p:txBody>
      </p:sp>
      <p:sp>
        <p:nvSpPr>
          <p:cNvPr id="3" name="Footer Placeholder 2"/>
          <p:cNvSpPr>
            <a:spLocks noGrp="1"/>
          </p:cNvSpPr>
          <p:nvPr>
            <p:ph type="ftr" sz="quarter" idx="3"/>
          </p:nvPr>
        </p:nvSpPr>
        <p:spPr>
          <a:xfrm>
            <a:off x="3124200" y="6192655"/>
            <a:ext cx="2895600" cy="365125"/>
          </a:xfrm>
        </p:spPr>
        <p:txBody>
          <a:bodyPr/>
          <a:lstStyle/>
          <a:p>
            <a:r>
              <a:rPr lang="en-US" smtClean="0"/>
              <a:t>The Moss Group Inc.</a:t>
            </a:r>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19200" y="3429000"/>
            <a:ext cx="2367686" cy="2009946"/>
          </a:xfrm>
          <a:prstGeom prst="rect">
            <a:avLst/>
          </a:prstGeom>
        </p:spPr>
      </p:pic>
    </p:spTree>
    <p:extLst>
      <p:ext uri="{BB962C8B-B14F-4D97-AF65-F5344CB8AC3E}">
        <p14:creationId xmlns:p14="http://schemas.microsoft.com/office/powerpoint/2010/main" val="23499395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16000" y="3352800"/>
            <a:ext cx="7061200" cy="2086708"/>
          </a:xfrm>
        </p:spPr>
        <p:txBody>
          <a:bodyPr>
            <a:noAutofit/>
          </a:bodyPr>
          <a:lstStyle/>
          <a:p>
            <a:r>
              <a:rPr lang="en-US" dirty="0"/>
              <a:t>Unit 5: </a:t>
            </a:r>
            <a:r>
              <a:rPr lang="en-US" dirty="0" smtClean="0"/>
              <a:t>Effective and Professional Communication with Inmates</a:t>
            </a:r>
            <a:endParaRPr lang="en-US" dirty="0"/>
          </a:p>
        </p:txBody>
      </p:sp>
      <p:sp>
        <p:nvSpPr>
          <p:cNvPr id="3" name="TextBox 2"/>
          <p:cNvSpPr txBox="1"/>
          <p:nvPr/>
        </p:nvSpPr>
        <p:spPr>
          <a:xfrm>
            <a:off x="152400" y="5791200"/>
            <a:ext cx="8839200" cy="1015663"/>
          </a:xfrm>
          <a:prstGeom prst="rect">
            <a:avLst/>
          </a:prstGeom>
          <a:noFill/>
        </p:spPr>
        <p:txBody>
          <a:bodyPr wrap="square" rtlCol="0">
            <a:spAutoFit/>
          </a:bodyPr>
          <a:lstStyle/>
          <a:p>
            <a:r>
              <a:rPr lang="en-US" sz="1000" b="1" i="1" dirty="0"/>
              <a:t>Notice of Federal Funding and Federal Disclaimer </a:t>
            </a:r>
            <a:r>
              <a:rPr lang="en-US" sz="1000" i="1" dirty="0"/>
              <a:t>– This project was supported by Grant No. 2010-RP-BX-K001 awarded by the Bureau of Justice Assistance. The Bureau of Justice Assistance is a component of the Office of Justice Programs, which also includes the Bureau of Justice Statistics, the National Institute of Justice, the Office of Juvenile Justice and Delinquency Prevention, the Office for Victims of Crime, and the Office of Sex Offender Sentencing, Monitoring, Apprehending, Registering, and Tracking. Points of view or opinions in this document are those of the author and do not necessarily represent the official position or policies of the U.S. Department of Justice nor those of the National Council on Crime and Delinquency (NCCD), which administers the National PREA Resource Center through a cooperative agreement with the Bureau of Justice Assistance. </a:t>
            </a:r>
            <a:endParaRPr lang="en-US" sz="1000" dirty="0">
              <a:latin typeface="Verdana"/>
              <a:cs typeface="Verdana"/>
            </a:endParaRPr>
          </a:p>
        </p:txBody>
      </p:sp>
    </p:spTree>
    <p:extLst>
      <p:ext uri="{BB962C8B-B14F-4D97-AF65-F5344CB8AC3E}">
        <p14:creationId xmlns:p14="http://schemas.microsoft.com/office/powerpoint/2010/main" val="22355427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Discussing Gender and Sexual Orientation</a:t>
            </a:r>
            <a:endParaRPr lang="en-US" dirty="0"/>
          </a:p>
        </p:txBody>
      </p:sp>
      <p:sp>
        <p:nvSpPr>
          <p:cNvPr id="4" name="Slide Number Placeholder 3"/>
          <p:cNvSpPr>
            <a:spLocks noGrp="1"/>
          </p:cNvSpPr>
          <p:nvPr>
            <p:ph type="sldNum" sz="quarter" idx="12"/>
          </p:nvPr>
        </p:nvSpPr>
        <p:spPr/>
        <p:txBody>
          <a:bodyPr/>
          <a:lstStyle/>
          <a:p>
            <a:fld id="{8027077B-008D-4965-9019-4B1F59FF498D}" type="slidenum">
              <a:rPr lang="en-US" smtClean="0"/>
              <a:pPr/>
              <a:t>20</a:t>
            </a:fld>
            <a:endParaRPr lang="en-US" dirty="0"/>
          </a:p>
        </p:txBody>
      </p:sp>
      <p:sp>
        <p:nvSpPr>
          <p:cNvPr id="6" name="Content Placeholder 2"/>
          <p:cNvSpPr>
            <a:spLocks noGrp="1"/>
          </p:cNvSpPr>
          <p:nvPr>
            <p:ph sz="quarter" idx="4"/>
          </p:nvPr>
        </p:nvSpPr>
        <p:spPr>
          <a:xfrm>
            <a:off x="228600" y="1371600"/>
            <a:ext cx="8229600" cy="4906963"/>
          </a:xfrm>
          <a:noFill/>
        </p:spPr>
        <p:txBody>
          <a:bodyPr>
            <a:normAutofit fontScale="92500" lnSpcReduction="10000"/>
          </a:bodyPr>
          <a:lstStyle/>
          <a:p>
            <a:pPr marL="457200" lvl="1" indent="0">
              <a:buNone/>
            </a:pPr>
            <a:endParaRPr lang="en-US" sz="800" dirty="0" smtClean="0"/>
          </a:p>
          <a:p>
            <a:pPr lvl="1">
              <a:buFont typeface="Arial" panose="020B0604020202020204" pitchFamily="34" charset="0"/>
              <a:buChar char="•"/>
            </a:pPr>
            <a:r>
              <a:rPr lang="en-US" dirty="0" smtClean="0"/>
              <a:t>Before you </a:t>
            </a:r>
            <a:r>
              <a:rPr lang="en-US" dirty="0"/>
              <a:t>have a discussion regarding an inmate’s gender or sexual orientation </a:t>
            </a:r>
            <a:r>
              <a:rPr lang="en-US" dirty="0" smtClean="0"/>
              <a:t>ask yourself </a:t>
            </a:r>
            <a:r>
              <a:rPr lang="en-US" dirty="0"/>
              <a:t>these </a:t>
            </a:r>
            <a:r>
              <a:rPr lang="en-US" dirty="0" smtClean="0"/>
              <a:t>questions</a:t>
            </a:r>
            <a:r>
              <a:rPr lang="en-US" dirty="0"/>
              <a:t>:</a:t>
            </a:r>
          </a:p>
          <a:p>
            <a:pPr lvl="1">
              <a:buFont typeface="Arial" panose="020B0604020202020204" pitchFamily="34" charset="0"/>
              <a:buChar char="•"/>
            </a:pPr>
            <a:endParaRPr lang="en-US" dirty="0" smtClean="0"/>
          </a:p>
          <a:p>
            <a:pPr lvl="3">
              <a:spcAft>
                <a:spcPts val="800"/>
              </a:spcAft>
              <a:buFont typeface="Verdana" panose="020B0604030504040204" pitchFamily="34" charset="0"/>
              <a:buChar char="−"/>
            </a:pPr>
            <a:r>
              <a:rPr lang="en-US" dirty="0" smtClean="0"/>
              <a:t>When and why might staff need to talk about an inmate’s gender or sexual orientation?</a:t>
            </a:r>
          </a:p>
          <a:p>
            <a:pPr lvl="3">
              <a:spcAft>
                <a:spcPts val="800"/>
              </a:spcAft>
              <a:buFont typeface="Verdana" panose="020B0604030504040204" pitchFamily="34" charset="0"/>
              <a:buChar char="−"/>
            </a:pPr>
            <a:endParaRPr lang="en-US" sz="800" dirty="0" smtClean="0"/>
          </a:p>
          <a:p>
            <a:pPr lvl="3">
              <a:spcAft>
                <a:spcPts val="800"/>
              </a:spcAft>
              <a:buFont typeface="Verdana" panose="020B0604030504040204" pitchFamily="34" charset="0"/>
              <a:buChar char="−"/>
            </a:pPr>
            <a:r>
              <a:rPr lang="en-US" dirty="0" smtClean="0"/>
              <a:t>When, where, and with whom is it appropriate to discuss this information?</a:t>
            </a:r>
          </a:p>
          <a:p>
            <a:pPr lvl="3">
              <a:spcAft>
                <a:spcPts val="800"/>
              </a:spcAft>
              <a:buFont typeface="Verdana" panose="020B0604030504040204" pitchFamily="34" charset="0"/>
              <a:buChar char="−"/>
            </a:pPr>
            <a:endParaRPr lang="en-US" sz="800" dirty="0" smtClean="0"/>
          </a:p>
          <a:p>
            <a:pPr lvl="3">
              <a:spcAft>
                <a:spcPts val="800"/>
              </a:spcAft>
              <a:buFont typeface="Verdana" panose="020B0604030504040204" pitchFamily="34" charset="0"/>
              <a:buChar char="−"/>
            </a:pPr>
            <a:r>
              <a:rPr lang="en-US" dirty="0" smtClean="0"/>
              <a:t>Are there safety concerns to be considered?</a:t>
            </a:r>
          </a:p>
          <a:p>
            <a:pPr lvl="3">
              <a:spcAft>
                <a:spcPts val="800"/>
              </a:spcAft>
              <a:buFont typeface="Verdana" panose="020B0604030504040204" pitchFamily="34" charset="0"/>
              <a:buChar char="−"/>
            </a:pPr>
            <a:endParaRPr lang="en-US" sz="800" dirty="0" smtClean="0"/>
          </a:p>
          <a:p>
            <a:pPr lvl="3">
              <a:spcAft>
                <a:spcPts val="800"/>
              </a:spcAft>
              <a:buFont typeface="Verdana" panose="020B0604030504040204" pitchFamily="34" charset="0"/>
              <a:buChar char="−"/>
            </a:pPr>
            <a:r>
              <a:rPr lang="en-US" dirty="0" smtClean="0"/>
              <a:t>What are the circumstances when it would be relevant?</a:t>
            </a:r>
          </a:p>
          <a:p>
            <a:pPr lvl="3">
              <a:spcAft>
                <a:spcPts val="800"/>
              </a:spcAft>
              <a:buFont typeface="Verdana" panose="020B0604030504040204" pitchFamily="34" charset="0"/>
              <a:buChar char="−"/>
            </a:pPr>
            <a:endParaRPr lang="en-US" sz="800" dirty="0" smtClean="0"/>
          </a:p>
          <a:p>
            <a:pPr lvl="3">
              <a:spcAft>
                <a:spcPts val="800"/>
              </a:spcAft>
              <a:buFont typeface="Verdana" panose="020B0604030504040204" pitchFamily="34" charset="0"/>
              <a:buChar char="−"/>
            </a:pPr>
            <a:r>
              <a:rPr lang="en-US" dirty="0" smtClean="0"/>
              <a:t>What should you do if an inmate self-discloses this information to you?</a:t>
            </a:r>
          </a:p>
          <a:p>
            <a:pPr lvl="3">
              <a:spcAft>
                <a:spcPts val="800"/>
              </a:spcAft>
              <a:buFont typeface="Verdana" panose="020B0604030504040204" pitchFamily="34" charset="0"/>
              <a:buChar char="−"/>
            </a:pPr>
            <a:r>
              <a:rPr lang="en-US" dirty="0" smtClean="0"/>
              <a:t>Does your agency/facility policy provide guidance on this matter?</a:t>
            </a:r>
            <a:endParaRPr lang="en-US" dirty="0"/>
          </a:p>
          <a:p>
            <a:pPr marL="457200" lvl="1" indent="0">
              <a:buNone/>
            </a:pPr>
            <a:endParaRPr lang="en-US" dirty="0"/>
          </a:p>
        </p:txBody>
      </p:sp>
      <p:sp>
        <p:nvSpPr>
          <p:cNvPr id="3" name="Footer Placeholder 2"/>
          <p:cNvSpPr>
            <a:spLocks noGrp="1"/>
          </p:cNvSpPr>
          <p:nvPr>
            <p:ph type="ftr" sz="quarter" idx="3"/>
          </p:nvPr>
        </p:nvSpPr>
        <p:spPr/>
        <p:txBody>
          <a:bodyPr/>
          <a:lstStyle/>
          <a:p>
            <a:r>
              <a:rPr lang="en-US" smtClean="0"/>
              <a:t>The Moss Group Inc.</a:t>
            </a:r>
            <a:endParaRPr lang="en-US" dirty="0"/>
          </a:p>
        </p:txBody>
      </p:sp>
    </p:spTree>
    <p:extLst>
      <p:ext uri="{BB962C8B-B14F-4D97-AF65-F5344CB8AC3E}">
        <p14:creationId xmlns:p14="http://schemas.microsoft.com/office/powerpoint/2010/main" val="35814591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Dynamics: Transgender inmates</a:t>
            </a:r>
            <a:endParaRPr lang="en-US" dirty="0"/>
          </a:p>
        </p:txBody>
      </p:sp>
      <p:sp>
        <p:nvSpPr>
          <p:cNvPr id="3" name="Content Placeholder 2"/>
          <p:cNvSpPr>
            <a:spLocks noGrp="1"/>
          </p:cNvSpPr>
          <p:nvPr>
            <p:ph sz="quarter" idx="4"/>
          </p:nvPr>
        </p:nvSpPr>
        <p:spPr>
          <a:xfrm>
            <a:off x="685800" y="1295400"/>
            <a:ext cx="7924800" cy="4906963"/>
          </a:xfrm>
        </p:spPr>
        <p:txBody>
          <a:bodyPr/>
          <a:lstStyle/>
          <a:p>
            <a:endParaRPr lang="en-US" dirty="0" smtClean="0"/>
          </a:p>
          <a:p>
            <a:pPr marL="285750" indent="-285750">
              <a:spcAft>
                <a:spcPts val="1200"/>
              </a:spcAft>
              <a:buFont typeface="Arial" panose="020B0604020202020204" pitchFamily="34" charset="0"/>
              <a:buChar char="•"/>
            </a:pPr>
            <a:r>
              <a:rPr lang="en-US" dirty="0" smtClean="0"/>
              <a:t>In a recent BJS study, more than 50% of prison and jail inmates experienced a mental health issue during the report period </a:t>
            </a:r>
          </a:p>
          <a:p>
            <a:pPr marL="285750" indent="-285750">
              <a:spcAft>
                <a:spcPts val="1200"/>
              </a:spcAft>
              <a:buFont typeface="Arial" panose="020B0604020202020204" pitchFamily="34" charset="0"/>
              <a:buChar char="•"/>
            </a:pPr>
            <a:r>
              <a:rPr lang="en-US" dirty="0" smtClean="0"/>
              <a:t>Transgender individuals have an even higher rate of anxiety, depression or other related disorders</a:t>
            </a:r>
          </a:p>
          <a:p>
            <a:pPr marL="285750" indent="-285750">
              <a:spcAft>
                <a:spcPts val="1200"/>
              </a:spcAft>
              <a:buFont typeface="Arial" panose="020B0604020202020204" pitchFamily="34" charset="0"/>
              <a:buChar char="•"/>
            </a:pPr>
            <a:r>
              <a:rPr lang="en-US" dirty="0" smtClean="0"/>
              <a:t>Transgender individuals may engage in self-injurious behavior or be at greater risk for suicidal ideation</a:t>
            </a:r>
          </a:p>
          <a:p>
            <a:pPr marL="285750" indent="-285750">
              <a:spcAft>
                <a:spcPts val="1200"/>
              </a:spcAft>
              <a:buFont typeface="Arial" panose="020B0604020202020204" pitchFamily="34" charset="0"/>
              <a:buChar char="•"/>
            </a:pPr>
            <a:endParaRPr lang="en-US" dirty="0"/>
          </a:p>
        </p:txBody>
      </p:sp>
      <p:sp>
        <p:nvSpPr>
          <p:cNvPr id="4" name="Slide Number Placeholder 3"/>
          <p:cNvSpPr>
            <a:spLocks noGrp="1"/>
          </p:cNvSpPr>
          <p:nvPr>
            <p:ph type="sldNum" sz="quarter" idx="12"/>
          </p:nvPr>
        </p:nvSpPr>
        <p:spPr/>
        <p:txBody>
          <a:bodyPr/>
          <a:lstStyle/>
          <a:p>
            <a:fld id="{8027077B-008D-4965-9019-4B1F59FF498D}" type="slidenum">
              <a:rPr lang="en-US" smtClean="0"/>
              <a:pPr/>
              <a:t>21</a:t>
            </a:fld>
            <a:endParaRPr lang="en-US" dirty="0"/>
          </a:p>
        </p:txBody>
      </p:sp>
      <p:sp>
        <p:nvSpPr>
          <p:cNvPr id="5" name="Footer Placeholder 4"/>
          <p:cNvSpPr>
            <a:spLocks noGrp="1"/>
          </p:cNvSpPr>
          <p:nvPr>
            <p:ph type="ftr" sz="quarter" idx="3"/>
          </p:nvPr>
        </p:nvSpPr>
        <p:spPr/>
        <p:txBody>
          <a:bodyPr/>
          <a:lstStyle/>
          <a:p>
            <a:r>
              <a:rPr lang="en-US" smtClean="0"/>
              <a:t>The Moss Group Inc.</a:t>
            </a:r>
            <a:endParaRPr lang="en-US" dirty="0"/>
          </a:p>
        </p:txBody>
      </p:sp>
      <p:sp>
        <p:nvSpPr>
          <p:cNvPr id="6" name="Rectangle 5"/>
          <p:cNvSpPr/>
          <p:nvPr/>
        </p:nvSpPr>
        <p:spPr>
          <a:xfrm>
            <a:off x="685800" y="5029200"/>
            <a:ext cx="7518400" cy="984885"/>
          </a:xfrm>
          <a:prstGeom prst="rect">
            <a:avLst/>
          </a:prstGeom>
        </p:spPr>
        <p:txBody>
          <a:bodyPr wrap="square">
            <a:spAutoFit/>
          </a:bodyPr>
          <a:lstStyle/>
          <a:p>
            <a:pPr>
              <a:spcAft>
                <a:spcPts val="1200"/>
              </a:spcAft>
            </a:pPr>
            <a:r>
              <a:rPr lang="en-US" sz="1200" dirty="0" smtClean="0"/>
              <a:t>Sources: Bureau </a:t>
            </a:r>
            <a:r>
              <a:rPr lang="en-US" sz="1200" dirty="0"/>
              <a:t>of Justice Statics Special Report, Mental health Problems of Prison and Jail Inmates, Doris J. James and Lauren E. Glaze, rev. </a:t>
            </a:r>
            <a:r>
              <a:rPr lang="en-US" sz="1200" dirty="0" smtClean="0"/>
              <a:t>12/14/2006</a:t>
            </a:r>
          </a:p>
          <a:p>
            <a:pPr>
              <a:spcAft>
                <a:spcPts val="1200"/>
              </a:spcAft>
            </a:pPr>
            <a:r>
              <a:rPr lang="en-US" sz="1200" dirty="0"/>
              <a:t>National Alliance on Mental Illness, Mental Health Issues among Gay Lesbian, Bisexual, and Transgender People, Wendy B. </a:t>
            </a:r>
            <a:r>
              <a:rPr lang="en-US" sz="1200" dirty="0" err="1"/>
              <a:t>Bostwick</a:t>
            </a:r>
            <a:r>
              <a:rPr lang="en-US" sz="1200" dirty="0"/>
              <a:t>, PhD, MPH, June </a:t>
            </a:r>
            <a:r>
              <a:rPr lang="en-US" sz="1200" dirty="0" smtClean="0"/>
              <a:t>2007</a:t>
            </a:r>
            <a:endParaRPr lang="en-US" sz="1200" dirty="0"/>
          </a:p>
        </p:txBody>
      </p:sp>
    </p:spTree>
    <p:extLst>
      <p:ext uri="{BB962C8B-B14F-4D97-AF65-F5344CB8AC3E}">
        <p14:creationId xmlns:p14="http://schemas.microsoft.com/office/powerpoint/2010/main" val="12866151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of Discrimination</a:t>
            </a:r>
            <a:endParaRPr lang="en-US" dirty="0"/>
          </a:p>
        </p:txBody>
      </p:sp>
      <p:sp>
        <p:nvSpPr>
          <p:cNvPr id="3" name="Content Placeholder 2"/>
          <p:cNvSpPr>
            <a:spLocks noGrp="1"/>
          </p:cNvSpPr>
          <p:nvPr>
            <p:ph sz="quarter" idx="4"/>
          </p:nvPr>
        </p:nvSpPr>
        <p:spPr>
          <a:xfrm>
            <a:off x="609600" y="1524000"/>
            <a:ext cx="7924800" cy="4678363"/>
          </a:xfrm>
        </p:spPr>
        <p:txBody>
          <a:bodyPr/>
          <a:lstStyle/>
          <a:p>
            <a:pPr marL="285750" indent="-285750">
              <a:spcAft>
                <a:spcPts val="1200"/>
              </a:spcAft>
              <a:buFont typeface="Arial" panose="020B0604020202020204" pitchFamily="34" charset="0"/>
              <a:buChar char="•"/>
            </a:pPr>
            <a:r>
              <a:rPr lang="en-US" dirty="0" smtClean="0"/>
              <a:t>“Discrimination” against LGBT persons has been associated with high rates of psychiatric disorders, substance abuse and suicide </a:t>
            </a:r>
          </a:p>
          <a:p>
            <a:pPr marL="1028700" lvl="1">
              <a:spcAft>
                <a:spcPts val="1200"/>
              </a:spcAft>
              <a:buFont typeface="Verdana" panose="020B0604030504040204" pitchFamily="34" charset="0"/>
              <a:buChar char="−"/>
            </a:pPr>
            <a:r>
              <a:rPr lang="en-US" dirty="0" smtClean="0"/>
              <a:t>Experiences of violence and victimization are frequent and have long lasting effects on the individual and the community</a:t>
            </a:r>
          </a:p>
          <a:p>
            <a:pPr marL="1028700" lvl="1">
              <a:spcAft>
                <a:spcPts val="1200"/>
              </a:spcAft>
              <a:buFont typeface="Verdana" panose="020B0604030504040204" pitchFamily="34" charset="0"/>
              <a:buChar char="−"/>
            </a:pPr>
            <a:r>
              <a:rPr lang="en-US" dirty="0" smtClean="0"/>
              <a:t>Personal, family and social acceptance of sexual orientation/gender identity affects mental health and personal safety</a:t>
            </a:r>
          </a:p>
        </p:txBody>
      </p:sp>
      <p:sp>
        <p:nvSpPr>
          <p:cNvPr id="4" name="Slide Number Placeholder 3"/>
          <p:cNvSpPr>
            <a:spLocks noGrp="1"/>
          </p:cNvSpPr>
          <p:nvPr>
            <p:ph type="sldNum" sz="quarter" idx="12"/>
          </p:nvPr>
        </p:nvSpPr>
        <p:spPr/>
        <p:txBody>
          <a:bodyPr/>
          <a:lstStyle/>
          <a:p>
            <a:fld id="{8027077B-008D-4965-9019-4B1F59FF498D}" type="slidenum">
              <a:rPr lang="en-US" smtClean="0"/>
              <a:pPr/>
              <a:t>22</a:t>
            </a:fld>
            <a:endParaRPr lang="en-US" dirty="0"/>
          </a:p>
        </p:txBody>
      </p:sp>
      <p:sp>
        <p:nvSpPr>
          <p:cNvPr id="5" name="Footer Placeholder 4"/>
          <p:cNvSpPr>
            <a:spLocks noGrp="1"/>
          </p:cNvSpPr>
          <p:nvPr>
            <p:ph type="ftr" sz="quarter" idx="3"/>
          </p:nvPr>
        </p:nvSpPr>
        <p:spPr/>
        <p:txBody>
          <a:bodyPr/>
          <a:lstStyle/>
          <a:p>
            <a:r>
              <a:rPr lang="en-US" smtClean="0"/>
              <a:t>The Moss Group Inc.</a:t>
            </a:r>
            <a:endParaRPr lang="en-US" dirty="0"/>
          </a:p>
        </p:txBody>
      </p:sp>
      <p:sp>
        <p:nvSpPr>
          <p:cNvPr id="6" name="Rectangle 5"/>
          <p:cNvSpPr/>
          <p:nvPr/>
        </p:nvSpPr>
        <p:spPr>
          <a:xfrm>
            <a:off x="635000" y="5105400"/>
            <a:ext cx="7543800" cy="984885"/>
          </a:xfrm>
          <a:prstGeom prst="rect">
            <a:avLst/>
          </a:prstGeom>
        </p:spPr>
        <p:txBody>
          <a:bodyPr wrap="square">
            <a:spAutoFit/>
          </a:bodyPr>
          <a:lstStyle/>
          <a:p>
            <a:pPr>
              <a:spcAft>
                <a:spcPts val="1200"/>
              </a:spcAft>
            </a:pPr>
            <a:r>
              <a:rPr lang="en-US" sz="1200" dirty="0" smtClean="0"/>
              <a:t>Sources: American </a:t>
            </a:r>
            <a:r>
              <a:rPr lang="en-US" sz="1200" dirty="0"/>
              <a:t>Psychological Association, 2011 Answers to your Questions about Transgender People, Gender Identity and Gender Expression, APA Lesbian, Gay, Bisexual and Transgender Concerns Office and APA Public and Member </a:t>
            </a:r>
            <a:r>
              <a:rPr lang="en-US" sz="1200" dirty="0" smtClean="0"/>
              <a:t>Communications</a:t>
            </a:r>
          </a:p>
          <a:p>
            <a:pPr>
              <a:spcAft>
                <a:spcPts val="1200"/>
              </a:spcAft>
            </a:pPr>
            <a:r>
              <a:rPr lang="en-US" sz="1200" dirty="0"/>
              <a:t>HealthyPeople.gov, U.S. Department of Health Services, April </a:t>
            </a:r>
            <a:r>
              <a:rPr lang="en-US" sz="1200" dirty="0" smtClean="0"/>
              <a:t>2013</a:t>
            </a:r>
            <a:endParaRPr lang="en-US" sz="1200" dirty="0"/>
          </a:p>
        </p:txBody>
      </p:sp>
    </p:spTree>
    <p:extLst>
      <p:ext uri="{BB962C8B-B14F-4D97-AF65-F5344CB8AC3E}">
        <p14:creationId xmlns:p14="http://schemas.microsoft.com/office/powerpoint/2010/main" val="2246414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of Discrimination, Continued</a:t>
            </a:r>
            <a:endParaRPr lang="en-US" dirty="0"/>
          </a:p>
        </p:txBody>
      </p:sp>
      <p:sp>
        <p:nvSpPr>
          <p:cNvPr id="3" name="Content Placeholder 2"/>
          <p:cNvSpPr>
            <a:spLocks noGrp="1"/>
          </p:cNvSpPr>
          <p:nvPr>
            <p:ph sz="quarter" idx="4"/>
          </p:nvPr>
        </p:nvSpPr>
        <p:spPr>
          <a:xfrm>
            <a:off x="609600" y="1600200"/>
            <a:ext cx="7924800" cy="4602163"/>
          </a:xfrm>
        </p:spPr>
        <p:txBody>
          <a:bodyPr/>
          <a:lstStyle/>
          <a:p>
            <a:pPr marL="571500" indent="-285750">
              <a:spcAft>
                <a:spcPts val="1200"/>
              </a:spcAft>
              <a:buFont typeface="Arial" panose="020B0604020202020204" pitchFamily="34" charset="0"/>
              <a:buChar char="•"/>
            </a:pPr>
            <a:r>
              <a:rPr lang="en-US" dirty="0"/>
              <a:t>LGBT youth are at a significantly higher risk than heterosexual peers for homelessness and substance </a:t>
            </a:r>
            <a:r>
              <a:rPr lang="en-US" dirty="0" smtClean="0"/>
              <a:t>abuse</a:t>
            </a:r>
            <a:endParaRPr lang="en-US" dirty="0"/>
          </a:p>
          <a:p>
            <a:pPr marL="571500" indent="-285750">
              <a:spcAft>
                <a:spcPts val="1200"/>
              </a:spcAft>
              <a:buFont typeface="Arial" panose="020B0604020202020204" pitchFamily="34" charset="0"/>
              <a:buChar char="•"/>
            </a:pPr>
            <a:r>
              <a:rPr lang="en-US" dirty="0"/>
              <a:t>As of yet, there is little research regarding intersex individuals</a:t>
            </a:r>
          </a:p>
          <a:p>
            <a:pPr marL="1028700" lvl="1">
              <a:spcAft>
                <a:spcPts val="1200"/>
              </a:spcAft>
              <a:buFont typeface="Verdana" panose="020B0604030504040204" pitchFamily="34" charset="0"/>
              <a:buChar char="−"/>
            </a:pPr>
            <a:r>
              <a:rPr lang="en-US" dirty="0"/>
              <a:t>They may experience some or all of the same type of bias directed at the LGBT population</a:t>
            </a:r>
          </a:p>
        </p:txBody>
      </p:sp>
      <p:sp>
        <p:nvSpPr>
          <p:cNvPr id="4" name="Slide Number Placeholder 3"/>
          <p:cNvSpPr>
            <a:spLocks noGrp="1"/>
          </p:cNvSpPr>
          <p:nvPr>
            <p:ph type="sldNum" sz="quarter" idx="12"/>
          </p:nvPr>
        </p:nvSpPr>
        <p:spPr/>
        <p:txBody>
          <a:bodyPr/>
          <a:lstStyle/>
          <a:p>
            <a:fld id="{8027077B-008D-4965-9019-4B1F59FF498D}" type="slidenum">
              <a:rPr lang="en-US" smtClean="0"/>
              <a:pPr/>
              <a:t>23</a:t>
            </a:fld>
            <a:endParaRPr lang="en-US" dirty="0"/>
          </a:p>
        </p:txBody>
      </p:sp>
      <p:sp>
        <p:nvSpPr>
          <p:cNvPr id="5" name="Footer Placeholder 4"/>
          <p:cNvSpPr>
            <a:spLocks noGrp="1"/>
          </p:cNvSpPr>
          <p:nvPr>
            <p:ph type="ftr" sz="quarter" idx="3"/>
          </p:nvPr>
        </p:nvSpPr>
        <p:spPr/>
        <p:txBody>
          <a:bodyPr/>
          <a:lstStyle/>
          <a:p>
            <a:r>
              <a:rPr lang="en-US" smtClean="0"/>
              <a:t>The Moss Group Inc.</a:t>
            </a:r>
            <a:endParaRPr lang="en-US" dirty="0"/>
          </a:p>
        </p:txBody>
      </p:sp>
      <p:sp>
        <p:nvSpPr>
          <p:cNvPr id="6" name="Rectangle 5"/>
          <p:cNvSpPr/>
          <p:nvPr/>
        </p:nvSpPr>
        <p:spPr>
          <a:xfrm>
            <a:off x="609600" y="5105400"/>
            <a:ext cx="7848600" cy="646331"/>
          </a:xfrm>
          <a:prstGeom prst="rect">
            <a:avLst/>
          </a:prstGeom>
        </p:spPr>
        <p:txBody>
          <a:bodyPr wrap="square">
            <a:spAutoFit/>
          </a:bodyPr>
          <a:lstStyle/>
          <a:p>
            <a:pPr>
              <a:spcAft>
                <a:spcPts val="1200"/>
              </a:spcAft>
            </a:pPr>
            <a:r>
              <a:rPr lang="en-US" sz="1200" dirty="0" smtClean="0"/>
              <a:t>Source:  Laura </a:t>
            </a:r>
            <a:r>
              <a:rPr lang="en-US" sz="1200" dirty="0" err="1"/>
              <a:t>Garnette</a:t>
            </a:r>
            <a:r>
              <a:rPr lang="en-US" sz="1200" dirty="0"/>
              <a:t>, Angela Irvine, </a:t>
            </a:r>
            <a:r>
              <a:rPr lang="en-US" sz="1200" dirty="0" err="1"/>
              <a:t>Caroly</a:t>
            </a:r>
            <a:r>
              <a:rPr lang="en-US" sz="1200" dirty="0"/>
              <a:t> Reyes, and </a:t>
            </a:r>
            <a:r>
              <a:rPr lang="en-US" sz="1200" dirty="0" err="1"/>
              <a:t>Shannan</a:t>
            </a:r>
            <a:r>
              <a:rPr lang="en-US" sz="1200" dirty="0"/>
              <a:t> </a:t>
            </a:r>
            <a:r>
              <a:rPr lang="en-US" sz="1200" dirty="0" err="1"/>
              <a:t>Wiber</a:t>
            </a:r>
            <a:r>
              <a:rPr lang="en-US" sz="1200" dirty="0"/>
              <a:t>, 2011 “Lesbian, Gay, Bisexual and Transgender (LGBT) Youth and the Juvenile Justice System” In Juvenile Justice: Advancing Research, Policy and Practice (eds. F.T. Sherman and F.H. Jacobs), John Wiley and Sons, Hoboken, New Jersey, pp. 156-173.</a:t>
            </a:r>
          </a:p>
        </p:txBody>
      </p:sp>
    </p:spTree>
    <p:extLst>
      <p:ext uri="{BB962C8B-B14F-4D97-AF65-F5344CB8AC3E}">
        <p14:creationId xmlns:p14="http://schemas.microsoft.com/office/powerpoint/2010/main" val="34534328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Responding to Uncertain/Uncomfortable Situations</a:t>
            </a:r>
            <a:endParaRPr lang="en-US" dirty="0"/>
          </a:p>
        </p:txBody>
      </p:sp>
      <p:sp>
        <p:nvSpPr>
          <p:cNvPr id="3" name="Content Placeholder 2"/>
          <p:cNvSpPr>
            <a:spLocks noGrp="1"/>
          </p:cNvSpPr>
          <p:nvPr>
            <p:ph sz="quarter" idx="4"/>
          </p:nvPr>
        </p:nvSpPr>
        <p:spPr>
          <a:xfrm>
            <a:off x="609600" y="1219200"/>
            <a:ext cx="7924800" cy="4906963"/>
          </a:xfrm>
        </p:spPr>
        <p:txBody>
          <a:bodyPr/>
          <a:lstStyle/>
          <a:p>
            <a:pPr marL="285750" indent="-285750">
              <a:buFont typeface="Arial" panose="020B0604020202020204" pitchFamily="34" charset="0"/>
              <a:buChar char="•"/>
            </a:pPr>
            <a:r>
              <a:rPr lang="en-US" smtClean="0"/>
              <a:t>What do you do if you witness another staff member using offensive or disrespectful words or actions toward an inmate?</a:t>
            </a:r>
          </a:p>
          <a:p>
            <a:pPr lvl="1"/>
            <a:endParaRPr lang="en-US" smtClean="0"/>
          </a:p>
          <a:p>
            <a:pPr marL="285750" indent="-285750">
              <a:buFont typeface="Arial" panose="020B0604020202020204" pitchFamily="34" charset="0"/>
              <a:buChar char="•"/>
            </a:pPr>
            <a:r>
              <a:rPr lang="en-US" smtClean="0"/>
              <a:t>What do you do if you witness an inmate using offensive or disrespectful words or actions toward another inmate?</a:t>
            </a:r>
            <a:endParaRPr lang="en-US" dirty="0"/>
          </a:p>
        </p:txBody>
      </p:sp>
      <p:sp>
        <p:nvSpPr>
          <p:cNvPr id="4" name="Slide Number Placeholder 3"/>
          <p:cNvSpPr>
            <a:spLocks noGrp="1"/>
          </p:cNvSpPr>
          <p:nvPr>
            <p:ph type="sldNum" sz="quarter" idx="12"/>
          </p:nvPr>
        </p:nvSpPr>
        <p:spPr/>
        <p:txBody>
          <a:bodyPr/>
          <a:lstStyle/>
          <a:p>
            <a:fld id="{8027077B-008D-4965-9019-4B1F59FF498D}" type="slidenum">
              <a:rPr lang="en-US" smtClean="0"/>
              <a:pPr/>
              <a:t>24</a:t>
            </a:fld>
            <a:endParaRPr lang="en-US" dirty="0"/>
          </a:p>
        </p:txBody>
      </p:sp>
      <p:sp>
        <p:nvSpPr>
          <p:cNvPr id="5" name="Footer Placeholder 4"/>
          <p:cNvSpPr>
            <a:spLocks noGrp="1"/>
          </p:cNvSpPr>
          <p:nvPr>
            <p:ph type="ftr" sz="quarter" idx="3"/>
          </p:nvPr>
        </p:nvSpPr>
        <p:spPr/>
        <p:txBody>
          <a:bodyPr/>
          <a:lstStyle/>
          <a:p>
            <a:r>
              <a:rPr lang="en-US" smtClean="0"/>
              <a:t>The Moss Group Inc.</a:t>
            </a:r>
            <a:endParaRPr lang="en-US" dirty="0"/>
          </a:p>
        </p:txBody>
      </p:sp>
    </p:spTree>
    <p:extLst>
      <p:ext uri="{BB962C8B-B14F-4D97-AF65-F5344CB8AC3E}">
        <p14:creationId xmlns:p14="http://schemas.microsoft.com/office/powerpoint/2010/main" val="30076949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Activity</a:t>
            </a:r>
            <a:endParaRPr lang="en-US" dirty="0"/>
          </a:p>
        </p:txBody>
      </p:sp>
      <p:sp>
        <p:nvSpPr>
          <p:cNvPr id="3" name="Content Placeholder 2"/>
          <p:cNvSpPr>
            <a:spLocks noGrp="1"/>
          </p:cNvSpPr>
          <p:nvPr>
            <p:ph sz="quarter" idx="4"/>
          </p:nvPr>
        </p:nvSpPr>
        <p:spPr/>
        <p:txBody>
          <a:bodyPr/>
          <a:lstStyle/>
          <a:p>
            <a:pPr marL="285750" indent="-285750">
              <a:buFont typeface="Arial" panose="020B0604020202020204" pitchFamily="34" charset="0"/>
              <a:buChar char="•"/>
            </a:pPr>
            <a:r>
              <a:rPr lang="en-US" dirty="0" smtClean="0"/>
              <a:t>In your table groups, review the brief scenario you have been provided </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Discuss what action you think the staff person must take</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Select a recorder to capture notes of your best ideas</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Select a reporter who will share your thinking with the entire group at the end of the activity</a:t>
            </a:r>
          </a:p>
          <a:p>
            <a:pPr lvl="1"/>
            <a:endParaRPr lang="en-US" dirty="0" smtClean="0"/>
          </a:p>
          <a:p>
            <a:pPr lvl="1"/>
            <a:endParaRPr lang="en-US" dirty="0" smtClean="0"/>
          </a:p>
          <a:p>
            <a:pPr lvl="1"/>
            <a:endParaRPr lang="en-US" dirty="0" smtClean="0"/>
          </a:p>
          <a:p>
            <a:pPr marL="285750" indent="-285750">
              <a:buFont typeface="Arial" panose="020B0604020202020204" pitchFamily="34" charset="0"/>
              <a:buChar char="•"/>
            </a:pPr>
            <a:endParaRPr lang="en-US" dirty="0"/>
          </a:p>
        </p:txBody>
      </p:sp>
      <p:sp>
        <p:nvSpPr>
          <p:cNvPr id="4" name="Slide Number Placeholder 3"/>
          <p:cNvSpPr>
            <a:spLocks noGrp="1"/>
          </p:cNvSpPr>
          <p:nvPr>
            <p:ph type="sldNum" sz="quarter" idx="12"/>
          </p:nvPr>
        </p:nvSpPr>
        <p:spPr/>
        <p:txBody>
          <a:bodyPr/>
          <a:lstStyle/>
          <a:p>
            <a:fld id="{8027077B-008D-4965-9019-4B1F59FF498D}" type="slidenum">
              <a:rPr lang="en-US" smtClean="0"/>
              <a:pPr/>
              <a:t>25</a:t>
            </a:fld>
            <a:endParaRPr lang="en-US" dirty="0"/>
          </a:p>
        </p:txBody>
      </p:sp>
      <p:sp>
        <p:nvSpPr>
          <p:cNvPr id="5" name="Footer Placeholder 4"/>
          <p:cNvSpPr>
            <a:spLocks noGrp="1"/>
          </p:cNvSpPr>
          <p:nvPr>
            <p:ph type="ftr" sz="quarter" idx="3"/>
          </p:nvPr>
        </p:nvSpPr>
        <p:spPr/>
        <p:txBody>
          <a:bodyPr/>
          <a:lstStyle/>
          <a:p>
            <a:r>
              <a:rPr lang="en-US" smtClean="0"/>
              <a:t>The Moss Group Inc.</a:t>
            </a:r>
            <a:endParaRPr lang="en-US" dirty="0"/>
          </a:p>
        </p:txBody>
      </p:sp>
      <p:pic>
        <p:nvPicPr>
          <p:cNvPr id="10" name="Content Placeholder 9" descr="discussion group.jpg"/>
          <p:cNvPicPr>
            <a:picLocks noChangeAspect="1"/>
          </p:cNvPicPr>
          <p:nvPr/>
        </p:nvPicPr>
        <p:blipFill>
          <a:blip r:embed="rId2" cstate="print"/>
          <a:stretch>
            <a:fillRect/>
          </a:stretch>
        </p:blipFill>
        <p:spPr>
          <a:xfrm>
            <a:off x="3576226" y="4364165"/>
            <a:ext cx="2143948" cy="1736598"/>
          </a:xfrm>
          <a:prstGeom prst="rect">
            <a:avLst/>
          </a:prstGeom>
        </p:spPr>
      </p:pic>
    </p:spTree>
    <p:extLst>
      <p:ext uri="{BB962C8B-B14F-4D97-AF65-F5344CB8AC3E}">
        <p14:creationId xmlns:p14="http://schemas.microsoft.com/office/powerpoint/2010/main" val="31452779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Objective 3: </a:t>
            </a:r>
            <a:r>
              <a:rPr lang="en-US" sz="2400" dirty="0"/>
              <a:t>Review and understand any relevant agency policy specific to LGBTI </a:t>
            </a:r>
            <a:r>
              <a:rPr lang="en-US" sz="2400" dirty="0" smtClean="0"/>
              <a:t>inmates</a:t>
            </a:r>
            <a:endParaRPr lang="en-US" sz="2400" dirty="0"/>
          </a:p>
        </p:txBody>
      </p:sp>
      <p:sp>
        <p:nvSpPr>
          <p:cNvPr id="6" name="Text Placeholder 5"/>
          <p:cNvSpPr>
            <a:spLocks noGrp="1"/>
          </p:cNvSpPr>
          <p:nvPr>
            <p:ph type="body" sz="quarter" idx="3"/>
          </p:nvPr>
        </p:nvSpPr>
        <p:spPr/>
        <p:txBody>
          <a:bodyPr/>
          <a:lstStyle/>
          <a:p>
            <a:r>
              <a:rPr lang="en-US" dirty="0" smtClean="0"/>
              <a:t>To meet this objective we will: </a:t>
            </a:r>
            <a:endParaRPr lang="en-US" dirty="0"/>
          </a:p>
        </p:txBody>
      </p:sp>
      <p:sp>
        <p:nvSpPr>
          <p:cNvPr id="7" name="Content Placeholder 6"/>
          <p:cNvSpPr>
            <a:spLocks noGrp="1"/>
          </p:cNvSpPr>
          <p:nvPr>
            <p:ph sz="quarter" idx="4"/>
          </p:nvPr>
        </p:nvSpPr>
        <p:spPr>
          <a:xfrm>
            <a:off x="1146582" y="2160695"/>
            <a:ext cx="6773661" cy="1268306"/>
          </a:xfrm>
        </p:spPr>
        <p:style>
          <a:lnRef idx="1">
            <a:schemeClr val="accent6"/>
          </a:lnRef>
          <a:fillRef idx="2">
            <a:schemeClr val="accent6"/>
          </a:fillRef>
          <a:effectRef idx="1">
            <a:schemeClr val="accent6"/>
          </a:effectRef>
          <a:fontRef idx="minor">
            <a:schemeClr val="dk1"/>
          </a:fontRef>
        </p:style>
        <p:txBody>
          <a:bodyPr/>
          <a:lstStyle/>
          <a:p>
            <a:pPr marL="285750" indent="-285750">
              <a:buFont typeface="Arial" panose="020B0604020202020204" pitchFamily="34" charset="0"/>
              <a:buChar char="•"/>
            </a:pPr>
            <a:r>
              <a:rPr lang="en-US" dirty="0" smtClean="0"/>
              <a:t>Review relevant agency policy</a:t>
            </a:r>
          </a:p>
          <a:p>
            <a:pPr marL="285750" indent="-285750">
              <a:buFont typeface="Arial" panose="020B0604020202020204" pitchFamily="34" charset="0"/>
              <a:buChar char="•"/>
            </a:pPr>
            <a:r>
              <a:rPr lang="en-US" dirty="0" smtClean="0"/>
              <a:t>Discuss any guidance agency/facility policy provides in communication and interaction with LGBTI inmates</a:t>
            </a:r>
            <a:endParaRPr lang="en-US" dirty="0"/>
          </a:p>
        </p:txBody>
      </p:sp>
      <p:sp>
        <p:nvSpPr>
          <p:cNvPr id="4" name="Slide Number Placeholder 3"/>
          <p:cNvSpPr>
            <a:spLocks noGrp="1"/>
          </p:cNvSpPr>
          <p:nvPr>
            <p:ph type="sldNum" sz="quarter" idx="12"/>
          </p:nvPr>
        </p:nvSpPr>
        <p:spPr/>
        <p:txBody>
          <a:bodyPr/>
          <a:lstStyle/>
          <a:p>
            <a:fld id="{8027077B-008D-4965-9019-4B1F59FF498D}" type="slidenum">
              <a:rPr lang="en-US" smtClean="0"/>
              <a:pPr/>
              <a:t>26</a:t>
            </a:fld>
            <a:endParaRPr lang="en-US" dirty="0"/>
          </a:p>
        </p:txBody>
      </p:sp>
      <p:sp>
        <p:nvSpPr>
          <p:cNvPr id="5" name="Footer Placeholder 4"/>
          <p:cNvSpPr>
            <a:spLocks noGrp="1"/>
          </p:cNvSpPr>
          <p:nvPr>
            <p:ph type="ftr" sz="quarter" idx="13"/>
          </p:nvPr>
        </p:nvSpPr>
        <p:spPr/>
        <p:txBody>
          <a:bodyPr/>
          <a:lstStyle/>
          <a:p>
            <a:r>
              <a:rPr lang="en-US" smtClean="0"/>
              <a:t>The Moss Group Inc.</a:t>
            </a:r>
            <a:endParaRPr lang="en-US" dirty="0"/>
          </a:p>
        </p:txBody>
      </p:sp>
    </p:spTree>
    <p:extLst>
      <p:ext uri="{BB962C8B-B14F-4D97-AF65-F5344CB8AC3E}">
        <p14:creationId xmlns:p14="http://schemas.microsoft.com/office/powerpoint/2010/main" val="30260251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a:t>
            </a:r>
            <a:endParaRPr lang="en-US" dirty="0"/>
          </a:p>
        </p:txBody>
      </p:sp>
      <p:sp>
        <p:nvSpPr>
          <p:cNvPr id="3" name="Content Placeholder 2"/>
          <p:cNvSpPr>
            <a:spLocks noGrp="1"/>
          </p:cNvSpPr>
          <p:nvPr>
            <p:ph sz="quarter" idx="4"/>
          </p:nvPr>
        </p:nvSpPr>
        <p:spPr/>
        <p:txBody>
          <a:bodyPr/>
          <a:lstStyle/>
          <a:p>
            <a:endParaRPr lang="en-US" dirty="0" smtClean="0"/>
          </a:p>
          <a:p>
            <a:pPr marL="285750" indent="-285750">
              <a:buFont typeface="Arial" panose="020B0604020202020204" pitchFamily="34" charset="0"/>
              <a:buChar char="•"/>
            </a:pPr>
            <a:r>
              <a:rPr lang="en-US" dirty="0" smtClean="0"/>
              <a:t>Review the set of policies, directives, memos, post orders you receive related to LGBTI inmates</a:t>
            </a:r>
          </a:p>
          <a:p>
            <a:endParaRPr lang="en-US" dirty="0" smtClean="0"/>
          </a:p>
          <a:p>
            <a:pPr marL="285750" indent="-285750">
              <a:buFont typeface="Arial" panose="020B0604020202020204" pitchFamily="34" charset="0"/>
              <a:buChar char="•"/>
            </a:pPr>
            <a:r>
              <a:rPr lang="en-US" dirty="0" smtClean="0"/>
              <a:t>Based on what you have learned today, with your other table team members examine them for: </a:t>
            </a:r>
          </a:p>
          <a:p>
            <a:pPr lvl="1"/>
            <a:r>
              <a:rPr lang="en-US" dirty="0" smtClean="0"/>
              <a:t>Clarity </a:t>
            </a:r>
          </a:p>
          <a:p>
            <a:pPr lvl="1"/>
            <a:r>
              <a:rPr lang="en-US" dirty="0" smtClean="0"/>
              <a:t>Consistency</a:t>
            </a:r>
          </a:p>
          <a:p>
            <a:pPr lvl="1"/>
            <a:r>
              <a:rPr lang="en-US" dirty="0" smtClean="0"/>
              <a:t>Gender Sensitivity	</a:t>
            </a:r>
          </a:p>
          <a:p>
            <a:endParaRPr lang="en-US" dirty="0" smtClean="0"/>
          </a:p>
          <a:p>
            <a:endParaRPr lang="en-US" dirty="0" smtClean="0"/>
          </a:p>
          <a:p>
            <a:endParaRPr lang="en-US" dirty="0" smtClean="0"/>
          </a:p>
        </p:txBody>
      </p:sp>
      <p:sp>
        <p:nvSpPr>
          <p:cNvPr id="4" name="Slide Number Placeholder 3"/>
          <p:cNvSpPr>
            <a:spLocks noGrp="1"/>
          </p:cNvSpPr>
          <p:nvPr>
            <p:ph type="sldNum" sz="quarter" idx="12"/>
          </p:nvPr>
        </p:nvSpPr>
        <p:spPr/>
        <p:txBody>
          <a:bodyPr/>
          <a:lstStyle/>
          <a:p>
            <a:fld id="{8027077B-008D-4965-9019-4B1F59FF498D}" type="slidenum">
              <a:rPr lang="en-US" smtClean="0"/>
              <a:pPr/>
              <a:t>27</a:t>
            </a:fld>
            <a:endParaRPr lang="en-US" dirty="0"/>
          </a:p>
        </p:txBody>
      </p:sp>
      <p:sp>
        <p:nvSpPr>
          <p:cNvPr id="5" name="Footer Placeholder 4"/>
          <p:cNvSpPr>
            <a:spLocks noGrp="1"/>
          </p:cNvSpPr>
          <p:nvPr>
            <p:ph type="ftr" sz="quarter" idx="3"/>
          </p:nvPr>
        </p:nvSpPr>
        <p:spPr/>
        <p:txBody>
          <a:bodyPr/>
          <a:lstStyle/>
          <a:p>
            <a:r>
              <a:rPr lang="en-US" smtClean="0"/>
              <a:t>The Moss Group Inc.</a:t>
            </a:r>
            <a:endParaRPr lang="en-US" dirty="0"/>
          </a:p>
        </p:txBody>
      </p:sp>
      <p:pic>
        <p:nvPicPr>
          <p:cNvPr id="11" name="Content Placeholder 9" descr="discussion group.jpg"/>
          <p:cNvPicPr>
            <a:picLocks noChangeAspect="1"/>
          </p:cNvPicPr>
          <p:nvPr/>
        </p:nvPicPr>
        <p:blipFill>
          <a:blip r:embed="rId2" cstate="print"/>
          <a:stretch>
            <a:fillRect/>
          </a:stretch>
        </p:blipFill>
        <p:spPr>
          <a:xfrm>
            <a:off x="3576226" y="4364165"/>
            <a:ext cx="2143948" cy="1736598"/>
          </a:xfrm>
          <a:prstGeom prst="rect">
            <a:avLst/>
          </a:prstGeom>
        </p:spPr>
      </p:pic>
    </p:spTree>
    <p:extLst>
      <p:ext uri="{BB962C8B-B14F-4D97-AF65-F5344CB8AC3E}">
        <p14:creationId xmlns:p14="http://schemas.microsoft.com/office/powerpoint/2010/main" val="276169045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Making a Commitment</a:t>
            </a:r>
            <a:endParaRPr lang="en-US" dirty="0"/>
          </a:p>
        </p:txBody>
      </p:sp>
      <p:sp>
        <p:nvSpPr>
          <p:cNvPr id="3" name="Content Placeholder 2"/>
          <p:cNvSpPr>
            <a:spLocks noGrp="1"/>
          </p:cNvSpPr>
          <p:nvPr>
            <p:ph sz="quarter" idx="4"/>
          </p:nvPr>
        </p:nvSpPr>
        <p:spPr/>
        <p:txBody>
          <a:bodyPr/>
          <a:lstStyle/>
          <a:p>
            <a:pPr marL="285750" indent="-285750">
              <a:buFont typeface="Arial" panose="020B0604020202020204" pitchFamily="34" charset="0"/>
              <a:buChar char="•"/>
            </a:pPr>
            <a:r>
              <a:rPr lang="en-US" dirty="0" smtClean="0"/>
              <a:t>Identify one area of communicating with inmates including the LGBTI population for which you commit to work on based on the training today</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Write it down on a piece of paper and share with one member from your group</a:t>
            </a:r>
            <a:endParaRPr lang="en-US" dirty="0"/>
          </a:p>
        </p:txBody>
      </p:sp>
      <p:sp>
        <p:nvSpPr>
          <p:cNvPr id="4" name="Slide Number Placeholder 3"/>
          <p:cNvSpPr>
            <a:spLocks noGrp="1"/>
          </p:cNvSpPr>
          <p:nvPr>
            <p:ph type="sldNum" sz="quarter" idx="12"/>
          </p:nvPr>
        </p:nvSpPr>
        <p:spPr/>
        <p:txBody>
          <a:bodyPr/>
          <a:lstStyle/>
          <a:p>
            <a:fld id="{8027077B-008D-4965-9019-4B1F59FF498D}" type="slidenum">
              <a:rPr lang="en-US" smtClean="0"/>
              <a:pPr/>
              <a:t>28</a:t>
            </a:fld>
            <a:endParaRPr lang="en-US" dirty="0"/>
          </a:p>
        </p:txBody>
      </p:sp>
      <p:sp>
        <p:nvSpPr>
          <p:cNvPr id="5" name="Footer Placeholder 4"/>
          <p:cNvSpPr>
            <a:spLocks noGrp="1"/>
          </p:cNvSpPr>
          <p:nvPr>
            <p:ph type="ftr" sz="quarter" idx="3"/>
          </p:nvPr>
        </p:nvSpPr>
        <p:spPr/>
        <p:txBody>
          <a:bodyPr/>
          <a:lstStyle/>
          <a:p>
            <a:r>
              <a:rPr lang="en-US" smtClean="0"/>
              <a:t>The Moss Group Inc.</a:t>
            </a:r>
            <a:endParaRPr lang="en-US" dirty="0"/>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34200" y="3351212"/>
            <a:ext cx="1948327" cy="1935163"/>
          </a:xfrm>
          <a:prstGeom prst="rect">
            <a:avLst/>
          </a:prstGeom>
        </p:spPr>
      </p:pic>
    </p:spTree>
    <p:extLst>
      <p:ext uri="{BB962C8B-B14F-4D97-AF65-F5344CB8AC3E}">
        <p14:creationId xmlns:p14="http://schemas.microsoft.com/office/powerpoint/2010/main" val="304316071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Continuing the Conversation</a:t>
            </a:r>
            <a:endParaRPr lang="en-US" dirty="0"/>
          </a:p>
        </p:txBody>
      </p:sp>
      <p:sp>
        <p:nvSpPr>
          <p:cNvPr id="14" name="Content Placeholder 13"/>
          <p:cNvSpPr>
            <a:spLocks noGrp="1"/>
          </p:cNvSpPr>
          <p:nvPr>
            <p:ph sz="quarter" idx="4"/>
          </p:nvPr>
        </p:nvSpPr>
        <p:spPr/>
        <p:txBody>
          <a:bodyPr>
            <a:normAutofit/>
          </a:bodyPr>
          <a:lstStyle/>
          <a:p>
            <a:pPr marL="285750" indent="-285750">
              <a:spcAft>
                <a:spcPts val="1200"/>
              </a:spcAft>
              <a:buFont typeface="Arial" panose="020B0604020202020204" pitchFamily="34" charset="0"/>
              <a:buChar char="•"/>
            </a:pPr>
            <a:r>
              <a:rPr lang="en-US" dirty="0" smtClean="0"/>
              <a:t>Talking about LGBTI and gender non-conforming issues may be uncomfortable and may bring up personal concerns for you</a:t>
            </a:r>
          </a:p>
          <a:p>
            <a:pPr marL="285750" indent="-285750">
              <a:spcAft>
                <a:spcPts val="1200"/>
              </a:spcAft>
              <a:buFont typeface="Arial" panose="020B0604020202020204" pitchFamily="34" charset="0"/>
              <a:buChar char="•"/>
            </a:pPr>
            <a:r>
              <a:rPr lang="en-US" dirty="0" smtClean="0"/>
              <a:t>We encourage you to seek help through your Employee Assistance Program or other supportive services</a:t>
            </a:r>
          </a:p>
          <a:p>
            <a:pPr lvl="2">
              <a:spcAft>
                <a:spcPts val="1200"/>
              </a:spcAft>
              <a:buFont typeface="Verdana" panose="020B0604030504040204" pitchFamily="34" charset="0"/>
              <a:buChar char="−"/>
            </a:pPr>
            <a:r>
              <a:rPr lang="en-US" dirty="0" smtClean="0"/>
              <a:t>Check your agency policies</a:t>
            </a:r>
          </a:p>
          <a:p>
            <a:pPr lvl="2">
              <a:spcAft>
                <a:spcPts val="1200"/>
              </a:spcAft>
              <a:buFont typeface="Verdana" panose="020B0604030504040204" pitchFamily="34" charset="0"/>
              <a:buChar char="−"/>
            </a:pPr>
            <a:r>
              <a:rPr lang="en-US" dirty="0" smtClean="0"/>
              <a:t>Acknowledge and work on areas of discomfort around communication</a:t>
            </a:r>
          </a:p>
          <a:p>
            <a:pPr lvl="2">
              <a:spcAft>
                <a:spcPts val="1200"/>
              </a:spcAft>
              <a:buFont typeface="Verdana" panose="020B0604030504040204" pitchFamily="34" charset="0"/>
              <a:buChar char="−"/>
            </a:pPr>
            <a:r>
              <a:rPr lang="en-US" dirty="0" smtClean="0"/>
              <a:t>Talk to a supervisor or other appropriate staff if you have questions</a:t>
            </a:r>
          </a:p>
          <a:p>
            <a:pPr lvl="2">
              <a:spcAft>
                <a:spcPts val="1200"/>
              </a:spcAft>
              <a:buFont typeface="Verdana" panose="020B0604030504040204" pitchFamily="34" charset="0"/>
              <a:buChar char="−"/>
            </a:pPr>
            <a:r>
              <a:rPr lang="en-US" dirty="0" smtClean="0"/>
              <a:t>Seek out additional information to increase your understanding</a:t>
            </a:r>
          </a:p>
          <a:p>
            <a:endParaRPr lang="en-US" dirty="0"/>
          </a:p>
        </p:txBody>
      </p:sp>
      <p:sp>
        <p:nvSpPr>
          <p:cNvPr id="3" name="Slide Number Placeholder 2"/>
          <p:cNvSpPr>
            <a:spLocks noGrp="1"/>
          </p:cNvSpPr>
          <p:nvPr>
            <p:ph type="sldNum" sz="quarter" idx="12"/>
          </p:nvPr>
        </p:nvSpPr>
        <p:spPr/>
        <p:txBody>
          <a:bodyPr/>
          <a:lstStyle/>
          <a:p>
            <a:fld id="{8027077B-008D-4965-9019-4B1F59FF498D}" type="slidenum">
              <a:rPr lang="en-US" smtClean="0"/>
              <a:pPr/>
              <a:t>29</a:t>
            </a:fld>
            <a:endParaRPr lang="en-US" dirty="0"/>
          </a:p>
        </p:txBody>
      </p:sp>
      <p:sp>
        <p:nvSpPr>
          <p:cNvPr id="4" name="Footer Placeholder 3"/>
          <p:cNvSpPr>
            <a:spLocks noGrp="1"/>
          </p:cNvSpPr>
          <p:nvPr>
            <p:ph type="ftr" sz="quarter" idx="3"/>
          </p:nvPr>
        </p:nvSpPr>
        <p:spPr/>
        <p:txBody>
          <a:bodyPr/>
          <a:lstStyle/>
          <a:p>
            <a:r>
              <a:rPr lang="en-US" smtClean="0"/>
              <a:t>The Moss Group Inc.</a:t>
            </a:r>
            <a:endParaRPr lang="en-US" dirty="0"/>
          </a:p>
        </p:txBody>
      </p:sp>
    </p:spTree>
    <p:extLst>
      <p:ext uri="{BB962C8B-B14F-4D97-AF65-F5344CB8AC3E}">
        <p14:creationId xmlns:p14="http://schemas.microsoft.com/office/powerpoint/2010/main" val="12934209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Acknowledgement</a:t>
            </a:r>
            <a:endParaRPr lang="en-US" dirty="0"/>
          </a:p>
        </p:txBody>
      </p:sp>
      <p:sp>
        <p:nvSpPr>
          <p:cNvPr id="4" name="Content Placeholder 3"/>
          <p:cNvSpPr>
            <a:spLocks noGrp="1"/>
          </p:cNvSpPr>
          <p:nvPr>
            <p:ph sz="quarter" idx="4"/>
          </p:nvPr>
        </p:nvSpPr>
        <p:spPr>
          <a:xfrm>
            <a:off x="1066800" y="1600200"/>
            <a:ext cx="6773661" cy="3962400"/>
          </a:xfrm>
        </p:spPr>
        <p:style>
          <a:lnRef idx="2">
            <a:schemeClr val="accent6"/>
          </a:lnRef>
          <a:fillRef idx="1">
            <a:schemeClr val="lt1"/>
          </a:fillRef>
          <a:effectRef idx="0">
            <a:schemeClr val="accent6"/>
          </a:effectRef>
          <a:fontRef idx="minor">
            <a:schemeClr val="dk1"/>
          </a:fontRef>
        </p:style>
        <p:txBody>
          <a:bodyPr/>
          <a:lstStyle/>
          <a:p>
            <a:r>
              <a:rPr lang="en-US" dirty="0" smtClean="0"/>
              <a:t>Before we get started we would like to acknowledge the National Institute of Corrections (NIC) for contributing significant content for this training. </a:t>
            </a:r>
            <a:endParaRPr lang="en-US" dirty="0"/>
          </a:p>
          <a:p>
            <a:endParaRPr lang="en-US" dirty="0" smtClean="0"/>
          </a:p>
          <a:p>
            <a:r>
              <a:rPr lang="en-US" dirty="0" smtClean="0"/>
              <a:t>NIC has an e-learning that covers communication with LGBTI inmates in more depth. </a:t>
            </a:r>
          </a:p>
          <a:p>
            <a:endParaRPr lang="en-US" dirty="0"/>
          </a:p>
          <a:p>
            <a:r>
              <a:rPr lang="en-US" dirty="0"/>
              <a:t>For the full training developed by NIC, </a:t>
            </a:r>
            <a:r>
              <a:rPr lang="en-US" i="1" dirty="0"/>
              <a:t>How to Communicate Effectively and Professionally with Inmates: Lesbian, Gay, Bi-Sexual, Transgender, Intersex, and Gender Non-Conforming Inmates </a:t>
            </a:r>
            <a:r>
              <a:rPr lang="en-US" dirty="0"/>
              <a:t>or more information on this important topic </a:t>
            </a:r>
            <a:r>
              <a:rPr lang="en-US" dirty="0" smtClean="0"/>
              <a:t>go to: </a:t>
            </a:r>
            <a:r>
              <a:rPr lang="en-US" dirty="0" smtClean="0">
                <a:hlinkClick r:id="rId2"/>
              </a:rPr>
              <a:t>http://nicic.gov</a:t>
            </a:r>
            <a:endParaRPr lang="en-US" dirty="0"/>
          </a:p>
        </p:txBody>
      </p:sp>
      <p:sp>
        <p:nvSpPr>
          <p:cNvPr id="2" name="Slide Number Placeholder 1"/>
          <p:cNvSpPr>
            <a:spLocks noGrp="1"/>
          </p:cNvSpPr>
          <p:nvPr>
            <p:ph type="sldNum" sz="quarter" idx="12"/>
          </p:nvPr>
        </p:nvSpPr>
        <p:spPr/>
        <p:txBody>
          <a:bodyPr/>
          <a:lstStyle/>
          <a:p>
            <a:fld id="{8027077B-008D-4965-9019-4B1F59FF498D}" type="slidenum">
              <a:rPr lang="en-US" smtClean="0"/>
              <a:pPr/>
              <a:t>3</a:t>
            </a:fld>
            <a:endParaRPr lang="en-US" dirty="0"/>
          </a:p>
        </p:txBody>
      </p:sp>
      <p:sp>
        <p:nvSpPr>
          <p:cNvPr id="5" name="Footer Placeholder 4"/>
          <p:cNvSpPr>
            <a:spLocks noGrp="1"/>
          </p:cNvSpPr>
          <p:nvPr>
            <p:ph type="ftr" sz="quarter" idx="3"/>
          </p:nvPr>
        </p:nvSpPr>
        <p:spPr/>
        <p:txBody>
          <a:bodyPr/>
          <a:lstStyle/>
          <a:p>
            <a:r>
              <a:rPr lang="en-US" smtClean="0"/>
              <a:t>The Moss Group Inc.</a:t>
            </a:r>
            <a:endParaRPr lang="en-US" dirty="0"/>
          </a:p>
        </p:txBody>
      </p:sp>
    </p:spTree>
    <p:extLst>
      <p:ext uri="{BB962C8B-B14F-4D97-AF65-F5344CB8AC3E}">
        <p14:creationId xmlns:p14="http://schemas.microsoft.com/office/powerpoint/2010/main" val="288582759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Unit 5 Objectives</a:t>
            </a:r>
            <a:endParaRPr lang="en-US" dirty="0"/>
          </a:p>
        </p:txBody>
      </p:sp>
      <p:sp>
        <p:nvSpPr>
          <p:cNvPr id="3" name="Content Placeholder 2"/>
          <p:cNvSpPr>
            <a:spLocks noGrp="1"/>
          </p:cNvSpPr>
          <p:nvPr>
            <p:ph sz="quarter" idx="4"/>
          </p:nvPr>
        </p:nvSpPr>
        <p:spPr>
          <a:xfrm>
            <a:off x="1117520" y="1981201"/>
            <a:ext cx="6773661" cy="2514599"/>
          </a:xfrm>
        </p:spPr>
        <p:style>
          <a:lnRef idx="2">
            <a:schemeClr val="accent6"/>
          </a:lnRef>
          <a:fillRef idx="1">
            <a:schemeClr val="lt1"/>
          </a:fillRef>
          <a:effectRef idx="0">
            <a:schemeClr val="accent6"/>
          </a:effectRef>
          <a:fontRef idx="minor">
            <a:schemeClr val="dk1"/>
          </a:fontRef>
        </p:style>
        <p:txBody>
          <a:bodyPr/>
          <a:lstStyle/>
          <a:p>
            <a:pPr marL="342900" lvl="0" indent="-342900">
              <a:spcAft>
                <a:spcPts val="1200"/>
              </a:spcAft>
              <a:buFont typeface="+mj-lt"/>
              <a:buAutoNum type="arabicPeriod"/>
            </a:pPr>
            <a:r>
              <a:rPr lang="en-US" dirty="0"/>
              <a:t>Define appropriate terminology to use when communicating with the Lesbian, Gay</a:t>
            </a:r>
            <a:r>
              <a:rPr lang="en-US"/>
              <a:t>, </a:t>
            </a:r>
            <a:r>
              <a:rPr lang="en-US" smtClean="0"/>
              <a:t>Bisexual</a:t>
            </a:r>
            <a:r>
              <a:rPr lang="en-US" dirty="0"/>
              <a:t>, Transgender and Intersex (LGBTI) population  </a:t>
            </a:r>
            <a:endParaRPr lang="en-US" dirty="0" smtClean="0"/>
          </a:p>
          <a:p>
            <a:pPr marL="342900" lvl="0" indent="-342900">
              <a:spcAft>
                <a:spcPts val="1200"/>
              </a:spcAft>
              <a:buFont typeface="+mj-lt"/>
              <a:buAutoNum type="arabicPeriod"/>
            </a:pPr>
            <a:r>
              <a:rPr lang="en-US" dirty="0" smtClean="0"/>
              <a:t>Conduct </a:t>
            </a:r>
            <a:r>
              <a:rPr lang="en-US" dirty="0"/>
              <a:t>professional communication with </a:t>
            </a:r>
            <a:r>
              <a:rPr lang="en-US" dirty="0" smtClean="0"/>
              <a:t>inmates, including LGBTI inmates</a:t>
            </a:r>
            <a:endParaRPr lang="en-US" dirty="0">
              <a:solidFill>
                <a:srgbClr val="3DADBF"/>
              </a:solidFill>
            </a:endParaRPr>
          </a:p>
          <a:p>
            <a:pPr marL="342900" indent="-342900">
              <a:spcAft>
                <a:spcPts val="1200"/>
              </a:spcAft>
              <a:buFont typeface="+mj-lt"/>
              <a:buAutoNum type="arabicPeriod"/>
            </a:pPr>
            <a:r>
              <a:rPr lang="en-US" dirty="0" smtClean="0"/>
              <a:t>Review and understand any relevant agency/facility policy specific to LGBTI inmates</a:t>
            </a:r>
            <a:endParaRPr lang="en-US" dirty="0"/>
          </a:p>
        </p:txBody>
      </p:sp>
      <p:sp>
        <p:nvSpPr>
          <p:cNvPr id="4" name="Slide Number Placeholder 3"/>
          <p:cNvSpPr>
            <a:spLocks noGrp="1"/>
          </p:cNvSpPr>
          <p:nvPr>
            <p:ph type="sldNum" sz="quarter" idx="12"/>
          </p:nvPr>
        </p:nvSpPr>
        <p:spPr/>
        <p:txBody>
          <a:bodyPr/>
          <a:lstStyle/>
          <a:p>
            <a:fld id="{8027077B-008D-4965-9019-4B1F59FF498D}" type="slidenum">
              <a:rPr lang="en-US" smtClean="0"/>
              <a:pPr/>
              <a:t>30</a:t>
            </a:fld>
            <a:endParaRPr lang="en-US" dirty="0"/>
          </a:p>
        </p:txBody>
      </p:sp>
      <p:sp>
        <p:nvSpPr>
          <p:cNvPr id="5" name="Footer Placeholder 4"/>
          <p:cNvSpPr>
            <a:spLocks noGrp="1"/>
          </p:cNvSpPr>
          <p:nvPr>
            <p:ph type="ftr" sz="quarter" idx="13"/>
          </p:nvPr>
        </p:nvSpPr>
        <p:spPr/>
        <p:txBody>
          <a:bodyPr/>
          <a:lstStyle/>
          <a:p>
            <a:r>
              <a:rPr lang="en-US" smtClean="0"/>
              <a:t>The Moss Group Inc.</a:t>
            </a:r>
            <a:endParaRPr lang="en-US" dirty="0"/>
          </a:p>
        </p:txBody>
      </p:sp>
    </p:spTree>
    <p:extLst>
      <p:ext uri="{BB962C8B-B14F-4D97-AF65-F5344CB8AC3E}">
        <p14:creationId xmlns:p14="http://schemas.microsoft.com/office/powerpoint/2010/main" val="8471306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 of Unit 5</a:t>
            </a:r>
            <a:endParaRPr lang="en-US" dirty="0"/>
          </a:p>
        </p:txBody>
      </p:sp>
      <p:pic>
        <p:nvPicPr>
          <p:cNvPr id="6" name="Content Placeholder 5"/>
          <p:cNvPicPr>
            <a:picLocks noGrp="1" noChangeAspect="1"/>
          </p:cNvPicPr>
          <p:nvPr>
            <p:ph sz="quarter" idx="4"/>
          </p:nvPr>
        </p:nvPicPr>
        <p:blipFill>
          <a:blip r:embed="rId2">
            <a:extLst>
              <a:ext uri="{28A0092B-C50C-407E-A947-70E740481C1C}">
                <a14:useLocalDpi xmlns:a14="http://schemas.microsoft.com/office/drawing/2010/main" val="0"/>
              </a:ext>
            </a:extLst>
          </a:blip>
          <a:stretch>
            <a:fillRect/>
          </a:stretch>
        </p:blipFill>
        <p:spPr>
          <a:xfrm>
            <a:off x="1988110" y="1219200"/>
            <a:ext cx="5320180" cy="4906963"/>
          </a:xfrm>
        </p:spPr>
      </p:pic>
      <p:sp>
        <p:nvSpPr>
          <p:cNvPr id="4" name="Slide Number Placeholder 3"/>
          <p:cNvSpPr>
            <a:spLocks noGrp="1"/>
          </p:cNvSpPr>
          <p:nvPr>
            <p:ph type="sldNum" sz="quarter" idx="12"/>
          </p:nvPr>
        </p:nvSpPr>
        <p:spPr/>
        <p:txBody>
          <a:bodyPr/>
          <a:lstStyle/>
          <a:p>
            <a:fld id="{8027077B-008D-4965-9019-4B1F59FF498D}" type="slidenum">
              <a:rPr lang="en-US" smtClean="0"/>
              <a:pPr/>
              <a:t>31</a:t>
            </a:fld>
            <a:endParaRPr lang="en-US" dirty="0"/>
          </a:p>
        </p:txBody>
      </p:sp>
      <p:sp>
        <p:nvSpPr>
          <p:cNvPr id="5" name="Footer Placeholder 4"/>
          <p:cNvSpPr>
            <a:spLocks noGrp="1"/>
          </p:cNvSpPr>
          <p:nvPr>
            <p:ph type="ftr" sz="quarter" idx="3"/>
          </p:nvPr>
        </p:nvSpPr>
        <p:spPr/>
        <p:txBody>
          <a:bodyPr/>
          <a:lstStyle/>
          <a:p>
            <a:r>
              <a:rPr lang="en-US" smtClean="0"/>
              <a:t>The Moss Group Inc.</a:t>
            </a:r>
            <a:endParaRPr lang="en-US" dirty="0"/>
          </a:p>
        </p:txBody>
      </p:sp>
    </p:spTree>
    <p:extLst>
      <p:ext uri="{BB962C8B-B14F-4D97-AF65-F5344CB8AC3E}">
        <p14:creationId xmlns:p14="http://schemas.microsoft.com/office/powerpoint/2010/main" val="33746884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2174875"/>
            <a:ext cx="4040188" cy="3951288"/>
          </a:xfrm>
        </p:spPr>
        <p:txBody>
          <a:bodyPr>
            <a:normAutofit/>
          </a:bodyPr>
          <a:lstStyle/>
          <a:p>
            <a:r>
              <a:rPr lang="en-US" sz="1800" dirty="0"/>
              <a:t>Name, Title</a:t>
            </a:r>
          </a:p>
          <a:p>
            <a:r>
              <a:rPr lang="en-US" sz="1800" dirty="0"/>
              <a:t>Work Location</a:t>
            </a:r>
          </a:p>
          <a:p>
            <a:r>
              <a:rPr lang="en-US" sz="1800" dirty="0"/>
              <a:t>Experience with PREA and/or training</a:t>
            </a:r>
          </a:p>
        </p:txBody>
      </p:sp>
      <p:sp>
        <p:nvSpPr>
          <p:cNvPr id="8" name="Text Placeholder 7"/>
          <p:cNvSpPr>
            <a:spLocks noGrp="1"/>
          </p:cNvSpPr>
          <p:nvPr>
            <p:ph type="body" sz="quarter" idx="3"/>
          </p:nvPr>
        </p:nvSpPr>
        <p:spPr>
          <a:xfrm>
            <a:off x="4797425" y="1265238"/>
            <a:ext cx="4041775" cy="639762"/>
          </a:xfrm>
        </p:spPr>
        <p:txBody>
          <a:bodyPr/>
          <a:lstStyle/>
          <a:p>
            <a:r>
              <a:rPr lang="en-US" dirty="0" smtClean="0">
                <a:latin typeface="Verdana"/>
                <a:cs typeface="Verdana"/>
              </a:rPr>
              <a:t>Participants</a:t>
            </a:r>
            <a:endParaRPr lang="en-US" dirty="0">
              <a:latin typeface="Verdana"/>
              <a:cs typeface="Verdana"/>
            </a:endParaRPr>
          </a:p>
        </p:txBody>
      </p:sp>
      <p:sp>
        <p:nvSpPr>
          <p:cNvPr id="9" name="Content Placeholder 8"/>
          <p:cNvSpPr>
            <a:spLocks noGrp="1"/>
          </p:cNvSpPr>
          <p:nvPr>
            <p:ph sz="quarter" idx="4"/>
          </p:nvPr>
        </p:nvSpPr>
        <p:spPr>
          <a:xfrm>
            <a:off x="4797425" y="2174875"/>
            <a:ext cx="4041775" cy="3951288"/>
          </a:xfrm>
        </p:spPr>
        <p:txBody>
          <a:bodyPr>
            <a:normAutofit/>
          </a:bodyPr>
          <a:lstStyle/>
          <a:p>
            <a:pPr marL="283464" indent="-283464"/>
            <a:r>
              <a:rPr lang="en-US" sz="1800" dirty="0" smtClean="0">
                <a:latin typeface="Verdana"/>
                <a:cs typeface="Verdana"/>
              </a:rPr>
              <a:t>Name, Position</a:t>
            </a:r>
          </a:p>
        </p:txBody>
      </p:sp>
      <p:sp>
        <p:nvSpPr>
          <p:cNvPr id="13" name="Title 12"/>
          <p:cNvSpPr>
            <a:spLocks noGrp="1"/>
          </p:cNvSpPr>
          <p:nvPr>
            <p:ph type="title"/>
          </p:nvPr>
        </p:nvSpPr>
        <p:spPr/>
        <p:txBody>
          <a:bodyPr/>
          <a:lstStyle/>
          <a:p>
            <a:r>
              <a:rPr lang="en-US" dirty="0" smtClean="0">
                <a:latin typeface="Verdana"/>
                <a:cs typeface="Verdana"/>
              </a:rPr>
              <a:t>Introductions</a:t>
            </a:r>
            <a:endParaRPr lang="en-US" dirty="0">
              <a:latin typeface="Verdana"/>
              <a:cs typeface="Verdana"/>
            </a:endParaRPr>
          </a:p>
        </p:txBody>
      </p:sp>
      <p:sp>
        <p:nvSpPr>
          <p:cNvPr id="18" name="Text Placeholder 6"/>
          <p:cNvSpPr>
            <a:spLocks noGrp="1"/>
          </p:cNvSpPr>
          <p:nvPr>
            <p:ph type="body" idx="1"/>
          </p:nvPr>
        </p:nvSpPr>
        <p:spPr>
          <a:xfrm>
            <a:off x="457200" y="1265238"/>
            <a:ext cx="4040188" cy="639762"/>
          </a:xfrm>
        </p:spPr>
        <p:txBody>
          <a:bodyPr/>
          <a:lstStyle/>
          <a:p>
            <a:r>
              <a:rPr lang="en-US" dirty="0" smtClean="0">
                <a:latin typeface="Verdana"/>
                <a:cs typeface="Verdana"/>
              </a:rPr>
              <a:t>Faculty</a:t>
            </a:r>
            <a:endParaRPr lang="en-US" dirty="0">
              <a:latin typeface="Verdana"/>
              <a:cs typeface="Verdana"/>
            </a:endParaRPr>
          </a:p>
        </p:txBody>
      </p:sp>
      <p:sp>
        <p:nvSpPr>
          <p:cNvPr id="2" name="Footer Placeholder 1"/>
          <p:cNvSpPr>
            <a:spLocks noGrp="1"/>
          </p:cNvSpPr>
          <p:nvPr>
            <p:ph type="ftr" sz="quarter" idx="13"/>
          </p:nvPr>
        </p:nvSpPr>
        <p:spPr>
          <a:xfrm>
            <a:off x="3124200" y="6356350"/>
            <a:ext cx="2895600" cy="365125"/>
          </a:xfrm>
          <a:prstGeom prst="rect">
            <a:avLst/>
          </a:prstGeom>
        </p:spPr>
        <p:txBody>
          <a:bodyPr/>
          <a:lstStyle/>
          <a:p>
            <a:r>
              <a:rPr lang="en-US" smtClean="0"/>
              <a:t>The Moss Group Inc.</a:t>
            </a:r>
            <a:endParaRPr lang="en-US" dirty="0"/>
          </a:p>
        </p:txBody>
      </p:sp>
      <p:sp>
        <p:nvSpPr>
          <p:cNvPr id="3" name="Slide Number Placeholder 2"/>
          <p:cNvSpPr>
            <a:spLocks noGrp="1"/>
          </p:cNvSpPr>
          <p:nvPr>
            <p:ph type="sldNum" sz="quarter" idx="4294967295"/>
          </p:nvPr>
        </p:nvSpPr>
        <p:spPr>
          <a:xfrm>
            <a:off x="76200" y="6435725"/>
            <a:ext cx="2133600" cy="365125"/>
          </a:xfrm>
          <a:prstGeom prst="rect">
            <a:avLst/>
          </a:prstGeom>
        </p:spPr>
        <p:txBody>
          <a:bodyPr/>
          <a:lstStyle/>
          <a:p>
            <a:fld id="{1D9A7EC0-582D-4850-BD02-1E29DEF62370}" type="slidenum">
              <a:rPr lang="en-US" smtClean="0"/>
              <a:pPr/>
              <a:t>4</a:t>
            </a:fld>
            <a:endParaRPr lang="en-US" dirty="0"/>
          </a:p>
        </p:txBody>
      </p:sp>
      <p:pic>
        <p:nvPicPr>
          <p:cNvPr id="10" name="Picture 9"/>
          <p:cNvPicPr>
            <a:picLocks noChangeAspect="1"/>
          </p:cNvPicPr>
          <p:nvPr/>
        </p:nvPicPr>
        <p:blipFill>
          <a:blip r:embed="rId3">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3486195" y="3886200"/>
            <a:ext cx="2022385" cy="2022385"/>
          </a:xfrm>
          <a:prstGeom prst="rect">
            <a:avLst/>
          </a:prstGeom>
        </p:spPr>
      </p:pic>
    </p:spTree>
    <p:extLst>
      <p:ext uri="{BB962C8B-B14F-4D97-AF65-F5344CB8AC3E}">
        <p14:creationId xmlns:p14="http://schemas.microsoft.com/office/powerpoint/2010/main" val="20210835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Employee Training Series Outline</a:t>
            </a:r>
            <a:endParaRPr lang="en-US" dirty="0"/>
          </a:p>
        </p:txBody>
      </p:sp>
      <p:sp>
        <p:nvSpPr>
          <p:cNvPr id="8" name="Slide Number Placeholder 7"/>
          <p:cNvSpPr>
            <a:spLocks noGrp="1"/>
          </p:cNvSpPr>
          <p:nvPr>
            <p:ph type="sldNum" sz="quarter" idx="12"/>
          </p:nvPr>
        </p:nvSpPr>
        <p:spPr/>
        <p:txBody>
          <a:bodyPr/>
          <a:lstStyle/>
          <a:p>
            <a:fld id="{1D9A7EC0-582D-4850-BD02-1E29DEF62370}" type="slidenum">
              <a:rPr lang="en-US" smtClean="0"/>
              <a:pPr/>
              <a:t>5</a:t>
            </a:fld>
            <a:endParaRPr lang="en-US"/>
          </a:p>
        </p:txBody>
      </p:sp>
      <p:sp>
        <p:nvSpPr>
          <p:cNvPr id="7" name="Footer Placeholder 6"/>
          <p:cNvSpPr>
            <a:spLocks noGrp="1"/>
          </p:cNvSpPr>
          <p:nvPr>
            <p:ph type="ftr" sz="quarter" idx="13"/>
          </p:nvPr>
        </p:nvSpPr>
        <p:spPr/>
        <p:txBody>
          <a:bodyPr/>
          <a:lstStyle/>
          <a:p>
            <a:r>
              <a:rPr lang="en-US" smtClean="0"/>
              <a:t>The Moss Group Inc.</a:t>
            </a:r>
            <a:endParaRPr lang="en-US" dirty="0"/>
          </a:p>
        </p:txBody>
      </p:sp>
      <p:sp>
        <p:nvSpPr>
          <p:cNvPr id="11" name="TextBox 10"/>
          <p:cNvSpPr txBox="1"/>
          <p:nvPr/>
        </p:nvSpPr>
        <p:spPr>
          <a:xfrm>
            <a:off x="638628" y="2364299"/>
            <a:ext cx="7162800" cy="3724096"/>
          </a:xfrm>
          <a:prstGeom prst="rect">
            <a:avLst/>
          </a:prstGeom>
          <a:noFill/>
        </p:spPr>
        <p:txBody>
          <a:bodyPr wrap="square" rtlCol="0">
            <a:spAutoFit/>
          </a:bodyPr>
          <a:lstStyle/>
          <a:p>
            <a:pPr>
              <a:spcAft>
                <a:spcPts val="1200"/>
              </a:spcAft>
            </a:pPr>
            <a:endParaRPr lang="en-US" sz="1600" dirty="0" smtClean="0">
              <a:solidFill>
                <a:srgbClr val="3DADBF"/>
              </a:solidFill>
              <a:latin typeface="Verdana" panose="020B0604030504040204" pitchFamily="34" charset="0"/>
              <a:ea typeface="Verdana" panose="020B0604030504040204" pitchFamily="34" charset="0"/>
              <a:cs typeface="Verdana" panose="020B0604030504040204" pitchFamily="34" charset="0"/>
            </a:endParaRPr>
          </a:p>
          <a:p>
            <a:pPr>
              <a:spcAft>
                <a:spcPts val="1200"/>
              </a:spcAft>
            </a:pPr>
            <a:r>
              <a:rPr lang="en-US" sz="1600" dirty="0" smtClean="0">
                <a:solidFill>
                  <a:srgbClr val="3DADBF"/>
                </a:solidFill>
                <a:latin typeface="Verdana" panose="020B0604030504040204" pitchFamily="34" charset="0"/>
                <a:ea typeface="Verdana" panose="020B0604030504040204" pitchFamily="34" charset="0"/>
                <a:cs typeface="Verdana" panose="020B0604030504040204" pitchFamily="34" charset="0"/>
              </a:rPr>
              <a:t>Unit </a:t>
            </a:r>
            <a:r>
              <a:rPr lang="en-US" sz="1600" dirty="0">
                <a:solidFill>
                  <a:srgbClr val="3DADBF"/>
                </a:solidFill>
                <a:latin typeface="Verdana" panose="020B0604030504040204" pitchFamily="34" charset="0"/>
                <a:ea typeface="Verdana" panose="020B0604030504040204" pitchFamily="34" charset="0"/>
                <a:cs typeface="Verdana" panose="020B0604030504040204" pitchFamily="34" charset="0"/>
              </a:rPr>
              <a:t>1: 		</a:t>
            </a:r>
            <a:r>
              <a:rPr lang="en-US" sz="1600" dirty="0">
                <a:solidFill>
                  <a:srgbClr val="5F574F"/>
                </a:solidFill>
                <a:latin typeface="Verdana" panose="020B0604030504040204" pitchFamily="34" charset="0"/>
                <a:ea typeface="Verdana" panose="020B0604030504040204" pitchFamily="34" charset="0"/>
                <a:cs typeface="Verdana" panose="020B0604030504040204" pitchFamily="34" charset="0"/>
              </a:rPr>
              <a:t>The Prison Rape Elimination Act: Overview of the </a:t>
            </a:r>
            <a:r>
              <a:rPr lang="en-US" sz="1600" dirty="0" smtClean="0">
                <a:solidFill>
                  <a:srgbClr val="5F574F"/>
                </a:solidFill>
                <a:latin typeface="Verdana" panose="020B0604030504040204" pitchFamily="34" charset="0"/>
                <a:ea typeface="Verdana" panose="020B0604030504040204" pitchFamily="34" charset="0"/>
                <a:cs typeface="Verdana" panose="020B0604030504040204" pitchFamily="34" charset="0"/>
              </a:rPr>
              <a:t>		Law and </a:t>
            </a:r>
            <a:r>
              <a:rPr lang="en-US" sz="1600" dirty="0">
                <a:solidFill>
                  <a:srgbClr val="5F574F"/>
                </a:solidFill>
                <a:latin typeface="Verdana" panose="020B0604030504040204" pitchFamily="34" charset="0"/>
                <a:ea typeface="Verdana" panose="020B0604030504040204" pitchFamily="34" charset="0"/>
                <a:cs typeface="Verdana" panose="020B0604030504040204" pitchFamily="34" charset="0"/>
              </a:rPr>
              <a:t>Your Role </a:t>
            </a:r>
          </a:p>
          <a:p>
            <a:pPr>
              <a:spcAft>
                <a:spcPts val="1200"/>
              </a:spcAft>
            </a:pPr>
            <a:r>
              <a:rPr lang="en-US" sz="1600" dirty="0">
                <a:solidFill>
                  <a:srgbClr val="3DADBF"/>
                </a:solidFill>
                <a:latin typeface="Verdana" panose="020B0604030504040204" pitchFamily="34" charset="0"/>
                <a:ea typeface="Verdana" panose="020B0604030504040204" pitchFamily="34" charset="0"/>
                <a:cs typeface="Verdana" panose="020B0604030504040204" pitchFamily="34" charset="0"/>
              </a:rPr>
              <a:t>Unit 2:</a:t>
            </a:r>
            <a:r>
              <a:rPr lang="en-US" sz="1600" dirty="0">
                <a:solidFill>
                  <a:srgbClr val="5F574F"/>
                </a:solidFill>
                <a:latin typeface="Verdana" panose="020B0604030504040204" pitchFamily="34" charset="0"/>
                <a:ea typeface="Verdana" panose="020B0604030504040204" pitchFamily="34" charset="0"/>
                <a:cs typeface="Verdana" panose="020B0604030504040204" pitchFamily="34" charset="0"/>
              </a:rPr>
              <a:t> 		Inmates’ Rights to be Free from Sexual Abuse </a:t>
            </a:r>
            <a:r>
              <a:rPr lang="en-US" sz="1600" dirty="0" smtClean="0">
                <a:solidFill>
                  <a:srgbClr val="5F574F"/>
                </a:solidFill>
                <a:latin typeface="Verdana" panose="020B0604030504040204" pitchFamily="34" charset="0"/>
                <a:ea typeface="Verdana" panose="020B0604030504040204" pitchFamily="34" charset="0"/>
                <a:cs typeface="Verdana" panose="020B0604030504040204" pitchFamily="34" charset="0"/>
              </a:rPr>
              <a:t>		and Sexual </a:t>
            </a:r>
            <a:r>
              <a:rPr lang="en-US" sz="1600" dirty="0">
                <a:solidFill>
                  <a:srgbClr val="5F574F"/>
                </a:solidFill>
                <a:latin typeface="Verdana" panose="020B0604030504040204" pitchFamily="34" charset="0"/>
                <a:ea typeface="Verdana" panose="020B0604030504040204" pitchFamily="34" charset="0"/>
                <a:cs typeface="Verdana" panose="020B0604030504040204" pitchFamily="34" charset="0"/>
              </a:rPr>
              <a:t>Harassment and Staff and Inmate </a:t>
            </a:r>
            <a:r>
              <a:rPr lang="en-US" sz="1600" dirty="0" smtClean="0">
                <a:solidFill>
                  <a:srgbClr val="5F574F"/>
                </a:solidFill>
                <a:latin typeface="Verdana" panose="020B0604030504040204" pitchFamily="34" charset="0"/>
                <a:ea typeface="Verdana" panose="020B0604030504040204" pitchFamily="34" charset="0"/>
                <a:cs typeface="Verdana" panose="020B0604030504040204" pitchFamily="34" charset="0"/>
              </a:rPr>
              <a:t>		Rights </a:t>
            </a:r>
            <a:r>
              <a:rPr lang="en-US" sz="1600" dirty="0">
                <a:solidFill>
                  <a:srgbClr val="5F574F"/>
                </a:solidFill>
                <a:latin typeface="Verdana" panose="020B0604030504040204" pitchFamily="34" charset="0"/>
                <a:ea typeface="Verdana" panose="020B0604030504040204" pitchFamily="34" charset="0"/>
                <a:cs typeface="Verdana" panose="020B0604030504040204" pitchFamily="34" charset="0"/>
              </a:rPr>
              <a:t>to </a:t>
            </a:r>
            <a:r>
              <a:rPr lang="en-US" sz="1600" dirty="0" smtClean="0">
                <a:solidFill>
                  <a:srgbClr val="5F574F"/>
                </a:solidFill>
                <a:latin typeface="Verdana" panose="020B0604030504040204" pitchFamily="34" charset="0"/>
                <a:ea typeface="Verdana" panose="020B0604030504040204" pitchFamily="34" charset="0"/>
                <a:cs typeface="Verdana" panose="020B0604030504040204" pitchFamily="34" charset="0"/>
              </a:rPr>
              <a:t>be Free </a:t>
            </a:r>
            <a:r>
              <a:rPr lang="en-US" sz="1600" dirty="0">
                <a:solidFill>
                  <a:srgbClr val="5F574F"/>
                </a:solidFill>
                <a:latin typeface="Verdana" panose="020B0604030504040204" pitchFamily="34" charset="0"/>
                <a:ea typeface="Verdana" panose="020B0604030504040204" pitchFamily="34" charset="0"/>
                <a:cs typeface="Verdana" panose="020B0604030504040204" pitchFamily="34" charset="0"/>
              </a:rPr>
              <a:t>from Retaliation for Reporting</a:t>
            </a:r>
          </a:p>
          <a:p>
            <a:pPr>
              <a:spcAft>
                <a:spcPts val="1200"/>
              </a:spcAft>
            </a:pPr>
            <a:r>
              <a:rPr lang="en-US" sz="1600" dirty="0">
                <a:solidFill>
                  <a:srgbClr val="3DADBF"/>
                </a:solidFill>
                <a:latin typeface="Verdana" panose="020B0604030504040204" pitchFamily="34" charset="0"/>
                <a:ea typeface="Verdana" panose="020B0604030504040204" pitchFamily="34" charset="0"/>
                <a:cs typeface="Verdana" panose="020B0604030504040204" pitchFamily="34" charset="0"/>
              </a:rPr>
              <a:t>Unit 3 Part I: 	</a:t>
            </a:r>
            <a:r>
              <a:rPr lang="en-US" sz="1600" dirty="0">
                <a:solidFill>
                  <a:srgbClr val="5F574F"/>
                </a:solidFill>
                <a:latin typeface="Verdana" panose="020B0604030504040204" pitchFamily="34" charset="0"/>
                <a:ea typeface="Verdana" panose="020B0604030504040204" pitchFamily="34" charset="0"/>
                <a:cs typeface="Verdana" panose="020B0604030504040204" pitchFamily="34" charset="0"/>
              </a:rPr>
              <a:t>Prevention and Detection</a:t>
            </a:r>
          </a:p>
          <a:p>
            <a:pPr>
              <a:spcAft>
                <a:spcPts val="1200"/>
              </a:spcAft>
            </a:pPr>
            <a:r>
              <a:rPr lang="en-US" sz="1600" dirty="0">
                <a:solidFill>
                  <a:srgbClr val="3DADBF"/>
                </a:solidFill>
                <a:latin typeface="Verdana" panose="020B0604030504040204" pitchFamily="34" charset="0"/>
                <a:ea typeface="Verdana" panose="020B0604030504040204" pitchFamily="34" charset="0"/>
                <a:cs typeface="Verdana" panose="020B0604030504040204" pitchFamily="34" charset="0"/>
              </a:rPr>
              <a:t>Unit 3 Part II: 	</a:t>
            </a:r>
            <a:r>
              <a:rPr lang="en-US" sz="1600" dirty="0">
                <a:solidFill>
                  <a:srgbClr val="5F574F"/>
                </a:solidFill>
                <a:latin typeface="Verdana" panose="020B0604030504040204" pitchFamily="34" charset="0"/>
                <a:ea typeface="Verdana" panose="020B0604030504040204" pitchFamily="34" charset="0"/>
                <a:cs typeface="Verdana" panose="020B0604030504040204" pitchFamily="34" charset="0"/>
              </a:rPr>
              <a:t>Response and Reporting</a:t>
            </a:r>
          </a:p>
          <a:p>
            <a:pPr>
              <a:spcAft>
                <a:spcPts val="1200"/>
              </a:spcAft>
            </a:pPr>
            <a:r>
              <a:rPr lang="en-US" sz="1600" dirty="0">
                <a:solidFill>
                  <a:srgbClr val="3DADBF"/>
                </a:solidFill>
                <a:latin typeface="Verdana" panose="020B0604030504040204" pitchFamily="34" charset="0"/>
                <a:ea typeface="Verdana" panose="020B0604030504040204" pitchFamily="34" charset="0"/>
                <a:cs typeface="Verdana" panose="020B0604030504040204" pitchFamily="34" charset="0"/>
              </a:rPr>
              <a:t>Unit 4: 		</a:t>
            </a:r>
            <a:r>
              <a:rPr lang="en-US" sz="1600" dirty="0">
                <a:solidFill>
                  <a:srgbClr val="5F574F"/>
                </a:solidFill>
                <a:latin typeface="Verdana" panose="020B0604030504040204" pitchFamily="34" charset="0"/>
                <a:ea typeface="Verdana" panose="020B0604030504040204" pitchFamily="34" charset="0"/>
                <a:cs typeface="Verdana" panose="020B0604030504040204" pitchFamily="34" charset="0"/>
              </a:rPr>
              <a:t>Professional Boundaries and False Allegations</a:t>
            </a:r>
          </a:p>
          <a:p>
            <a:pPr>
              <a:spcAft>
                <a:spcPts val="1200"/>
              </a:spcAft>
            </a:pPr>
            <a:r>
              <a:rPr lang="en-US" sz="1600" dirty="0">
                <a:solidFill>
                  <a:srgbClr val="3DADBF"/>
                </a:solidFill>
                <a:latin typeface="Verdana" panose="020B0604030504040204" pitchFamily="34" charset="0"/>
                <a:ea typeface="Verdana" panose="020B0604030504040204" pitchFamily="34" charset="0"/>
                <a:cs typeface="Verdana" panose="020B0604030504040204" pitchFamily="34" charset="0"/>
              </a:rPr>
              <a:t>Unit 5: 		</a:t>
            </a:r>
            <a:r>
              <a:rPr lang="en-US" sz="1600" dirty="0">
                <a:solidFill>
                  <a:srgbClr val="5F574F"/>
                </a:solidFill>
                <a:latin typeface="Verdana" panose="020B0604030504040204" pitchFamily="34" charset="0"/>
                <a:ea typeface="Verdana" panose="020B0604030504040204" pitchFamily="34" charset="0"/>
                <a:cs typeface="Verdana" panose="020B0604030504040204" pitchFamily="34" charset="0"/>
              </a:rPr>
              <a:t>Effective and Professional </a:t>
            </a:r>
            <a:r>
              <a:rPr lang="en-US" sz="1600" dirty="0" smtClean="0">
                <a:solidFill>
                  <a:srgbClr val="5F574F"/>
                </a:solidFill>
                <a:latin typeface="Verdana" panose="020B0604030504040204" pitchFamily="34" charset="0"/>
                <a:ea typeface="Verdana" panose="020B0604030504040204" pitchFamily="34" charset="0"/>
                <a:cs typeface="Verdana" panose="020B0604030504040204" pitchFamily="34" charset="0"/>
              </a:rPr>
              <a:t>Communication with 		Inmates </a:t>
            </a:r>
            <a:endParaRPr lang="en-US" sz="1600" dirty="0">
              <a:solidFill>
                <a:srgbClr val="5F574F"/>
              </a:solidFill>
              <a:latin typeface="Verdana" panose="020B0604030504040204" pitchFamily="34" charset="0"/>
              <a:ea typeface="Verdana" panose="020B0604030504040204" pitchFamily="34" charset="0"/>
              <a:cs typeface="Verdana" panose="020B0604030504040204" pitchFamily="34" charset="0"/>
            </a:endParaRPr>
          </a:p>
        </p:txBody>
      </p:sp>
      <p:sp>
        <p:nvSpPr>
          <p:cNvPr id="12" name="Rectangle 11"/>
          <p:cNvSpPr/>
          <p:nvPr/>
        </p:nvSpPr>
        <p:spPr>
          <a:xfrm>
            <a:off x="457201" y="2514600"/>
            <a:ext cx="7344228" cy="3770864"/>
          </a:xfrm>
          <a:prstGeom prst="rect">
            <a:avLst/>
          </a:prstGeom>
          <a:noFill/>
          <a:ln>
            <a:solidFill>
              <a:srgbClr val="3DADB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457200" y="1384696"/>
            <a:ext cx="8229600" cy="969496"/>
          </a:xfrm>
          <a:prstGeom prst="rect">
            <a:avLst/>
          </a:prstGeom>
          <a:noFill/>
        </p:spPr>
        <p:txBody>
          <a:bodyPr wrap="square" rtlCol="0">
            <a:spAutoFit/>
          </a:bodyPr>
          <a:lstStyle/>
          <a:p>
            <a:r>
              <a:rPr lang="en-US" sz="1900" b="1" dirty="0">
                <a:solidFill>
                  <a:srgbClr val="CA7700"/>
                </a:solidFill>
                <a:latin typeface="Verdana" panose="020B0604030504040204" pitchFamily="34" charset="0"/>
                <a:ea typeface="Verdana" panose="020B0604030504040204" pitchFamily="34" charset="0"/>
                <a:cs typeface="Verdana" panose="020B0604030504040204" pitchFamily="34" charset="0"/>
              </a:rPr>
              <a:t>This training is part of series of trainings to assist agencies with PREA </a:t>
            </a:r>
            <a:r>
              <a:rPr lang="en-US" sz="1900" b="1" dirty="0" smtClean="0">
                <a:solidFill>
                  <a:srgbClr val="CA7700"/>
                </a:solidFill>
                <a:latin typeface="Verdana" panose="020B0604030504040204" pitchFamily="34" charset="0"/>
                <a:ea typeface="Verdana" panose="020B0604030504040204" pitchFamily="34" charset="0"/>
                <a:cs typeface="Verdana" panose="020B0604030504040204" pitchFamily="34" charset="0"/>
              </a:rPr>
              <a:t>Standards </a:t>
            </a:r>
            <a:r>
              <a:rPr lang="en-US" sz="1900" b="1" dirty="0">
                <a:solidFill>
                  <a:srgbClr val="CA7700"/>
                </a:solidFill>
                <a:latin typeface="Verdana" panose="020B0604030504040204" pitchFamily="34" charset="0"/>
                <a:ea typeface="Verdana" panose="020B0604030504040204" pitchFamily="34" charset="0"/>
                <a:cs typeface="Verdana" panose="020B0604030504040204" pitchFamily="34" charset="0"/>
              </a:rPr>
              <a:t>115.31, 115.131, 115.231</a:t>
            </a:r>
            <a:r>
              <a:rPr lang="en-US" sz="1900" b="1" dirty="0" smtClean="0">
                <a:solidFill>
                  <a:srgbClr val="CA7700"/>
                </a:solidFill>
                <a:latin typeface="Verdana" panose="020B0604030504040204" pitchFamily="34" charset="0"/>
                <a:ea typeface="Verdana" panose="020B0604030504040204" pitchFamily="34" charset="0"/>
                <a:cs typeface="Verdana" panose="020B0604030504040204" pitchFamily="34" charset="0"/>
              </a:rPr>
              <a:t>, and  115.331</a:t>
            </a:r>
            <a:endParaRPr lang="en-US" sz="1900" b="1" dirty="0">
              <a:solidFill>
                <a:srgbClr val="CA7700"/>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892193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for Unit 5</a:t>
            </a:r>
            <a:endParaRPr lang="en-US" dirty="0"/>
          </a:p>
        </p:txBody>
      </p:sp>
      <p:sp>
        <p:nvSpPr>
          <p:cNvPr id="3" name="Content Placeholder 2"/>
          <p:cNvSpPr>
            <a:spLocks noGrp="1"/>
          </p:cNvSpPr>
          <p:nvPr>
            <p:ph sz="quarter" idx="4"/>
          </p:nvPr>
        </p:nvSpPr>
        <p:spPr>
          <a:xfrm>
            <a:off x="1185169" y="2057400"/>
            <a:ext cx="6773661" cy="2590800"/>
          </a:xfrm>
        </p:spPr>
        <p:style>
          <a:lnRef idx="2">
            <a:schemeClr val="accent6"/>
          </a:lnRef>
          <a:fillRef idx="1">
            <a:schemeClr val="lt1"/>
          </a:fillRef>
          <a:effectRef idx="0">
            <a:schemeClr val="accent6"/>
          </a:effectRef>
          <a:fontRef idx="minor">
            <a:schemeClr val="dk1"/>
          </a:fontRef>
        </p:style>
        <p:txBody>
          <a:bodyPr/>
          <a:lstStyle/>
          <a:p>
            <a:pPr marL="342900" lvl="0" indent="-342900">
              <a:spcAft>
                <a:spcPts val="1200"/>
              </a:spcAft>
              <a:buFont typeface="+mj-lt"/>
              <a:buAutoNum type="arabicPeriod"/>
            </a:pPr>
            <a:r>
              <a:rPr lang="en-US" dirty="0"/>
              <a:t>Define appropriate terminology to use when communicating with the Lesbian, Gay, Bi-Sexual, Transgender and Intersex (LGBTI) population  </a:t>
            </a:r>
            <a:endParaRPr lang="en-US" dirty="0" smtClean="0"/>
          </a:p>
          <a:p>
            <a:pPr marL="342900" lvl="0" indent="-342900">
              <a:spcAft>
                <a:spcPts val="1200"/>
              </a:spcAft>
              <a:buFont typeface="+mj-lt"/>
              <a:buAutoNum type="arabicPeriod"/>
            </a:pPr>
            <a:r>
              <a:rPr lang="en-US" dirty="0" smtClean="0"/>
              <a:t>Conduct </a:t>
            </a:r>
            <a:r>
              <a:rPr lang="en-US" dirty="0"/>
              <a:t>professional communication with </a:t>
            </a:r>
            <a:r>
              <a:rPr lang="en-US" dirty="0" smtClean="0"/>
              <a:t>inmates, including LGBTI inmates</a:t>
            </a:r>
            <a:endParaRPr lang="en-US" dirty="0">
              <a:solidFill>
                <a:srgbClr val="3DADBF"/>
              </a:solidFill>
            </a:endParaRPr>
          </a:p>
          <a:p>
            <a:pPr marL="342900" indent="-342900">
              <a:spcAft>
                <a:spcPts val="1200"/>
              </a:spcAft>
              <a:buFont typeface="+mj-lt"/>
              <a:buAutoNum type="arabicPeriod"/>
            </a:pPr>
            <a:r>
              <a:rPr lang="en-US" dirty="0" smtClean="0"/>
              <a:t>Review and understand any relevant agency policy specific to LGBTI inmates</a:t>
            </a:r>
            <a:endParaRPr lang="en-US" dirty="0"/>
          </a:p>
        </p:txBody>
      </p:sp>
      <p:sp>
        <p:nvSpPr>
          <p:cNvPr id="4" name="Slide Number Placeholder 3"/>
          <p:cNvSpPr>
            <a:spLocks noGrp="1"/>
          </p:cNvSpPr>
          <p:nvPr>
            <p:ph type="sldNum" sz="quarter" idx="12"/>
          </p:nvPr>
        </p:nvSpPr>
        <p:spPr/>
        <p:txBody>
          <a:bodyPr/>
          <a:lstStyle/>
          <a:p>
            <a:fld id="{8027077B-008D-4965-9019-4B1F59FF498D}" type="slidenum">
              <a:rPr lang="en-US" smtClean="0"/>
              <a:pPr/>
              <a:t>6</a:t>
            </a:fld>
            <a:endParaRPr lang="en-US" dirty="0"/>
          </a:p>
        </p:txBody>
      </p:sp>
      <p:sp>
        <p:nvSpPr>
          <p:cNvPr id="5" name="Footer Placeholder 4"/>
          <p:cNvSpPr>
            <a:spLocks noGrp="1"/>
          </p:cNvSpPr>
          <p:nvPr>
            <p:ph type="ftr" sz="quarter" idx="13"/>
          </p:nvPr>
        </p:nvSpPr>
        <p:spPr/>
        <p:txBody>
          <a:bodyPr/>
          <a:lstStyle/>
          <a:p>
            <a:r>
              <a:rPr lang="en-US" smtClean="0"/>
              <a:t>The Moss Group Inc.</a:t>
            </a:r>
            <a:endParaRPr lang="en-US" dirty="0"/>
          </a:p>
        </p:txBody>
      </p:sp>
    </p:spTree>
    <p:extLst>
      <p:ext uri="{BB962C8B-B14F-4D97-AF65-F5344CB8AC3E}">
        <p14:creationId xmlns:p14="http://schemas.microsoft.com/office/powerpoint/2010/main" val="18186725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1266" y="281510"/>
            <a:ext cx="8229600" cy="888834"/>
          </a:xfrm>
        </p:spPr>
        <p:txBody>
          <a:bodyPr/>
          <a:lstStyle/>
          <a:p>
            <a:pPr lvl="0"/>
            <a:r>
              <a:rPr lang="en-US" sz="2000" dirty="0" smtClean="0"/>
              <a:t>Objective 1: Define </a:t>
            </a:r>
            <a:r>
              <a:rPr lang="en-US" sz="2000" dirty="0"/>
              <a:t>appropriate terminology to use when communicating with the Lesbian, Gay, </a:t>
            </a:r>
            <a:r>
              <a:rPr lang="en-US" sz="2000" dirty="0" smtClean="0"/>
              <a:t>Bisexual, </a:t>
            </a:r>
            <a:r>
              <a:rPr lang="en-US" sz="2000" dirty="0"/>
              <a:t>Transgender and Intersex (LGBTI) population  </a:t>
            </a:r>
            <a:br>
              <a:rPr lang="en-US" sz="2000" dirty="0"/>
            </a:br>
            <a:endParaRPr lang="en-US" sz="2000" dirty="0"/>
          </a:p>
        </p:txBody>
      </p:sp>
      <p:sp>
        <p:nvSpPr>
          <p:cNvPr id="3" name="Text Placeholder 2"/>
          <p:cNvSpPr>
            <a:spLocks noGrp="1"/>
          </p:cNvSpPr>
          <p:nvPr>
            <p:ph type="body" sz="quarter" idx="3"/>
          </p:nvPr>
        </p:nvSpPr>
        <p:spPr/>
        <p:txBody>
          <a:bodyPr/>
          <a:lstStyle/>
          <a:p>
            <a:r>
              <a:rPr lang="en-US" dirty="0" smtClean="0"/>
              <a:t>To meet this objective we will discuss:</a:t>
            </a:r>
            <a:endParaRPr lang="en-US" dirty="0"/>
          </a:p>
        </p:txBody>
      </p:sp>
      <p:sp>
        <p:nvSpPr>
          <p:cNvPr id="4" name="Content Placeholder 3"/>
          <p:cNvSpPr>
            <a:spLocks noGrp="1"/>
          </p:cNvSpPr>
          <p:nvPr>
            <p:ph sz="quarter" idx="4"/>
          </p:nvPr>
        </p:nvSpPr>
        <p:spPr>
          <a:xfrm>
            <a:off x="1146582" y="2160695"/>
            <a:ext cx="6773661" cy="1039706"/>
          </a:xfrm>
        </p:spPr>
        <p:style>
          <a:lnRef idx="1">
            <a:schemeClr val="accent6"/>
          </a:lnRef>
          <a:fillRef idx="2">
            <a:schemeClr val="accent6"/>
          </a:fillRef>
          <a:effectRef idx="1">
            <a:schemeClr val="accent6"/>
          </a:effectRef>
          <a:fontRef idx="minor">
            <a:schemeClr val="dk1"/>
          </a:fontRef>
        </p:style>
        <p:txBody>
          <a:bodyPr/>
          <a:lstStyle/>
          <a:p>
            <a:pPr marL="285750" indent="-285750">
              <a:buFont typeface="Arial" panose="020B0604020202020204" pitchFamily="34" charset="0"/>
              <a:buChar char="•"/>
            </a:pPr>
            <a:r>
              <a:rPr lang="en-US" dirty="0" smtClean="0"/>
              <a:t>Key terms and their definitions</a:t>
            </a:r>
          </a:p>
          <a:p>
            <a:pPr marL="285750" indent="-285750">
              <a:buFont typeface="Arial" panose="020B0604020202020204" pitchFamily="34" charset="0"/>
              <a:buChar char="•"/>
            </a:pPr>
            <a:r>
              <a:rPr lang="en-US" dirty="0" smtClean="0"/>
              <a:t>How professional communication supports PREA efforts </a:t>
            </a:r>
            <a:endParaRPr lang="en-US" dirty="0"/>
          </a:p>
        </p:txBody>
      </p:sp>
      <p:sp>
        <p:nvSpPr>
          <p:cNvPr id="5" name="Slide Number Placeholder 4"/>
          <p:cNvSpPr>
            <a:spLocks noGrp="1"/>
          </p:cNvSpPr>
          <p:nvPr>
            <p:ph type="sldNum" sz="quarter" idx="12"/>
          </p:nvPr>
        </p:nvSpPr>
        <p:spPr/>
        <p:txBody>
          <a:bodyPr/>
          <a:lstStyle/>
          <a:p>
            <a:fld id="{8027077B-008D-4965-9019-4B1F59FF498D}" type="slidenum">
              <a:rPr lang="en-US" smtClean="0"/>
              <a:pPr/>
              <a:t>7</a:t>
            </a:fld>
            <a:endParaRPr lang="en-US" dirty="0"/>
          </a:p>
        </p:txBody>
      </p:sp>
      <p:sp>
        <p:nvSpPr>
          <p:cNvPr id="6" name="Footer Placeholder 5"/>
          <p:cNvSpPr>
            <a:spLocks noGrp="1"/>
          </p:cNvSpPr>
          <p:nvPr>
            <p:ph type="ftr" sz="quarter" idx="13"/>
          </p:nvPr>
        </p:nvSpPr>
        <p:spPr/>
        <p:txBody>
          <a:bodyPr/>
          <a:lstStyle/>
          <a:p>
            <a:r>
              <a:rPr lang="en-US" smtClean="0"/>
              <a:t>The Moss Group Inc.</a:t>
            </a:r>
            <a:endParaRPr lang="en-US" dirty="0"/>
          </a:p>
        </p:txBody>
      </p:sp>
    </p:spTree>
    <p:extLst>
      <p:ext uri="{BB962C8B-B14F-4D97-AF65-F5344CB8AC3E}">
        <p14:creationId xmlns:p14="http://schemas.microsoft.com/office/powerpoint/2010/main" val="26094258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Key Terms</a:t>
            </a:r>
            <a:endParaRPr lang="en-US" dirty="0"/>
          </a:p>
        </p:txBody>
      </p:sp>
      <p:sp>
        <p:nvSpPr>
          <p:cNvPr id="10" name="Text Placeholder 9"/>
          <p:cNvSpPr>
            <a:spLocks noGrp="1"/>
          </p:cNvSpPr>
          <p:nvPr>
            <p:ph type="body" sz="quarter" idx="3"/>
          </p:nvPr>
        </p:nvSpPr>
        <p:spPr/>
        <p:txBody>
          <a:bodyPr/>
          <a:lstStyle/>
          <a:p>
            <a:r>
              <a:rPr lang="en-US" dirty="0" smtClean="0"/>
              <a:t>Activity</a:t>
            </a:r>
            <a:endParaRPr lang="en-US" dirty="0"/>
          </a:p>
        </p:txBody>
      </p:sp>
      <p:sp>
        <p:nvSpPr>
          <p:cNvPr id="3" name="Content Placeholder 2"/>
          <p:cNvSpPr>
            <a:spLocks noGrp="1"/>
          </p:cNvSpPr>
          <p:nvPr>
            <p:ph sz="quarter" idx="4"/>
          </p:nvPr>
        </p:nvSpPr>
        <p:spPr/>
        <p:txBody>
          <a:bodyPr/>
          <a:lstStyle/>
          <a:p>
            <a:pPr marL="285750" indent="-285750">
              <a:buFont typeface="Arial" panose="020B0604020202020204" pitchFamily="34" charset="0"/>
              <a:buChar char="•"/>
            </a:pPr>
            <a:r>
              <a:rPr lang="en-US" dirty="0" smtClean="0"/>
              <a:t>Using the worksheet you received, take a few minutes and review the words and definitions provided</a:t>
            </a:r>
          </a:p>
          <a:p>
            <a:pPr marL="285750" indent="-285750">
              <a:buFont typeface="Arial" panose="020B0604020202020204" pitchFamily="34" charset="0"/>
              <a:buChar char="•"/>
            </a:pPr>
            <a:r>
              <a:rPr lang="en-US" dirty="0" smtClean="0"/>
              <a:t>Draw a line from the word in the left column to the correct corresponding definition in the right column</a:t>
            </a:r>
          </a:p>
          <a:p>
            <a:pPr marL="285750" indent="-285750">
              <a:buFont typeface="Arial" panose="020B0604020202020204" pitchFamily="34" charset="0"/>
              <a:buChar char="•"/>
            </a:pPr>
            <a:r>
              <a:rPr lang="en-US" dirty="0" smtClean="0"/>
              <a:t>We will discuss the answers in a few minutes</a:t>
            </a:r>
          </a:p>
          <a:p>
            <a:pPr marL="285750" indent="-285750">
              <a:buFont typeface="Arial" panose="020B0604020202020204" pitchFamily="34" charset="0"/>
              <a:buChar char="•"/>
            </a:pPr>
            <a:endParaRPr lang="en-US" dirty="0"/>
          </a:p>
        </p:txBody>
      </p:sp>
      <p:sp>
        <p:nvSpPr>
          <p:cNvPr id="4" name="Slide Number Placeholder 3"/>
          <p:cNvSpPr>
            <a:spLocks noGrp="1"/>
          </p:cNvSpPr>
          <p:nvPr>
            <p:ph type="sldNum" sz="quarter" idx="12"/>
          </p:nvPr>
        </p:nvSpPr>
        <p:spPr/>
        <p:txBody>
          <a:bodyPr/>
          <a:lstStyle/>
          <a:p>
            <a:fld id="{8027077B-008D-4965-9019-4B1F59FF498D}" type="slidenum">
              <a:rPr lang="en-US" smtClean="0"/>
              <a:pPr/>
              <a:t>8</a:t>
            </a:fld>
            <a:endParaRPr lang="en-US" dirty="0"/>
          </a:p>
        </p:txBody>
      </p:sp>
      <p:sp>
        <p:nvSpPr>
          <p:cNvPr id="6" name="Footer Placeholder 5"/>
          <p:cNvSpPr>
            <a:spLocks noGrp="1"/>
          </p:cNvSpPr>
          <p:nvPr>
            <p:ph type="ftr" sz="quarter" idx="13"/>
          </p:nvPr>
        </p:nvSpPr>
        <p:spPr/>
        <p:txBody>
          <a:bodyPr/>
          <a:lstStyle/>
          <a:p>
            <a:r>
              <a:rPr lang="en-US" smtClean="0"/>
              <a:t>The Moss Group Inc.</a:t>
            </a:r>
            <a:endParaRPr lang="en-US" dirty="0"/>
          </a:p>
        </p:txBody>
      </p:sp>
      <p:pic>
        <p:nvPicPr>
          <p:cNvPr id="11" name="Content Placeholder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94747" y="4495800"/>
            <a:ext cx="1292571" cy="1289973"/>
          </a:xfrm>
          <a:prstGeom prst="rect">
            <a:avLst/>
          </a:prstGeom>
        </p:spPr>
      </p:pic>
    </p:spTree>
    <p:extLst>
      <p:ext uri="{BB962C8B-B14F-4D97-AF65-F5344CB8AC3E}">
        <p14:creationId xmlns:p14="http://schemas.microsoft.com/office/powerpoint/2010/main" val="19328199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Myths and Misconceptions</a:t>
            </a:r>
            <a:endParaRPr lang="en-US" dirty="0"/>
          </a:p>
        </p:txBody>
      </p:sp>
      <p:sp>
        <p:nvSpPr>
          <p:cNvPr id="3" name="Content Placeholder 2"/>
          <p:cNvSpPr>
            <a:spLocks noGrp="1"/>
          </p:cNvSpPr>
          <p:nvPr>
            <p:ph sz="quarter" idx="4"/>
          </p:nvPr>
        </p:nvSpPr>
        <p:spPr>
          <a:xfrm>
            <a:off x="685800" y="1524000"/>
            <a:ext cx="7924800" cy="4906963"/>
          </a:xfrm>
        </p:spPr>
        <p:txBody>
          <a:bodyPr/>
          <a:lstStyle/>
          <a:p>
            <a:r>
              <a:rPr lang="en-US" sz="2000" b="1" dirty="0" smtClean="0">
                <a:solidFill>
                  <a:srgbClr val="CA7700"/>
                </a:solidFill>
              </a:rPr>
              <a:t>Activity</a:t>
            </a:r>
            <a:endParaRPr lang="en-US" sz="2000" b="1" dirty="0">
              <a:solidFill>
                <a:srgbClr val="CA7700"/>
              </a:solidFill>
            </a:endParaRPr>
          </a:p>
          <a:p>
            <a:r>
              <a:rPr lang="en-US" dirty="0">
                <a:solidFill>
                  <a:schemeClr val="tx1">
                    <a:lumMod val="50000"/>
                    <a:lumOff val="50000"/>
                  </a:schemeClr>
                </a:solidFill>
              </a:rPr>
              <a:t>   </a:t>
            </a:r>
            <a:endParaRPr lang="en-US" dirty="0" smtClean="0">
              <a:solidFill>
                <a:schemeClr val="tx1">
                  <a:lumMod val="50000"/>
                  <a:lumOff val="50000"/>
                </a:schemeClr>
              </a:solidFill>
            </a:endParaRPr>
          </a:p>
          <a:p>
            <a:pPr marL="285750" indent="-285750">
              <a:spcAft>
                <a:spcPts val="600"/>
              </a:spcAft>
              <a:buFont typeface="Arial" panose="020B0604020202020204" pitchFamily="34" charset="0"/>
              <a:buChar char="•"/>
            </a:pPr>
            <a:r>
              <a:rPr lang="en-US" dirty="0"/>
              <a:t>What are some myths or misconceptions you have heard about LGBTI </a:t>
            </a:r>
            <a:r>
              <a:rPr lang="en-US" dirty="0" smtClean="0"/>
              <a:t>inmates?</a:t>
            </a:r>
          </a:p>
          <a:p>
            <a:pPr marL="1028700" lvl="1">
              <a:spcAft>
                <a:spcPts val="600"/>
              </a:spcAft>
            </a:pPr>
            <a:r>
              <a:rPr lang="en-US" dirty="0" smtClean="0"/>
              <a:t>In </a:t>
            </a:r>
            <a:r>
              <a:rPr lang="en-US" dirty="0"/>
              <a:t>your table group take a few minutes to answer the question that was given to you on the index </a:t>
            </a:r>
            <a:r>
              <a:rPr lang="en-US" dirty="0" smtClean="0"/>
              <a:t>card</a:t>
            </a:r>
          </a:p>
          <a:p>
            <a:pPr marL="1028700" lvl="1">
              <a:spcAft>
                <a:spcPts val="600"/>
              </a:spcAft>
            </a:pPr>
            <a:r>
              <a:rPr lang="en-US" dirty="0" smtClean="0"/>
              <a:t>Discuss </a:t>
            </a:r>
            <a:r>
              <a:rPr lang="en-US" dirty="0"/>
              <a:t>why this question is a myth or </a:t>
            </a:r>
            <a:r>
              <a:rPr lang="en-US" dirty="0" smtClean="0"/>
              <a:t>misconception</a:t>
            </a:r>
          </a:p>
          <a:p>
            <a:pPr marL="1028700" lvl="1">
              <a:spcAft>
                <a:spcPts val="600"/>
              </a:spcAft>
            </a:pPr>
            <a:r>
              <a:rPr lang="en-US" dirty="0" smtClean="0"/>
              <a:t>Select </a:t>
            </a:r>
            <a:r>
              <a:rPr lang="en-US" dirty="0"/>
              <a:t>a reporter who will </a:t>
            </a:r>
            <a:r>
              <a:rPr lang="en-US" dirty="0" smtClean="0"/>
              <a:t>capture notes of your best ideas </a:t>
            </a:r>
          </a:p>
          <a:p>
            <a:pPr marL="1028700" lvl="1">
              <a:spcAft>
                <a:spcPts val="600"/>
              </a:spcAft>
            </a:pPr>
            <a:r>
              <a:rPr lang="en-US" dirty="0" smtClean="0"/>
              <a:t>Select a reporter who will share </a:t>
            </a:r>
            <a:r>
              <a:rPr lang="en-US" dirty="0"/>
              <a:t>your thinking with the entire group at the end of the </a:t>
            </a:r>
            <a:r>
              <a:rPr lang="en-US" dirty="0" smtClean="0"/>
              <a:t>activity</a:t>
            </a:r>
            <a:endParaRPr lang="en-US" dirty="0"/>
          </a:p>
        </p:txBody>
      </p:sp>
      <p:sp>
        <p:nvSpPr>
          <p:cNvPr id="4" name="Slide Number Placeholder 3"/>
          <p:cNvSpPr>
            <a:spLocks noGrp="1"/>
          </p:cNvSpPr>
          <p:nvPr>
            <p:ph type="sldNum" sz="quarter" idx="12"/>
          </p:nvPr>
        </p:nvSpPr>
        <p:spPr/>
        <p:txBody>
          <a:bodyPr/>
          <a:lstStyle/>
          <a:p>
            <a:fld id="{8027077B-008D-4965-9019-4B1F59FF498D}" type="slidenum">
              <a:rPr lang="en-US" smtClean="0"/>
              <a:pPr/>
              <a:t>9</a:t>
            </a:fld>
            <a:endParaRPr lang="en-US" dirty="0"/>
          </a:p>
        </p:txBody>
      </p:sp>
      <p:sp>
        <p:nvSpPr>
          <p:cNvPr id="5" name="Footer Placeholder 4"/>
          <p:cNvSpPr>
            <a:spLocks noGrp="1"/>
          </p:cNvSpPr>
          <p:nvPr>
            <p:ph type="ftr" sz="quarter" idx="3"/>
          </p:nvPr>
        </p:nvSpPr>
        <p:spPr/>
        <p:txBody>
          <a:bodyPr/>
          <a:lstStyle/>
          <a:p>
            <a:r>
              <a:rPr lang="en-US" smtClean="0"/>
              <a:t>The Moss Group Inc.</a:t>
            </a:r>
            <a:endParaRPr lang="en-US" dirty="0"/>
          </a:p>
        </p:txBody>
      </p:sp>
      <p:pic>
        <p:nvPicPr>
          <p:cNvPr id="6" name="Content Placeholder 9" descr="discussion group.jpg"/>
          <p:cNvPicPr>
            <a:picLocks noChangeAspect="1"/>
          </p:cNvPicPr>
          <p:nvPr/>
        </p:nvPicPr>
        <p:blipFill>
          <a:blip r:embed="rId2" cstate="print"/>
          <a:stretch>
            <a:fillRect/>
          </a:stretch>
        </p:blipFill>
        <p:spPr>
          <a:xfrm>
            <a:off x="838201" y="5087049"/>
            <a:ext cx="1567038" cy="1269301"/>
          </a:xfrm>
          <a:prstGeom prst="rect">
            <a:avLst/>
          </a:prstGeom>
        </p:spPr>
      </p:pic>
    </p:spTree>
    <p:extLst>
      <p:ext uri="{BB962C8B-B14F-4D97-AF65-F5344CB8AC3E}">
        <p14:creationId xmlns:p14="http://schemas.microsoft.com/office/powerpoint/2010/main" val="116097647"/>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A PP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dlc_DocId xmlns="802a6eec-6c45-4f26-9156-5087f124f971">J5HX5DTTTNVX-3-6258</_dlc_DocId>
    <_dlc_DocIdUrl xmlns="802a6eec-6c45-4f26-9156-5087f124f971">
      <Url>https://nccd.sharepoint.com/sites/prea/_layouts/15/DocIdRedir.aspx?ID=J5HX5DTTTNVX-3-6258</Url>
      <Description>J5HX5DTTTNVX-3-6258</Description>
    </_dlc_DocIdUrl>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0262BB51A719C47B3678DFB56461D15" ma:contentTypeVersion="3" ma:contentTypeDescription="Create a new document." ma:contentTypeScope="" ma:versionID="893ca14553eaf99a4d33bea5db3966e9">
  <xsd:schema xmlns:xsd="http://www.w3.org/2001/XMLSchema" xmlns:xs="http://www.w3.org/2001/XMLSchema" xmlns:p="http://schemas.microsoft.com/office/2006/metadata/properties" xmlns:ns1="http://schemas.microsoft.com/sharepoint/v3" xmlns:ns2="802a6eec-6c45-4f26-9156-5087f124f971" targetNamespace="http://schemas.microsoft.com/office/2006/metadata/properties" ma:root="true" ma:fieldsID="2416319d1d460113da65d1fcf89d8626" ns1:_="" ns2:_="">
    <xsd:import namespace="http://schemas.microsoft.com/sharepoint/v3"/>
    <xsd:import namespace="802a6eec-6c45-4f26-9156-5087f124f971"/>
    <xsd:element name="properties">
      <xsd:complexType>
        <xsd:sequence>
          <xsd:element name="documentManagement">
            <xsd:complexType>
              <xsd:all>
                <xsd:element ref="ns2:_dlc_DocId" minOccurs="0"/>
                <xsd:element ref="ns2:_dlc_DocIdUrl" minOccurs="0"/>
                <xsd:element ref="ns2:_dlc_DocIdPersistId" minOccurs="0"/>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2"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02a6eec-6c45-4f26-9156-5087f124f971"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ED59BEA7-322C-442C-8C47-59170591C934}">
  <ds:schemaRefs>
    <ds:schemaRef ds:uri="http://schemas.microsoft.com/sharepoint/v3/contenttype/forms"/>
  </ds:schemaRefs>
</ds:datastoreItem>
</file>

<file path=customXml/itemProps2.xml><?xml version="1.0" encoding="utf-8"?>
<ds:datastoreItem xmlns:ds="http://schemas.openxmlformats.org/officeDocument/2006/customXml" ds:itemID="{64DD2EB8-B394-4F88-8924-BD168E001CB2}">
  <ds:schemaRefs>
    <ds:schemaRef ds:uri="http://schemas.microsoft.com/office/infopath/2007/PartnerControls"/>
    <ds:schemaRef ds:uri="http://schemas.microsoft.com/sharepoint/v3"/>
    <ds:schemaRef ds:uri="http://www.w3.org/XML/1998/namespace"/>
    <ds:schemaRef ds:uri="http://schemas.microsoft.com/office/2006/documentManagement/types"/>
    <ds:schemaRef ds:uri="http://purl.org/dc/terms/"/>
    <ds:schemaRef ds:uri="http://schemas.microsoft.com/office/2006/metadata/properties"/>
    <ds:schemaRef ds:uri="http://purl.org/dc/elements/1.1/"/>
    <ds:schemaRef ds:uri="http://purl.org/dc/dcmitype/"/>
    <ds:schemaRef ds:uri="http://schemas.openxmlformats.org/package/2006/metadata/core-properties"/>
    <ds:schemaRef ds:uri="802a6eec-6c45-4f26-9156-5087f124f971"/>
  </ds:schemaRefs>
</ds:datastoreItem>
</file>

<file path=customXml/itemProps3.xml><?xml version="1.0" encoding="utf-8"?>
<ds:datastoreItem xmlns:ds="http://schemas.openxmlformats.org/officeDocument/2006/customXml" ds:itemID="{B0A58E8F-CA88-444A-A7BD-B27E23947A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802a6eec-6c45-4f26-9156-5087f124f97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1349AE16-17EC-4399-8957-F6A3B73D2867}">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PREA PPT Template</Template>
  <TotalTime>7310</TotalTime>
  <Words>2269</Words>
  <Application>Microsoft Office PowerPoint</Application>
  <PresentationFormat>On-screen Show (4:3)</PresentationFormat>
  <Paragraphs>283</Paragraphs>
  <Slides>31</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Times New Roman</vt:lpstr>
      <vt:lpstr>Verdana</vt:lpstr>
      <vt:lpstr>PREA PPT Template</vt:lpstr>
      <vt:lpstr>PREA Employee Training Notification of Curriculum Utilization August 2014</vt:lpstr>
      <vt:lpstr>Unit 5: Effective and Professional Communication with Inmates</vt:lpstr>
      <vt:lpstr>Acknowledgement</vt:lpstr>
      <vt:lpstr>Introductions</vt:lpstr>
      <vt:lpstr>Employee Training Series Outline</vt:lpstr>
      <vt:lpstr>Objectives for Unit 5</vt:lpstr>
      <vt:lpstr>Objective 1: Define appropriate terminology to use when communicating with the Lesbian, Gay, Bisexual, Transgender and Intersex (LGBTI) population   </vt:lpstr>
      <vt:lpstr>Key Terms</vt:lpstr>
      <vt:lpstr>Myths and Misconceptions</vt:lpstr>
      <vt:lpstr>What is Respect?</vt:lpstr>
      <vt:lpstr>The Words We Use are Powerful</vt:lpstr>
      <vt:lpstr>The Words We Use are Powerful, Continued</vt:lpstr>
      <vt:lpstr>Objective 2: Conduct professional communication with inmates, including LGBTI inmates </vt:lpstr>
      <vt:lpstr>Pronoun Usage</vt:lpstr>
      <vt:lpstr>Pronoun Usage, Continued</vt:lpstr>
      <vt:lpstr>Tools for Staff</vt:lpstr>
      <vt:lpstr>Tools for Staff, Continued</vt:lpstr>
      <vt:lpstr> Non-Verbal Communication</vt:lpstr>
      <vt:lpstr>Professional Language</vt:lpstr>
      <vt:lpstr>Discussing Gender and Sexual Orientation</vt:lpstr>
      <vt:lpstr>Dynamics: Transgender inmates</vt:lpstr>
      <vt:lpstr>Impact of Discrimination</vt:lpstr>
      <vt:lpstr>Impact of Discrimination, Continued</vt:lpstr>
      <vt:lpstr>Responding to Uncertain/Uncomfortable Situations</vt:lpstr>
      <vt:lpstr>Activity</vt:lpstr>
      <vt:lpstr>Objective 3: Review and understand any relevant agency policy specific to LGBTI inmates</vt:lpstr>
      <vt:lpstr>Activity</vt:lpstr>
      <vt:lpstr>Making a Commitment</vt:lpstr>
      <vt:lpstr>Continuing the Conversation</vt:lpstr>
      <vt:lpstr>Unit 5 Objectives</vt:lpstr>
      <vt:lpstr>End of Unit 5</vt:lpstr>
    </vt:vector>
  </TitlesOfParts>
  <Company>National Council on Crime &amp; Delinquency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Instructions for using this template</dc:title>
  <dc:creator>Danielle Stewart</dc:creator>
  <cp:lastModifiedBy>Amy Fry</cp:lastModifiedBy>
  <cp:revision>101</cp:revision>
  <cp:lastPrinted>2014-05-29T19:49:14Z</cp:lastPrinted>
  <dcterms:created xsi:type="dcterms:W3CDTF">2013-12-30T22:17:39Z</dcterms:created>
  <dcterms:modified xsi:type="dcterms:W3CDTF">2014-10-22T14:50:18Z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0x01010090262BB51A719C47B3678DFB56461D15</vt:lpwstr>
  </property>
  <property fmtid="{D5CDD505-2E9C-101B-9397-08002B2CF9AE}" pid="3" name="_dlc_DocIdItemGuid">
    <vt:lpwstr>da844b1c-d54c-4c31-b951-dbdabf671545</vt:lpwstr>
  </property>
</Properties>
</file>