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37"/>
  </p:notesMasterIdLst>
  <p:handoutMasterIdLst>
    <p:handoutMasterId r:id="rId38"/>
  </p:handoutMasterIdLst>
  <p:sldIdLst>
    <p:sldId id="362" r:id="rId6"/>
    <p:sldId id="308" r:id="rId7"/>
    <p:sldId id="309" r:id="rId8"/>
    <p:sldId id="310" r:id="rId9"/>
    <p:sldId id="311" r:id="rId10"/>
    <p:sldId id="337" r:id="rId11"/>
    <p:sldId id="313" r:id="rId12"/>
    <p:sldId id="338" r:id="rId13"/>
    <p:sldId id="339" r:id="rId14"/>
    <p:sldId id="341" r:id="rId15"/>
    <p:sldId id="360" r:id="rId16"/>
    <p:sldId id="357" r:id="rId17"/>
    <p:sldId id="342" r:id="rId18"/>
    <p:sldId id="343" r:id="rId19"/>
    <p:sldId id="344" r:id="rId20"/>
    <p:sldId id="345" r:id="rId21"/>
    <p:sldId id="348" r:id="rId22"/>
    <p:sldId id="347" r:id="rId23"/>
    <p:sldId id="346" r:id="rId24"/>
    <p:sldId id="349" r:id="rId25"/>
    <p:sldId id="316" r:id="rId26"/>
    <p:sldId id="319" r:id="rId27"/>
    <p:sldId id="331" r:id="rId28"/>
    <p:sldId id="352" r:id="rId29"/>
    <p:sldId id="353" r:id="rId30"/>
    <p:sldId id="354" r:id="rId31"/>
    <p:sldId id="359" r:id="rId32"/>
    <p:sldId id="356" r:id="rId33"/>
    <p:sldId id="332" r:id="rId34"/>
    <p:sldId id="355" r:id="rId35"/>
    <p:sldId id="358" r:id="rId36"/>
  </p:sldIdLst>
  <p:sldSz cx="9144000" cy="6858000" type="screen4x3"/>
  <p:notesSz cx="685800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7700"/>
    <a:srgbClr val="3DADBF"/>
    <a:srgbClr val="5F57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71" autoAdjust="0"/>
  </p:normalViewPr>
  <p:slideViewPr>
    <p:cSldViewPr>
      <p:cViewPr varScale="1">
        <p:scale>
          <a:sx n="101" d="100"/>
          <a:sy n="101" d="100"/>
        </p:scale>
        <p:origin x="120" y="318"/>
      </p:cViewPr>
      <p:guideLst>
        <p:guide orient="horz" pos="2160"/>
        <p:guide pos="2880"/>
      </p:guideLst>
    </p:cSldViewPr>
  </p:slideViewPr>
  <p:outlineViewPr>
    <p:cViewPr>
      <p:scale>
        <a:sx n="33" d="100"/>
        <a:sy n="33" d="100"/>
      </p:scale>
      <p:origin x="0" y="30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C4F76500-8446-4C84-9692-5A4D3B798AB2}" type="datetimeFigureOut">
              <a:rPr lang="en-US" smtClean="0"/>
              <a:t>10/22/2014</a:t>
            </a:fld>
            <a:endParaRPr lang="en-US"/>
          </a:p>
        </p:txBody>
      </p:sp>
      <p:sp>
        <p:nvSpPr>
          <p:cNvPr id="4" name="Footer Placeholder 3"/>
          <p:cNvSpPr>
            <a:spLocks noGrp="1"/>
          </p:cNvSpPr>
          <p:nvPr>
            <p:ph type="ftr" sz="quarter" idx="2"/>
          </p:nvPr>
        </p:nvSpPr>
        <p:spPr>
          <a:xfrm>
            <a:off x="0" y="8824913"/>
            <a:ext cx="2971800"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4913"/>
            <a:ext cx="2971800" cy="465137"/>
          </a:xfrm>
          <a:prstGeom prst="rect">
            <a:avLst/>
          </a:prstGeom>
        </p:spPr>
        <p:txBody>
          <a:bodyPr vert="horz" lIns="91440" tIns="45720" rIns="91440" bIns="45720" rtlCol="0" anchor="b"/>
          <a:lstStyle>
            <a:lvl1pPr algn="r">
              <a:defRPr sz="1200"/>
            </a:lvl1pPr>
          </a:lstStyle>
          <a:p>
            <a:fld id="{054594B1-292E-480D-84B6-91AC0F2A2C21}" type="slidenum">
              <a:rPr lang="en-US" smtClean="0"/>
              <a:t>‹#›</a:t>
            </a:fld>
            <a:endParaRPr lang="en-US"/>
          </a:p>
        </p:txBody>
      </p:sp>
    </p:spTree>
    <p:extLst>
      <p:ext uri="{BB962C8B-B14F-4D97-AF65-F5344CB8AC3E}">
        <p14:creationId xmlns:p14="http://schemas.microsoft.com/office/powerpoint/2010/main" val="202532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50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503"/>
          </a:xfrm>
          <a:prstGeom prst="rect">
            <a:avLst/>
          </a:prstGeom>
        </p:spPr>
        <p:txBody>
          <a:bodyPr vert="horz" lIns="91440" tIns="45720" rIns="91440" bIns="45720" rtlCol="0"/>
          <a:lstStyle>
            <a:lvl1pPr algn="r">
              <a:defRPr sz="1200"/>
            </a:lvl1pPr>
          </a:lstStyle>
          <a:p>
            <a:fld id="{F72CBB29-B6D1-4844-89A9-CB084A051FE6}" type="datetimeFigureOut">
              <a:rPr lang="en-US" smtClean="0"/>
              <a:t>10/22/2014</a:t>
            </a:fld>
            <a:endParaRPr lang="en-US"/>
          </a:p>
        </p:txBody>
      </p:sp>
      <p:sp>
        <p:nvSpPr>
          <p:cNvPr id="4" name="Slide Image Placeholder 3"/>
          <p:cNvSpPr>
            <a:spLocks noGrp="1" noRot="1" noChangeAspect="1"/>
          </p:cNvSpPr>
          <p:nvPr>
            <p:ph type="sldImg" idx="2"/>
          </p:nvPr>
        </p:nvSpPr>
        <p:spPr>
          <a:xfrm>
            <a:off x="1108075" y="696913"/>
            <a:ext cx="4641850" cy="3482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2774"/>
            <a:ext cx="5486400" cy="418052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3935"/>
            <a:ext cx="2971800" cy="46450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3935"/>
            <a:ext cx="2971800" cy="464503"/>
          </a:xfrm>
          <a:prstGeom prst="rect">
            <a:avLst/>
          </a:prstGeom>
        </p:spPr>
        <p:txBody>
          <a:bodyPr vert="horz" lIns="91440" tIns="45720" rIns="91440" bIns="45720" rtlCol="0" anchor="b"/>
          <a:lstStyle>
            <a:lvl1pPr algn="r">
              <a:defRPr sz="1200"/>
            </a:lvl1pPr>
          </a:lstStyle>
          <a:p>
            <a:fld id="{8E3AD2ED-49A5-429A-B3D3-3014F5F1DDCA}" type="slidenum">
              <a:rPr lang="en-US" smtClean="0"/>
              <a:t>‹#›</a:t>
            </a:fld>
            <a:endParaRPr lang="en-US"/>
          </a:p>
        </p:txBody>
      </p:sp>
    </p:spTree>
    <p:extLst>
      <p:ext uri="{BB962C8B-B14F-4D97-AF65-F5344CB8AC3E}">
        <p14:creationId xmlns:p14="http://schemas.microsoft.com/office/powerpoint/2010/main" val="1386660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66257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F41121-0D60-44AA-AD81-8A7116AA7E7D}" type="slidenum">
              <a:rPr lang="en-US" smtClean="0"/>
              <a:t>3</a:t>
            </a:fld>
            <a:endParaRPr lang="en-US" dirty="0"/>
          </a:p>
        </p:txBody>
      </p:sp>
    </p:spTree>
    <p:extLst>
      <p:ext uri="{BB962C8B-B14F-4D97-AF65-F5344CB8AC3E}">
        <p14:creationId xmlns:p14="http://schemas.microsoft.com/office/powerpoint/2010/main" val="3630738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t>4</a:t>
            </a:fld>
            <a:endParaRPr lang="en-US"/>
          </a:p>
        </p:txBody>
      </p:sp>
    </p:spTree>
    <p:extLst>
      <p:ext uri="{BB962C8B-B14F-4D97-AF65-F5344CB8AC3E}">
        <p14:creationId xmlns:p14="http://schemas.microsoft.com/office/powerpoint/2010/main" val="3212552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t>5</a:t>
            </a:fld>
            <a:endParaRPr lang="en-US"/>
          </a:p>
        </p:txBody>
      </p:sp>
    </p:spTree>
    <p:extLst>
      <p:ext uri="{BB962C8B-B14F-4D97-AF65-F5344CB8AC3E}">
        <p14:creationId xmlns:p14="http://schemas.microsoft.com/office/powerpoint/2010/main" val="3558275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t>30</a:t>
            </a:fld>
            <a:endParaRPr lang="en-US"/>
          </a:p>
        </p:txBody>
      </p:sp>
    </p:spTree>
    <p:extLst>
      <p:ext uri="{BB962C8B-B14F-4D97-AF65-F5344CB8AC3E}">
        <p14:creationId xmlns:p14="http://schemas.microsoft.com/office/powerpoint/2010/main" val="37236460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4" descr="C:\Users\mikel\Desktop\PREA-logoRGBhirez-020312.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2950" y="438151"/>
            <a:ext cx="1695450" cy="1695449"/>
          </a:xfrm>
          <a:prstGeom prst="rect">
            <a:avLst/>
          </a:prstGeom>
          <a:noFill/>
          <a:extLst>
            <a:ext uri="{909E8E84-426E-40DD-AFC4-6F175D3DCCD1}">
              <a14:hiddenFill xmlns:a14="http://schemas.microsoft.com/office/drawing/2010/main">
                <a:solidFill>
                  <a:srgbClr val="FFFFFF"/>
                </a:solidFill>
              </a14:hiddenFill>
            </a:ext>
          </a:extLst>
        </p:spPr>
      </p:pic>
      <p:sp>
        <p:nvSpPr>
          <p:cNvPr id="14" name="Subtitle 5"/>
          <p:cNvSpPr txBox="1">
            <a:spLocks/>
          </p:cNvSpPr>
          <p:nvPr userDrawn="1"/>
        </p:nvSpPr>
        <p:spPr>
          <a:xfrm>
            <a:off x="1371600" y="3886200"/>
            <a:ext cx="6400800" cy="16764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1500"/>
              </a:spcBef>
              <a:buNone/>
            </a:pPr>
            <a:endParaRPr lang="en-US" dirty="0">
              <a:latin typeface="Verdana" pitchFamily="34" charset="0"/>
              <a:ea typeface="Verdana" pitchFamily="34" charset="0"/>
              <a:cs typeface="Verdana" pitchFamily="34" charset="0"/>
            </a:endParaRPr>
          </a:p>
        </p:txBody>
      </p:sp>
      <p:sp>
        <p:nvSpPr>
          <p:cNvPr id="16" name="Title 1"/>
          <p:cNvSpPr txBox="1">
            <a:spLocks/>
          </p:cNvSpPr>
          <p:nvPr userDrawn="1"/>
        </p:nvSpPr>
        <p:spPr>
          <a:xfrm>
            <a:off x="0" y="2743200"/>
            <a:ext cx="9144000" cy="41148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20" name="Title 1"/>
          <p:cNvSpPr>
            <a:spLocks noGrp="1"/>
          </p:cNvSpPr>
          <p:nvPr>
            <p:ph type="ctrTitle"/>
          </p:nvPr>
        </p:nvSpPr>
        <p:spPr>
          <a:xfrm>
            <a:off x="1676400" y="3657600"/>
            <a:ext cx="6350000" cy="2133600"/>
          </a:xfrm>
        </p:spPr>
        <p:txBody>
          <a:bodyPr>
            <a:normAutofit fontScale="90000"/>
          </a:bodyPr>
          <a:lstStyle>
            <a:lvl1pPr>
              <a:defRPr sz="3000">
                <a:solidFill>
                  <a:schemeClr val="bg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pic>
        <p:nvPicPr>
          <p:cNvPr id="7" name="Picture 1" descr="Description: Moss Group Letterhead"/>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6459" t="12069" r="14812" b="11499"/>
          <a:stretch/>
        </p:blipFill>
        <p:spPr bwMode="auto">
          <a:xfrm>
            <a:off x="3352800" y="949342"/>
            <a:ext cx="4724400" cy="673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803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r>
              <a:rPr lang="en-US" smtClean="0"/>
              <a:t>The Moss Group Inc.</a:t>
            </a:r>
            <a:endParaRPr lang="en-US" dirty="0"/>
          </a:p>
        </p:txBody>
      </p:sp>
      <p:sp>
        <p:nvSpPr>
          <p:cNvPr id="8" name="Slide Number Placeholder 7"/>
          <p:cNvSpPr>
            <a:spLocks noGrp="1"/>
          </p:cNvSpPr>
          <p:nvPr>
            <p:ph type="sldNum" sz="quarter" idx="11"/>
          </p:nvPr>
        </p:nvSpPr>
        <p:spPr/>
        <p:txBody>
          <a:bodyPr/>
          <a:lstStyle/>
          <a:p>
            <a:fld id="{8027077B-008D-4965-9019-4B1F59FF498D}" type="slidenum">
              <a:rPr lang="en-US" smtClean="0"/>
              <a:pPr/>
              <a:t>‹#›</a:t>
            </a:fld>
            <a:endParaRPr lang="en-US" dirty="0"/>
          </a:p>
        </p:txBody>
      </p:sp>
    </p:spTree>
    <p:extLst>
      <p:ext uri="{BB962C8B-B14F-4D97-AF65-F5344CB8AC3E}">
        <p14:creationId xmlns:p14="http://schemas.microsoft.com/office/powerpoint/2010/main" val="1680030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10" name="Picture 4" descr="C:\Users\mikel\Desktop\PREA-logoRGBhirez-020312.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2950" y="438151"/>
            <a:ext cx="1695450" cy="1695449"/>
          </a:xfrm>
          <a:prstGeom prst="rect">
            <a:avLst/>
          </a:prstGeom>
          <a:noFill/>
          <a:extLst>
            <a:ext uri="{909E8E84-426E-40DD-AFC4-6F175D3DCCD1}">
              <a14:hiddenFill xmlns:a14="http://schemas.microsoft.com/office/drawing/2010/main">
                <a:solidFill>
                  <a:srgbClr val="FFFFFF"/>
                </a:solidFill>
              </a14:hiddenFill>
            </a:ext>
          </a:extLst>
        </p:spPr>
      </p:pic>
      <p:sp>
        <p:nvSpPr>
          <p:cNvPr id="14" name="Subtitle 5"/>
          <p:cNvSpPr txBox="1">
            <a:spLocks/>
          </p:cNvSpPr>
          <p:nvPr userDrawn="1"/>
        </p:nvSpPr>
        <p:spPr>
          <a:xfrm>
            <a:off x="1371600" y="3886200"/>
            <a:ext cx="6400800" cy="16764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1500"/>
              </a:spcBef>
              <a:buFont typeface="Arial" pitchFamily="34" charset="0"/>
              <a:buNone/>
            </a:pPr>
            <a:endParaRPr lang="en-US" dirty="0">
              <a:solidFill>
                <a:prstClr val="black"/>
              </a:solidFill>
              <a:latin typeface="Verdana" pitchFamily="34" charset="0"/>
              <a:ea typeface="Verdana" pitchFamily="34" charset="0"/>
              <a:cs typeface="Verdana" pitchFamily="34" charset="0"/>
            </a:endParaRPr>
          </a:p>
        </p:txBody>
      </p:sp>
      <p:sp>
        <p:nvSpPr>
          <p:cNvPr id="16" name="Title 1"/>
          <p:cNvSpPr txBox="1">
            <a:spLocks/>
          </p:cNvSpPr>
          <p:nvPr userDrawn="1"/>
        </p:nvSpPr>
        <p:spPr>
          <a:xfrm>
            <a:off x="0" y="2743200"/>
            <a:ext cx="9144000" cy="41148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prstClr val="white"/>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20" name="Title 1"/>
          <p:cNvSpPr>
            <a:spLocks noGrp="1"/>
          </p:cNvSpPr>
          <p:nvPr>
            <p:ph type="ctrTitle"/>
          </p:nvPr>
        </p:nvSpPr>
        <p:spPr>
          <a:xfrm>
            <a:off x="1676400" y="3657600"/>
            <a:ext cx="6350000" cy="2133600"/>
          </a:xfrm>
        </p:spPr>
        <p:txBody>
          <a:bodyPr>
            <a:normAutofit fontScale="90000"/>
          </a:bodyPr>
          <a:lstStyle>
            <a:lvl1pPr>
              <a:defRPr sz="3000">
                <a:solidFill>
                  <a:schemeClr val="bg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pic>
        <p:nvPicPr>
          <p:cNvPr id="8" name="Picture 1" descr="Description: Moss Group Letterhead"/>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6459" t="12069" r="14812" b="11499"/>
          <a:stretch/>
        </p:blipFill>
        <p:spPr bwMode="auto">
          <a:xfrm>
            <a:off x="3810000" y="1003334"/>
            <a:ext cx="4724400" cy="673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4650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9" name="Text Placeholder 4"/>
          <p:cNvSpPr>
            <a:spLocks noGrp="1"/>
          </p:cNvSpPr>
          <p:nvPr>
            <p:ph type="body" sz="quarter" idx="3"/>
          </p:nvPr>
        </p:nvSpPr>
        <p:spPr>
          <a:xfrm>
            <a:off x="1146583" y="1729854"/>
            <a:ext cx="6773660" cy="430840"/>
          </a:xfrm>
        </p:spPr>
        <p:txBody>
          <a:bodyPr anchor="b">
            <a:noAutofit/>
          </a:bodyPr>
          <a:lstStyle>
            <a:lvl1pPr marL="0" indent="0">
              <a:buNone/>
              <a:defRPr sz="20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Content Placeholder 5"/>
          <p:cNvSpPr>
            <a:spLocks noGrp="1"/>
          </p:cNvSpPr>
          <p:nvPr>
            <p:ph sz="quarter" idx="4"/>
          </p:nvPr>
        </p:nvSpPr>
        <p:spPr>
          <a:xfrm>
            <a:off x="1146582" y="2160694"/>
            <a:ext cx="6773661" cy="3965469"/>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11"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endParaRPr lang="en-US" dirty="0"/>
          </a:p>
        </p:txBody>
      </p:sp>
      <p:sp>
        <p:nvSpPr>
          <p:cNvPr id="12" name="Footer Placeholder 4"/>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1252858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normAutofit/>
          </a:bodyPr>
          <a:lstStyle>
            <a:lvl1pPr>
              <a:defRPr sz="1800">
                <a:solidFill>
                  <a:srgbClr val="5F574F"/>
                </a:solidFill>
                <a:latin typeface="Verdana" pitchFamily="34" charset="0"/>
                <a:ea typeface="Verdana" pitchFamily="34" charset="0"/>
                <a:cs typeface="Verdana" pitchFamily="34" charset="0"/>
              </a:defRPr>
            </a:lvl1pPr>
            <a:lvl2pPr>
              <a:defRPr sz="1800">
                <a:solidFill>
                  <a:srgbClr val="5F574F"/>
                </a:solidFill>
                <a:latin typeface="Verdana" pitchFamily="34" charset="0"/>
                <a:ea typeface="Verdana" pitchFamily="34" charset="0"/>
                <a:cs typeface="Verdana" pitchFamily="34" charset="0"/>
              </a:defRPr>
            </a:lvl2pPr>
            <a:lvl3pPr>
              <a:defRPr sz="1800">
                <a:solidFill>
                  <a:srgbClr val="5F574F"/>
                </a:solidFill>
                <a:latin typeface="Verdana" pitchFamily="34" charset="0"/>
                <a:ea typeface="Verdana" pitchFamily="34" charset="0"/>
                <a:cs typeface="Verdana" pitchFamily="34" charset="0"/>
              </a:defRPr>
            </a:lvl3pPr>
            <a:lvl4pPr>
              <a:defRPr sz="1800">
                <a:solidFill>
                  <a:srgbClr val="5F574F"/>
                </a:solidFill>
                <a:latin typeface="Verdana" pitchFamily="34" charset="0"/>
                <a:ea typeface="Verdana" pitchFamily="34" charset="0"/>
                <a:cs typeface="Verdana" pitchFamily="34" charset="0"/>
              </a:defRPr>
            </a:lvl4pPr>
            <a:lvl5pPr>
              <a:defRPr sz="1800">
                <a:solidFill>
                  <a:srgbClr val="5F574F"/>
                </a:solidFill>
                <a:latin typeface="Verdana" pitchFamily="34" charset="0"/>
                <a:ea typeface="Verdana" pitchFamily="34" charset="0"/>
                <a:cs typeface="Verdana"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9"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2" name="Text Placeholder 4"/>
          <p:cNvSpPr>
            <a:spLocks noGrp="1"/>
          </p:cNvSpPr>
          <p:nvPr>
            <p:ph type="body" sz="quarter" idx="3"/>
          </p:nvPr>
        </p:nvSpPr>
        <p:spPr>
          <a:xfrm>
            <a:off x="4654550" y="1600200"/>
            <a:ext cx="4041775" cy="685800"/>
          </a:xfrm>
        </p:spPr>
        <p:txBody>
          <a:bodyPr anchor="b">
            <a:noAutofit/>
          </a:bodyPr>
          <a:lstStyle>
            <a:lvl1pPr marL="0" indent="0">
              <a:buNone/>
              <a:defRPr sz="24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4"/>
          </p:nvPr>
        </p:nvSpPr>
        <p:spPr>
          <a:xfrm>
            <a:off x="4648199" y="2286000"/>
            <a:ext cx="4048125" cy="38401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14"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endParaRPr lang="en-US" dirty="0"/>
          </a:p>
        </p:txBody>
      </p:sp>
      <p:sp>
        <p:nvSpPr>
          <p:cNvPr id="10" name="Footer Placeholder 4"/>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653190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18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800">
                <a:solidFill>
                  <a:srgbClr val="5F574F"/>
                </a:solidFill>
                <a:latin typeface="Verdana" pitchFamily="34" charset="0"/>
                <a:ea typeface="Verdana" pitchFamily="34" charset="0"/>
                <a:cs typeface="Verdana" pitchFamily="34" charset="0"/>
              </a:defRPr>
            </a:lvl1pPr>
            <a:lvl2pPr>
              <a:defRPr sz="1800">
                <a:solidFill>
                  <a:srgbClr val="5F574F"/>
                </a:solidFill>
                <a:latin typeface="Verdana" pitchFamily="34" charset="0"/>
                <a:ea typeface="Verdana" pitchFamily="34" charset="0"/>
                <a:cs typeface="Verdana" pitchFamily="34" charset="0"/>
              </a:defRPr>
            </a:lvl2pPr>
            <a:lvl3pPr>
              <a:defRPr sz="1800">
                <a:solidFill>
                  <a:srgbClr val="5F574F"/>
                </a:solidFill>
                <a:latin typeface="Verdana" pitchFamily="34" charset="0"/>
                <a:ea typeface="Verdana" pitchFamily="34" charset="0"/>
                <a:cs typeface="Verdana" pitchFamily="34" charset="0"/>
              </a:defRPr>
            </a:lvl3pPr>
            <a:lvl4pPr>
              <a:defRPr sz="1800">
                <a:solidFill>
                  <a:srgbClr val="5F574F"/>
                </a:solidFill>
                <a:latin typeface="Verdana" pitchFamily="34" charset="0"/>
                <a:ea typeface="Verdana" pitchFamily="34" charset="0"/>
                <a:cs typeface="Verdana" pitchFamily="34" charset="0"/>
              </a:defRPr>
            </a:lvl4pPr>
            <a:lvl5pPr>
              <a:defRPr sz="1800">
                <a:solidFill>
                  <a:srgbClr val="5F574F"/>
                </a:solidFill>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18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1800">
                <a:solidFill>
                  <a:srgbClr val="5F574F"/>
                </a:solidFill>
                <a:latin typeface="Verdana" pitchFamily="34" charset="0"/>
                <a:ea typeface="Verdana" pitchFamily="34" charset="0"/>
                <a:cs typeface="Verdana" pitchFamily="34" charset="0"/>
              </a:defRPr>
            </a:lvl1pPr>
            <a:lvl2pPr>
              <a:defRPr sz="1800">
                <a:solidFill>
                  <a:srgbClr val="5F574F"/>
                </a:solidFill>
                <a:latin typeface="Verdana" pitchFamily="34" charset="0"/>
                <a:ea typeface="Verdana" pitchFamily="34" charset="0"/>
                <a:cs typeface="Verdana" pitchFamily="34" charset="0"/>
              </a:defRPr>
            </a:lvl2pPr>
            <a:lvl3pPr>
              <a:defRPr sz="1800">
                <a:solidFill>
                  <a:srgbClr val="5F574F"/>
                </a:solidFill>
                <a:latin typeface="Verdana" pitchFamily="34" charset="0"/>
                <a:ea typeface="Verdana" pitchFamily="34" charset="0"/>
                <a:cs typeface="Verdana" pitchFamily="34" charset="0"/>
              </a:defRPr>
            </a:lvl3pPr>
            <a:lvl4pPr>
              <a:defRPr sz="1800">
                <a:solidFill>
                  <a:srgbClr val="5F574F"/>
                </a:solidFill>
                <a:latin typeface="Verdana" pitchFamily="34" charset="0"/>
                <a:ea typeface="Verdana" pitchFamily="34" charset="0"/>
                <a:cs typeface="Verdana" pitchFamily="34" charset="0"/>
              </a:defRPr>
            </a:lvl4pPr>
            <a:lvl5pPr>
              <a:defRPr sz="1800">
                <a:solidFill>
                  <a:srgbClr val="5F574F"/>
                </a:solidFill>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11"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pic>
        <p:nvPicPr>
          <p:cNvPr id="14"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endParaRPr lang="en-US" dirty="0"/>
          </a:p>
        </p:txBody>
      </p:sp>
      <p:sp>
        <p:nvSpPr>
          <p:cNvPr id="12" name="Footer Placeholder 4"/>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2236771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7"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pic>
        <p:nvPicPr>
          <p:cNvPr id="10"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endParaRPr lang="en-US" dirty="0"/>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2579073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1146582" y="1219200"/>
            <a:ext cx="6773661"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9"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endParaRPr lang="en-US" dirty="0"/>
          </a:p>
        </p:txBody>
      </p:sp>
      <p:sp>
        <p:nvSpPr>
          <p:cNvPr id="11"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2563087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Amount of Content">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685800" y="1219200"/>
            <a:ext cx="7924800"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9"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xfrm>
            <a:off x="457200" y="6324600"/>
            <a:ext cx="1524000" cy="365125"/>
          </a:xfrm>
        </p:spPr>
        <p:txBody>
          <a:bodyPr/>
          <a:lstStyle/>
          <a:p>
            <a:fld id="{8027077B-008D-4965-9019-4B1F59FF498D}" type="slidenum">
              <a:rPr lang="en-US" smtClean="0"/>
              <a:pPr/>
              <a:t>‹#›</a:t>
            </a:fld>
            <a:endParaRPr lang="en-US" dirty="0"/>
          </a:p>
        </p:txBody>
      </p:sp>
      <p:sp>
        <p:nvSpPr>
          <p:cNvPr id="11"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813869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685800" y="1219200"/>
            <a:ext cx="7924800"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9"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xfrm>
            <a:off x="457200" y="6324600"/>
            <a:ext cx="1295400" cy="365125"/>
          </a:xfrm>
        </p:spPr>
        <p:txBody>
          <a:bodyPr/>
          <a:lstStyle/>
          <a:p>
            <a:fld id="{8027077B-008D-4965-9019-4B1F59FF498D}" type="slidenum">
              <a:rPr lang="en-US" smtClean="0"/>
              <a:pPr/>
              <a:t>‹#›</a:t>
            </a:fld>
            <a:endParaRPr lang="en-US" dirty="0"/>
          </a:p>
        </p:txBody>
      </p:sp>
      <p:sp>
        <p:nvSpPr>
          <p:cNvPr id="11" name="Footer Placeholder 4"/>
          <p:cNvSpPr txBox="1">
            <a:spLocks/>
          </p:cNvSpPr>
          <p:nvPr userDrawn="1"/>
        </p:nvSpPr>
        <p:spPr>
          <a:xfrm>
            <a:off x="31242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The Moss Group Inc.</a:t>
            </a:r>
            <a:endParaRPr lang="en-US" dirty="0"/>
          </a:p>
        </p:txBody>
      </p:sp>
    </p:spTree>
    <p:extLst>
      <p:ext uri="{BB962C8B-B14F-4D97-AF65-F5344CB8AC3E}">
        <p14:creationId xmlns:p14="http://schemas.microsoft.com/office/powerpoint/2010/main" val="4027247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r>
              <a:rPr lang="en-US" smtClean="0"/>
              <a:t>The Moss Group Inc.</a:t>
            </a:r>
            <a:endParaRPr lang="en-US" dirty="0"/>
          </a:p>
        </p:txBody>
      </p:sp>
      <p:sp>
        <p:nvSpPr>
          <p:cNvPr id="8" name="Slide Number Placeholder 7"/>
          <p:cNvSpPr>
            <a:spLocks noGrp="1"/>
          </p:cNvSpPr>
          <p:nvPr>
            <p:ph type="sldNum" sz="quarter" idx="11"/>
          </p:nvPr>
        </p:nvSpPr>
        <p:spPr/>
        <p:txBody>
          <a:bodyPr/>
          <a:lstStyle/>
          <a:p>
            <a:fld id="{8027077B-008D-4965-9019-4B1F59FF498D}" type="slidenum">
              <a:rPr lang="en-US" smtClean="0"/>
              <a:pPr/>
              <a:t>‹#›</a:t>
            </a:fld>
            <a:endParaRPr lang="en-US" dirty="0"/>
          </a:p>
        </p:txBody>
      </p:sp>
    </p:spTree>
    <p:extLst>
      <p:ext uri="{BB962C8B-B14F-4D97-AF65-F5344CB8AC3E}">
        <p14:creationId xmlns:p14="http://schemas.microsoft.com/office/powerpoint/2010/main" val="1874195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
        <p:nvSpPr>
          <p:cNvPr id="7" name="Slide Number Placeholder 6"/>
          <p:cNvSpPr>
            <a:spLocks noGrp="1"/>
          </p:cNvSpPr>
          <p:nvPr>
            <p:ph type="sldNum" sz="quarter" idx="4"/>
          </p:nvPr>
        </p:nvSpPr>
        <p:spPr>
          <a:xfrm>
            <a:off x="4572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27077B-008D-4965-9019-4B1F59FF498D}" type="slidenum">
              <a:rPr lang="en-US" smtClean="0"/>
              <a:pPr/>
              <a:t>‹#›</a:t>
            </a:fld>
            <a:endParaRPr lang="en-US" dirty="0"/>
          </a:p>
        </p:txBody>
      </p:sp>
    </p:spTree>
    <p:extLst>
      <p:ext uri="{BB962C8B-B14F-4D97-AF65-F5344CB8AC3E}">
        <p14:creationId xmlns:p14="http://schemas.microsoft.com/office/powerpoint/2010/main" val="2717484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60" r:id="rId6"/>
    <p:sldLayoutId id="2147483662" r:id="rId7"/>
    <p:sldLayoutId id="2147483661" r:id="rId8"/>
    <p:sldLayoutId id="2147483658" r:id="rId9"/>
    <p:sldLayoutId id="2147483659" r:id="rId10"/>
    <p:sldLayoutId id="214748366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29"/>
            <a:ext cx="8229600" cy="1132271"/>
          </a:xfrm>
        </p:spPr>
        <p:txBody>
          <a:bodyPr/>
          <a:lstStyle/>
          <a:p>
            <a:r>
              <a:rPr lang="en-US" dirty="0" smtClean="0"/>
              <a:t>PREA Employee Training</a:t>
            </a:r>
            <a:br>
              <a:rPr lang="en-US" dirty="0" smtClean="0"/>
            </a:br>
            <a:r>
              <a:rPr lang="en-US" dirty="0" smtClean="0"/>
              <a:t>Notification of Curriculum Utilization</a:t>
            </a:r>
            <a:br>
              <a:rPr lang="en-US" dirty="0" smtClean="0"/>
            </a:br>
            <a:r>
              <a:rPr lang="en-US" dirty="0" smtClean="0"/>
              <a:t>August 2014</a:t>
            </a:r>
            <a:endParaRPr lang="en-US" dirty="0"/>
          </a:p>
        </p:txBody>
      </p:sp>
      <p:sp>
        <p:nvSpPr>
          <p:cNvPr id="5" name="Rectangle 4"/>
          <p:cNvSpPr/>
          <p:nvPr/>
        </p:nvSpPr>
        <p:spPr>
          <a:xfrm>
            <a:off x="152400" y="1371600"/>
            <a:ext cx="8839200" cy="5016758"/>
          </a:xfrm>
          <a:prstGeom prst="rect">
            <a:avLst/>
          </a:prstGeom>
        </p:spPr>
        <p:txBody>
          <a:bodyPr wrap="square">
            <a:spAutoFit/>
          </a:bodyPr>
          <a:lstStyle/>
          <a:p>
            <a:r>
              <a:rPr lang="en-GB" sz="1600" dirty="0" smtClean="0">
                <a:latin typeface="Verdana" panose="020B0604030504040204" pitchFamily="34" charset="0"/>
                <a:ea typeface="Calibri" panose="020F0502020204030204" pitchFamily="34" charset="0"/>
              </a:rPr>
              <a:t>The </a:t>
            </a:r>
            <a:r>
              <a:rPr lang="en-GB" sz="1600" dirty="0">
                <a:latin typeface="Verdana" panose="020B0604030504040204" pitchFamily="34" charset="0"/>
                <a:ea typeface="Calibri" panose="020F0502020204030204" pitchFamily="34" charset="0"/>
              </a:rPr>
              <a:t>enclosed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was developed by The Moss Group, Inc. as part of contract deliverables for the National PREA Resource Center (PRC), a cooperative agreement between the National Council on Crime and Delinquency (NCCD) and the Bureau of Justice Assistance (BJA). The Prison Rape Elimination Act (PREA) standards served as the basis for the curriculum’s content and development, with the goal of the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being to satisfy specific PREA standard requirements. </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dirty="0">
                <a:latin typeface="Verdana" panose="020B0604030504040204" pitchFamily="34" charset="0"/>
                <a:ea typeface="Calibri" panose="020F0502020204030204" pitchFamily="34" charset="0"/>
              </a:rPr>
              <a:t>It is recommended that the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be reviewed in its entirety before choosing which modules to use. Any alterations to the original materials must either be acknowledged during their presentation or have the PRC and The Moss Group, Inc. logos removed.</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dirty="0">
                <a:latin typeface="Verdana" panose="020B0604030504040204" pitchFamily="34" charset="0"/>
                <a:ea typeface="Calibri" panose="020F0502020204030204" pitchFamily="34" charset="0"/>
              </a:rPr>
              <a:t>BJA is currently undergoing a comprehensive review of the enclosed curriculum for official approval, at which point the BJA logo may be added. </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i="1" dirty="0">
                <a:latin typeface="Verdana" panose="020B0604030504040204" pitchFamily="34" charset="0"/>
                <a:ea typeface="Calibri" panose="020F0502020204030204" pitchFamily="34" charset="0"/>
              </a:rPr>
              <a:t>Note: Use of the enclosed curriculum, either in part or whole, does </a:t>
            </a:r>
            <a:r>
              <a:rPr lang="en-GB" sz="1600" i="1" dirty="0" smtClean="0">
                <a:latin typeface="Verdana" panose="020B0604030504040204" pitchFamily="34" charset="0"/>
                <a:ea typeface="Calibri" panose="020F0502020204030204" pitchFamily="34" charset="0"/>
              </a:rPr>
              <a:t>not guarantee </a:t>
            </a:r>
            <a:r>
              <a:rPr lang="en-GB" sz="1600" i="1" dirty="0">
                <a:latin typeface="Verdana" panose="020B0604030504040204" pitchFamily="34" charset="0"/>
                <a:ea typeface="Calibri" panose="020F0502020204030204" pitchFamily="34" charset="0"/>
              </a:rPr>
              <a:t>that an auditor will find a facility “meets standards.” Rather, an </a:t>
            </a:r>
            <a:r>
              <a:rPr lang="en-GB" sz="1600" i="1" dirty="0" smtClean="0">
                <a:latin typeface="Verdana" panose="020B0604030504040204" pitchFamily="34" charset="0"/>
                <a:ea typeface="Calibri" panose="020F0502020204030204" pitchFamily="34" charset="0"/>
              </a:rPr>
              <a:t>auditor</a:t>
            </a:r>
            <a:br>
              <a:rPr lang="en-GB" sz="1600" i="1" dirty="0" smtClean="0">
                <a:latin typeface="Verdana" panose="020B0604030504040204" pitchFamily="34" charset="0"/>
                <a:ea typeface="Calibri" panose="020F0502020204030204" pitchFamily="34" charset="0"/>
              </a:rPr>
            </a:br>
            <a:r>
              <a:rPr lang="en-GB" sz="1600" i="1" dirty="0" smtClean="0">
                <a:latin typeface="Verdana" panose="020B0604030504040204" pitchFamily="34" charset="0"/>
                <a:ea typeface="Calibri" panose="020F0502020204030204" pitchFamily="34" charset="0"/>
              </a:rPr>
              <a:t>will </a:t>
            </a:r>
            <a:r>
              <a:rPr lang="en-GB" sz="1600" i="1" dirty="0">
                <a:latin typeface="Verdana" panose="020B0604030504040204" pitchFamily="34" charset="0"/>
                <a:ea typeface="Calibri" panose="020F0502020204030204" pitchFamily="34" charset="0"/>
              </a:rPr>
              <a:t>take into consideration the curriculum used as part of their </a:t>
            </a:r>
            <a:r>
              <a:rPr lang="en-GB" sz="1600" i="1" dirty="0" smtClean="0">
                <a:latin typeface="Verdana" panose="020B0604030504040204" pitchFamily="34" charset="0"/>
                <a:ea typeface="Calibri" panose="020F0502020204030204" pitchFamily="34" charset="0"/>
              </a:rPr>
              <a:t>overall determination </a:t>
            </a:r>
            <a:r>
              <a:rPr lang="en-GB" sz="1600" i="1" dirty="0">
                <a:latin typeface="Verdana" panose="020B0604030504040204" pitchFamily="34" charset="0"/>
                <a:ea typeface="Calibri" panose="020F0502020204030204" pitchFamily="34" charset="0"/>
              </a:rPr>
              <a:t>of compliance.</a:t>
            </a:r>
            <a:endParaRPr lang="en-AU" sz="1600" dirty="0">
              <a:effectLst/>
              <a:latin typeface="Times New Roman" panose="02020603050405020304" pitchFamily="18" charset="0"/>
              <a:ea typeface="Calibri" panose="020F0502020204030204" pitchFamily="34" charset="0"/>
            </a:endParaRPr>
          </a:p>
        </p:txBody>
      </p:sp>
      <p:sp>
        <p:nvSpPr>
          <p:cNvPr id="6" name="Footer Placeholder 2"/>
          <p:cNvSpPr>
            <a:spLocks noGrp="1"/>
          </p:cNvSpPr>
          <p:nvPr>
            <p:ph type="ftr" sz="quarter" idx="4294967295"/>
          </p:nvPr>
        </p:nvSpPr>
        <p:spPr>
          <a:xfrm>
            <a:off x="3124200" y="6356350"/>
            <a:ext cx="2895600" cy="365125"/>
          </a:xfrm>
          <a:prstGeom prst="rect">
            <a:avLst/>
          </a:prstGeom>
        </p:spPr>
        <p:txBody>
          <a:bodyPr/>
          <a:lstStyle/>
          <a:p>
            <a:r>
              <a:rPr lang="en-US" dirty="0" smtClean="0"/>
              <a:t>The Moss Group Inc.</a:t>
            </a:r>
            <a:endParaRPr lang="en-US" dirty="0"/>
          </a:p>
        </p:txBody>
      </p:sp>
      <p:sp>
        <p:nvSpPr>
          <p:cNvPr id="7" name="Slide Number Placeholder 3"/>
          <p:cNvSpPr>
            <a:spLocks noGrp="1"/>
          </p:cNvSpPr>
          <p:nvPr>
            <p:ph type="sldNum" sz="quarter" idx="4294967295"/>
          </p:nvPr>
        </p:nvSpPr>
        <p:spPr>
          <a:xfrm>
            <a:off x="76200" y="6435725"/>
            <a:ext cx="2133600" cy="365125"/>
          </a:xfrm>
          <a:prstGeom prst="rect">
            <a:avLst/>
          </a:prstGeom>
        </p:spPr>
        <p:txBody>
          <a:bodyPr/>
          <a:lstStyle/>
          <a:p>
            <a:fld id="{1D9A7EC0-582D-4850-BD02-1E29DEF62370}" type="slidenum">
              <a:rPr lang="en-US" smtClean="0"/>
              <a:pPr/>
              <a:t>1</a:t>
            </a:fld>
            <a:endParaRPr lang="en-US" dirty="0"/>
          </a:p>
        </p:txBody>
      </p:sp>
    </p:spTree>
    <p:extLst>
      <p:ext uri="{BB962C8B-B14F-4D97-AF65-F5344CB8AC3E}">
        <p14:creationId xmlns:p14="http://schemas.microsoft.com/office/powerpoint/2010/main" val="986241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Inappropriate Behaviors</a:t>
            </a:r>
            <a:endParaRPr lang="en-US" dirty="0"/>
          </a:p>
        </p:txBody>
      </p:sp>
      <p:sp>
        <p:nvSpPr>
          <p:cNvPr id="7" name="Content Placeholder 6"/>
          <p:cNvSpPr>
            <a:spLocks noGrp="1"/>
          </p:cNvSpPr>
          <p:nvPr>
            <p:ph sz="quarter" idx="4"/>
          </p:nvPr>
        </p:nvSpPr>
        <p:spPr>
          <a:xfrm>
            <a:off x="685800" y="1570037"/>
            <a:ext cx="7924800" cy="4906963"/>
          </a:xfrm>
        </p:spPr>
        <p:txBody>
          <a:bodyPr/>
          <a:lstStyle/>
          <a:p>
            <a:pPr marL="285750" indent="-285750">
              <a:spcAft>
                <a:spcPts val="600"/>
              </a:spcAft>
              <a:buFont typeface="Arial" panose="020B0604020202020204" pitchFamily="34" charset="0"/>
              <a:buChar char="•"/>
            </a:pPr>
            <a:r>
              <a:rPr lang="en-US" dirty="0" smtClean="0"/>
              <a:t>Some behaviors that can put you at risk of crossing professional boundaries include:</a:t>
            </a:r>
          </a:p>
          <a:p>
            <a:pPr marL="1028700" lvl="1">
              <a:spcAft>
                <a:spcPts val="600"/>
              </a:spcAft>
              <a:buFont typeface="Verdana" panose="020B0604030504040204" pitchFamily="34" charset="0"/>
              <a:buChar char="−"/>
            </a:pPr>
            <a:r>
              <a:rPr lang="en-US" sz="1600" dirty="0" smtClean="0"/>
              <a:t>Making sexual jokes with inmates or in front of inmates</a:t>
            </a:r>
          </a:p>
          <a:p>
            <a:pPr marL="1028700" lvl="1">
              <a:spcAft>
                <a:spcPts val="600"/>
              </a:spcAft>
              <a:buFont typeface="Verdana" panose="020B0604030504040204" pitchFamily="34" charset="0"/>
              <a:buChar char="−"/>
            </a:pPr>
            <a:r>
              <a:rPr lang="en-US" sz="1600" dirty="0" smtClean="0"/>
              <a:t>Using inmate nicknames instead of proper terminology dictated by policy</a:t>
            </a:r>
          </a:p>
          <a:p>
            <a:pPr marL="1028700" lvl="1">
              <a:spcAft>
                <a:spcPts val="600"/>
              </a:spcAft>
              <a:buFont typeface="Verdana" panose="020B0604030504040204" pitchFamily="34" charset="0"/>
              <a:buChar char="−"/>
            </a:pPr>
            <a:r>
              <a:rPr lang="en-US" sz="1600" dirty="0" smtClean="0"/>
              <a:t>Discussing personal issues with inmates or in front of inmates</a:t>
            </a:r>
          </a:p>
          <a:p>
            <a:pPr marL="1028700" lvl="1">
              <a:spcAft>
                <a:spcPts val="600"/>
              </a:spcAft>
              <a:buFont typeface="Verdana" panose="020B0604030504040204" pitchFamily="34" charset="0"/>
              <a:buChar char="−"/>
            </a:pPr>
            <a:r>
              <a:rPr lang="en-US" sz="1600" dirty="0" smtClean="0"/>
              <a:t>Allowing a favorite inmate to have special privileges</a:t>
            </a:r>
          </a:p>
          <a:p>
            <a:pPr marL="1028700" lvl="1">
              <a:spcAft>
                <a:spcPts val="600"/>
              </a:spcAft>
              <a:buFont typeface="Verdana" panose="020B0604030504040204" pitchFamily="34" charset="0"/>
              <a:buChar char="−"/>
            </a:pPr>
            <a:r>
              <a:rPr lang="en-US" sz="1600" dirty="0" smtClean="0"/>
              <a:t>Feeling like you can trust an inmate to have your back</a:t>
            </a:r>
          </a:p>
          <a:p>
            <a:pPr marL="1028700" lvl="1">
              <a:spcAft>
                <a:spcPts val="600"/>
              </a:spcAft>
              <a:buFont typeface="Verdana" panose="020B0604030504040204" pitchFamily="34" charset="0"/>
              <a:buChar char="−"/>
            </a:pPr>
            <a:r>
              <a:rPr lang="en-US" sz="1600" dirty="0" smtClean="0"/>
              <a:t>Doing special favors for inmates (contacting outside family members or bringing in contraband)</a:t>
            </a:r>
          </a:p>
          <a:p>
            <a:pPr marL="1028700" lvl="1">
              <a:spcAft>
                <a:spcPts val="600"/>
              </a:spcAft>
              <a:buFont typeface="Verdana" panose="020B0604030504040204" pitchFamily="34" charset="0"/>
              <a:buChar char="−"/>
            </a:pPr>
            <a:r>
              <a:rPr lang="en-US" sz="1600" dirty="0" smtClean="0"/>
              <a:t>Getting involved with inmate issues</a:t>
            </a:r>
          </a:p>
          <a:p>
            <a:pPr marL="1028700" lvl="1">
              <a:spcAft>
                <a:spcPts val="600"/>
              </a:spcAft>
              <a:buFont typeface="Verdana" panose="020B0604030504040204" pitchFamily="34" charset="0"/>
              <a:buChar char="−"/>
            </a:pPr>
            <a:r>
              <a:rPr lang="en-US" sz="1600" dirty="0" smtClean="0"/>
              <a:t>Gossiping about other staff with inmates or in front of inmates</a:t>
            </a:r>
          </a:p>
          <a:p>
            <a:pPr marL="1028700" lvl="1">
              <a:spcAft>
                <a:spcPts val="600"/>
              </a:spcAft>
              <a:buFont typeface="Verdana" panose="020B0604030504040204" pitchFamily="34" charset="0"/>
              <a:buChar char="−"/>
            </a:pPr>
            <a:r>
              <a:rPr lang="en-US" sz="1600" dirty="0" smtClean="0"/>
              <a:t>Complaining about supervisors or your job with inmates</a:t>
            </a:r>
          </a:p>
          <a:p>
            <a:pPr marL="285750" indent="-285750">
              <a:spcAft>
                <a:spcPts val="600"/>
              </a:spcAft>
              <a:buFont typeface="Arial" panose="020B0604020202020204" pitchFamily="34" charset="0"/>
              <a:buChar char="•"/>
            </a:pPr>
            <a:r>
              <a:rPr lang="en-US" dirty="0" smtClean="0"/>
              <a:t>Can you think of any others?</a:t>
            </a:r>
          </a:p>
          <a:p>
            <a:pPr marL="1028700" lvl="1">
              <a:buFont typeface="Arial" panose="020B0604020202020204" pitchFamily="34" charset="0"/>
              <a:buChar char="•"/>
            </a:pPr>
            <a:endParaRPr lang="en-US" dirty="0"/>
          </a:p>
        </p:txBody>
      </p:sp>
      <p:sp>
        <p:nvSpPr>
          <p:cNvPr id="5" name="Slide Number Placeholder 4"/>
          <p:cNvSpPr>
            <a:spLocks noGrp="1"/>
          </p:cNvSpPr>
          <p:nvPr>
            <p:ph type="sldNum" sz="quarter" idx="12"/>
          </p:nvPr>
        </p:nvSpPr>
        <p:spPr/>
        <p:txBody>
          <a:bodyPr/>
          <a:lstStyle/>
          <a:p>
            <a:fld id="{8027077B-008D-4965-9019-4B1F59FF498D}" type="slidenum">
              <a:rPr lang="en-US" smtClean="0"/>
              <a:pPr/>
              <a:t>10</a:t>
            </a:fld>
            <a:endParaRPr lang="en-US" dirty="0"/>
          </a:p>
        </p:txBody>
      </p:sp>
      <p:sp>
        <p:nvSpPr>
          <p:cNvPr id="6" name="Footer Placeholder 5"/>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30030559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Messages to Staff: What is expected?</a:t>
            </a:r>
            <a:endParaRPr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708694" y="1981200"/>
            <a:ext cx="3964132" cy="3964132"/>
          </a:xfrm>
          <a:prstGeom prst="rect">
            <a:avLst/>
          </a:prstGeom>
        </p:spPr>
      </p:pic>
      <p:sp>
        <p:nvSpPr>
          <p:cNvPr id="7" name="Rounded Rectangular Callout 6"/>
          <p:cNvSpPr/>
          <p:nvPr/>
        </p:nvSpPr>
        <p:spPr>
          <a:xfrm>
            <a:off x="757286" y="3078059"/>
            <a:ext cx="1714499" cy="848213"/>
          </a:xfrm>
          <a:prstGeom prst="wedgeRoundRectCallout">
            <a:avLst>
              <a:gd name="adj1" fmla="val -79473"/>
              <a:gd name="adj2" fmla="val 2463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Be Compassionate </a:t>
            </a:r>
          </a:p>
        </p:txBody>
      </p:sp>
      <p:sp>
        <p:nvSpPr>
          <p:cNvPr id="8" name="Rounded Rectangular Callout 7"/>
          <p:cNvSpPr/>
          <p:nvPr/>
        </p:nvSpPr>
        <p:spPr>
          <a:xfrm>
            <a:off x="803330" y="4433689"/>
            <a:ext cx="1436543" cy="987893"/>
          </a:xfrm>
          <a:prstGeom prst="wedgeRoundRectCallout">
            <a:avLst>
              <a:gd name="adj1" fmla="val -89015"/>
              <a:gd name="adj2" fmla="val 7407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 Personal Dealings</a:t>
            </a:r>
          </a:p>
        </p:txBody>
      </p:sp>
      <p:sp>
        <p:nvSpPr>
          <p:cNvPr id="9" name="Rounded Rectangular Callout 8"/>
          <p:cNvSpPr/>
          <p:nvPr/>
        </p:nvSpPr>
        <p:spPr>
          <a:xfrm>
            <a:off x="6414305" y="3695608"/>
            <a:ext cx="1600200" cy="987893"/>
          </a:xfrm>
          <a:prstGeom prst="wedgeRoundRectCallout">
            <a:avLst>
              <a:gd name="adj1" fmla="val 81635"/>
              <a:gd name="adj2" fmla="val 4882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Be Trauma Informed </a:t>
            </a:r>
          </a:p>
        </p:txBody>
      </p:sp>
      <p:sp>
        <p:nvSpPr>
          <p:cNvPr id="10" name="Rounded Rectangular Callout 9"/>
          <p:cNvSpPr/>
          <p:nvPr/>
        </p:nvSpPr>
        <p:spPr>
          <a:xfrm>
            <a:off x="5667780" y="1532798"/>
            <a:ext cx="1711904" cy="987893"/>
          </a:xfrm>
          <a:prstGeom prst="wedgeRoundRectCallout">
            <a:avLst>
              <a:gd name="adj1" fmla="val 95531"/>
              <a:gd name="adj2" fmla="val -5109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Be respectful </a:t>
            </a:r>
          </a:p>
        </p:txBody>
      </p:sp>
      <p:sp>
        <p:nvSpPr>
          <p:cNvPr id="11" name="Rounded Rectangular Callout 10"/>
          <p:cNvSpPr/>
          <p:nvPr/>
        </p:nvSpPr>
        <p:spPr>
          <a:xfrm>
            <a:off x="6343052" y="5032542"/>
            <a:ext cx="1366406" cy="987893"/>
          </a:xfrm>
          <a:prstGeom prst="wedgeRoundRectCallout">
            <a:avLst>
              <a:gd name="adj1" fmla="val 85568"/>
              <a:gd name="adj2" fmla="val -3351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Beware of Games “cons” play</a:t>
            </a:r>
          </a:p>
        </p:txBody>
      </p:sp>
      <p:sp>
        <p:nvSpPr>
          <p:cNvPr id="12" name="Rounded Rectangular Callout 11"/>
          <p:cNvSpPr/>
          <p:nvPr/>
        </p:nvSpPr>
        <p:spPr>
          <a:xfrm>
            <a:off x="1549893" y="1704132"/>
            <a:ext cx="1569027" cy="987893"/>
          </a:xfrm>
          <a:prstGeom prst="wedgeRoundRectCallout">
            <a:avLst>
              <a:gd name="adj1" fmla="val -90833"/>
              <a:gd name="adj2" fmla="val -586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Avoid sexualized environment</a:t>
            </a:r>
          </a:p>
        </p:txBody>
      </p:sp>
      <p:sp>
        <p:nvSpPr>
          <p:cNvPr id="13" name="Rounded Rectangular Callout 12"/>
          <p:cNvSpPr/>
          <p:nvPr/>
        </p:nvSpPr>
        <p:spPr>
          <a:xfrm>
            <a:off x="6579584" y="2573095"/>
            <a:ext cx="1600200" cy="987893"/>
          </a:xfrm>
          <a:prstGeom prst="wedgeRoundRectCallout">
            <a:avLst>
              <a:gd name="adj1" fmla="val 81635"/>
              <a:gd name="adj2" fmla="val 4882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Report suspicious behavior </a:t>
            </a:r>
          </a:p>
        </p:txBody>
      </p:sp>
      <p:pic>
        <p:nvPicPr>
          <p:cNvPr id="15" name="Picture 14"/>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646336" y="2330241"/>
            <a:ext cx="3964132" cy="3964132"/>
          </a:xfrm>
          <a:prstGeom prst="rect">
            <a:avLst/>
          </a:prstGeom>
        </p:spPr>
      </p:pic>
      <p:pic>
        <p:nvPicPr>
          <p:cNvPr id="16" name="Picture 15"/>
          <p:cNvPicPr>
            <a:picLocks noChangeAspect="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500400" y="2438400"/>
            <a:ext cx="4457699" cy="3964132"/>
          </a:xfrm>
          <a:prstGeom prst="rect">
            <a:avLst/>
          </a:prstGeom>
        </p:spPr>
      </p:pic>
    </p:spTree>
    <p:extLst>
      <p:ext uri="{BB962C8B-B14F-4D97-AF65-F5344CB8AC3E}">
        <p14:creationId xmlns:p14="http://schemas.microsoft.com/office/powerpoint/2010/main" val="23517010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 and Boundaries</a:t>
            </a:r>
            <a:endParaRPr lang="en-US" dirty="0"/>
          </a:p>
        </p:txBody>
      </p:sp>
      <p:sp>
        <p:nvSpPr>
          <p:cNvPr id="7" name="Text Placeholder 6"/>
          <p:cNvSpPr>
            <a:spLocks noGrp="1"/>
          </p:cNvSpPr>
          <p:nvPr>
            <p:ph type="body" sz="quarter" idx="3"/>
          </p:nvPr>
        </p:nvSpPr>
        <p:spPr/>
        <p:txBody>
          <a:bodyPr/>
          <a:lstStyle/>
          <a:p>
            <a:r>
              <a:rPr lang="en-US" dirty="0" smtClean="0"/>
              <a:t>What Can You Do?</a:t>
            </a:r>
            <a:endParaRPr lang="en-US" dirty="0"/>
          </a:p>
        </p:txBody>
      </p:sp>
      <p:sp>
        <p:nvSpPr>
          <p:cNvPr id="8" name="Content Placeholder 7"/>
          <p:cNvSpPr>
            <a:spLocks noGrp="1"/>
          </p:cNvSpPr>
          <p:nvPr>
            <p:ph sz="quarter" idx="4"/>
          </p:nvPr>
        </p:nvSpPr>
        <p:spPr/>
        <p:txBody>
          <a:bodyPr/>
          <a:lstStyle/>
          <a:p>
            <a:pPr marL="285750" indent="-285750">
              <a:buFont typeface="Arial" panose="020B0604020202020204" pitchFamily="34" charset="0"/>
              <a:buChar char="•"/>
            </a:pPr>
            <a:r>
              <a:rPr lang="en-US" dirty="0" smtClean="0"/>
              <a:t>Observe and learn the patterns and behaviors of the inmates you supervise to better prevent, detect and respond to sexual abuse</a:t>
            </a:r>
          </a:p>
          <a:p>
            <a:pPr marL="285750" indent="-285750">
              <a:buFont typeface="Arial" panose="020B0604020202020204" pitchFamily="34" charset="0"/>
              <a:buChar char="•"/>
            </a:pPr>
            <a:r>
              <a:rPr lang="en-US" dirty="0" smtClean="0"/>
              <a:t>Be approachable and respectful by using professional communication</a:t>
            </a:r>
          </a:p>
          <a:p>
            <a:pPr marL="285750" indent="-285750">
              <a:buFont typeface="Arial" panose="020B0604020202020204" pitchFamily="34" charset="0"/>
              <a:buChar char="•"/>
            </a:pPr>
            <a:r>
              <a:rPr lang="en-US" dirty="0" smtClean="0"/>
              <a:t>Remember your role with inmates and refer them to appropriate staff</a:t>
            </a:r>
          </a:p>
          <a:p>
            <a:pPr marL="285750" indent="-285750">
              <a:buFont typeface="Arial" panose="020B0604020202020204" pitchFamily="34" charset="0"/>
              <a:buChar char="•"/>
            </a:pPr>
            <a:r>
              <a:rPr lang="en-US" dirty="0" smtClean="0"/>
              <a:t>Follow your agency policy </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12</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2652170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510"/>
            <a:ext cx="8229600" cy="888834"/>
          </a:xfrm>
        </p:spPr>
        <p:txBody>
          <a:bodyPr/>
          <a:lstStyle/>
          <a:p>
            <a:pPr lvl="0"/>
            <a:r>
              <a:rPr lang="en-US" sz="2000" dirty="0" smtClean="0"/>
              <a:t>Objective 2: </a:t>
            </a:r>
            <a:r>
              <a:rPr lang="en-US" sz="2000" dirty="0"/>
              <a:t>Understand the safety vulnerabilities </a:t>
            </a:r>
            <a:r>
              <a:rPr lang="en-US" sz="2000" dirty="0" smtClean="0"/>
              <a:t>and implications for </a:t>
            </a:r>
            <a:r>
              <a:rPr lang="en-US" sz="2000" dirty="0"/>
              <a:t>facility </a:t>
            </a:r>
            <a:r>
              <a:rPr lang="en-US" sz="2000" dirty="0" smtClean="0"/>
              <a:t>culture </a:t>
            </a:r>
            <a:r>
              <a:rPr lang="en-US" sz="2000" dirty="0"/>
              <a:t>when staff breach professional boundaries with inmates</a:t>
            </a:r>
            <a:br>
              <a:rPr lang="en-US" sz="2000" dirty="0"/>
            </a:br>
            <a:endParaRPr lang="en-US" sz="2000" dirty="0"/>
          </a:p>
        </p:txBody>
      </p:sp>
      <p:sp>
        <p:nvSpPr>
          <p:cNvPr id="6" name="Text Placeholder 5"/>
          <p:cNvSpPr>
            <a:spLocks noGrp="1"/>
          </p:cNvSpPr>
          <p:nvPr>
            <p:ph type="body" sz="quarter" idx="3"/>
          </p:nvPr>
        </p:nvSpPr>
        <p:spPr/>
        <p:txBody>
          <a:bodyPr/>
          <a:lstStyle/>
          <a:p>
            <a:r>
              <a:rPr lang="en-US" dirty="0" smtClean="0"/>
              <a:t>To meet this objective we will discuss:</a:t>
            </a:r>
            <a:endParaRPr lang="en-US" dirty="0"/>
          </a:p>
        </p:txBody>
      </p:sp>
      <p:sp>
        <p:nvSpPr>
          <p:cNvPr id="7" name="Content Placeholder 6"/>
          <p:cNvSpPr>
            <a:spLocks noGrp="1"/>
          </p:cNvSpPr>
          <p:nvPr>
            <p:ph sz="quarter" idx="4"/>
          </p:nvPr>
        </p:nvSpPr>
        <p:spPr>
          <a:xfrm>
            <a:off x="1146583" y="2160694"/>
            <a:ext cx="7083017" cy="17255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How staff-inmate relationships:</a:t>
            </a:r>
          </a:p>
          <a:p>
            <a:pPr marL="1028700" lvl="1">
              <a:buFont typeface="Arial" panose="020B0604020202020204" pitchFamily="34" charset="0"/>
              <a:buChar char="•"/>
            </a:pPr>
            <a:r>
              <a:rPr lang="en-US" dirty="0" smtClean="0"/>
              <a:t>Impact professionalism and agency credibility</a:t>
            </a:r>
          </a:p>
          <a:p>
            <a:pPr marL="1028700" lvl="1">
              <a:buFont typeface="Arial" panose="020B0604020202020204" pitchFamily="34" charset="0"/>
              <a:buChar char="•"/>
            </a:pPr>
            <a:r>
              <a:rPr lang="en-US" dirty="0" smtClean="0"/>
              <a:t>Impact staff and inmate safety</a:t>
            </a:r>
          </a:p>
          <a:p>
            <a:pPr marL="1028700" lvl="1">
              <a:buFont typeface="Arial" panose="020B0604020202020204" pitchFamily="34" charset="0"/>
              <a:buChar char="•"/>
            </a:pPr>
            <a:r>
              <a:rPr lang="en-US" dirty="0" smtClean="0"/>
              <a:t>Impact facility culture and community</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13</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3550289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 Compromised </a:t>
            </a:r>
            <a:endParaRPr lang="en-US" dirty="0"/>
          </a:p>
        </p:txBody>
      </p:sp>
      <p:sp>
        <p:nvSpPr>
          <p:cNvPr id="8" name="Text Placeholder 7"/>
          <p:cNvSpPr>
            <a:spLocks noGrp="1"/>
          </p:cNvSpPr>
          <p:nvPr>
            <p:ph type="body" sz="quarter" idx="3"/>
          </p:nvPr>
        </p:nvSpPr>
        <p:spPr/>
        <p:txBody>
          <a:bodyPr/>
          <a:lstStyle/>
          <a:p>
            <a:r>
              <a:rPr lang="en-US" altLang="en-US" dirty="0"/>
              <a:t>Inappropriate </a:t>
            </a:r>
            <a:r>
              <a:rPr lang="en-US" altLang="en-US" dirty="0" smtClean="0"/>
              <a:t>staff-inmate </a:t>
            </a:r>
            <a:r>
              <a:rPr lang="en-US" altLang="en-US" dirty="0"/>
              <a:t>relationships</a:t>
            </a:r>
            <a:r>
              <a:rPr lang="en-US" altLang="en-US" dirty="0" smtClean="0"/>
              <a:t>…</a:t>
            </a:r>
            <a:endParaRPr lang="en-US" altLang="en-US" dirty="0"/>
          </a:p>
        </p:txBody>
      </p:sp>
      <p:sp>
        <p:nvSpPr>
          <p:cNvPr id="7" name="Content Placeholder 6"/>
          <p:cNvSpPr>
            <a:spLocks noGrp="1"/>
          </p:cNvSpPr>
          <p:nvPr>
            <p:ph sz="quarter" idx="4"/>
          </p:nvPr>
        </p:nvSpPr>
        <p:spPr/>
        <p:txBody>
          <a:bodyPr/>
          <a:lstStyle/>
          <a:p>
            <a:pPr marL="285750" indent="-285750">
              <a:spcAft>
                <a:spcPts val="600"/>
              </a:spcAft>
              <a:buFont typeface="Arial" panose="020B0604020202020204" pitchFamily="34" charset="0"/>
              <a:buChar char="•"/>
            </a:pPr>
            <a:r>
              <a:rPr lang="en-US" altLang="en-US" dirty="0" smtClean="0"/>
              <a:t>Jeopardize security</a:t>
            </a:r>
          </a:p>
          <a:p>
            <a:pPr marL="285750" indent="-285750">
              <a:spcAft>
                <a:spcPts val="600"/>
              </a:spcAft>
              <a:buFont typeface="Arial" panose="020B0604020202020204" pitchFamily="34" charset="0"/>
              <a:buChar char="•"/>
            </a:pPr>
            <a:r>
              <a:rPr lang="en-US" altLang="en-US" dirty="0" smtClean="0"/>
              <a:t>Victimize/re-traumatize </a:t>
            </a:r>
            <a:r>
              <a:rPr lang="en-US" altLang="en-US" dirty="0"/>
              <a:t>those vulnerable from past abuse situations</a:t>
            </a:r>
          </a:p>
          <a:p>
            <a:pPr marL="285750" indent="-285750">
              <a:spcAft>
                <a:spcPts val="600"/>
              </a:spcAft>
              <a:buFont typeface="Arial" panose="020B0604020202020204" pitchFamily="34" charset="0"/>
              <a:buChar char="•"/>
            </a:pPr>
            <a:r>
              <a:rPr lang="en-US" altLang="en-US" dirty="0" smtClean="0"/>
              <a:t>Damage </a:t>
            </a:r>
            <a:r>
              <a:rPr lang="en-US" altLang="en-US" dirty="0"/>
              <a:t>trust among staff, </a:t>
            </a:r>
            <a:r>
              <a:rPr lang="en-US" altLang="en-US" dirty="0" smtClean="0"/>
              <a:t>inmates, families, volunteers and contractors </a:t>
            </a:r>
            <a:endParaRPr lang="en-US" altLang="en-US" dirty="0"/>
          </a:p>
          <a:p>
            <a:pPr marL="285750" indent="-285750">
              <a:spcAft>
                <a:spcPts val="600"/>
              </a:spcAft>
              <a:buFont typeface="Arial" panose="020B0604020202020204" pitchFamily="34" charset="0"/>
              <a:buChar char="•"/>
            </a:pPr>
            <a:r>
              <a:rPr lang="en-US" altLang="en-US" dirty="0" smtClean="0"/>
              <a:t>Violate </a:t>
            </a:r>
            <a:r>
              <a:rPr lang="en-US" altLang="en-US" dirty="0"/>
              <a:t>constitutionally-guaranteed rights of </a:t>
            </a:r>
            <a:r>
              <a:rPr lang="en-US" altLang="en-US" dirty="0" smtClean="0"/>
              <a:t>inmates</a:t>
            </a:r>
            <a:endParaRPr lang="en-US" altLang="en-US" dirty="0"/>
          </a:p>
          <a:p>
            <a:pPr marL="285750" indent="-285750">
              <a:spcAft>
                <a:spcPts val="600"/>
              </a:spcAft>
              <a:buFont typeface="Arial" panose="020B0604020202020204" pitchFamily="34" charset="0"/>
              <a:buChar char="•"/>
            </a:pPr>
            <a:r>
              <a:rPr lang="en-US" altLang="en-US" dirty="0" smtClean="0"/>
              <a:t>Create a </a:t>
            </a:r>
            <a:r>
              <a:rPr lang="en-US" altLang="en-US" dirty="0"/>
              <a:t>hostile/sexualized work </a:t>
            </a:r>
            <a:r>
              <a:rPr lang="en-US" altLang="en-US" dirty="0" smtClean="0"/>
              <a:t>environment</a:t>
            </a:r>
            <a:endParaRPr lang="en-US" altLang="en-US" dirty="0"/>
          </a:p>
          <a:p>
            <a:pPr marL="285750" indent="-285750">
              <a:spcAft>
                <a:spcPts val="600"/>
              </a:spcAft>
              <a:buFont typeface="Arial" panose="020B0604020202020204" pitchFamily="34" charset="0"/>
              <a:buChar char="•"/>
            </a:pPr>
            <a:r>
              <a:rPr lang="en-US" altLang="en-US" dirty="0" smtClean="0"/>
              <a:t>Expose </a:t>
            </a:r>
            <a:r>
              <a:rPr lang="en-US" altLang="en-US" dirty="0"/>
              <a:t>entire agency and staff to civil and criminal liability</a:t>
            </a:r>
          </a:p>
          <a:p>
            <a:pPr marL="285750" indent="-285750">
              <a:spcAft>
                <a:spcPts val="600"/>
              </a:spcAft>
              <a:buFont typeface="Arial" panose="020B0604020202020204" pitchFamily="34" charset="0"/>
              <a:buChar char="•"/>
            </a:pPr>
            <a:r>
              <a:rPr lang="en-US" altLang="en-US" dirty="0" smtClean="0"/>
              <a:t>Polarize </a:t>
            </a:r>
            <a:r>
              <a:rPr lang="en-US" altLang="en-US" dirty="0"/>
              <a:t>the department as people take sides</a:t>
            </a:r>
          </a:p>
          <a:p>
            <a:pPr marL="285750" indent="-285750">
              <a:spcAft>
                <a:spcPts val="600"/>
              </a:spcAft>
              <a:buFont typeface="Arial" panose="020B0604020202020204" pitchFamily="34" charset="0"/>
              <a:buChar char="•"/>
            </a:pPr>
            <a:r>
              <a:rPr lang="en-US" altLang="en-US" dirty="0" smtClean="0"/>
              <a:t>Create </a:t>
            </a:r>
            <a:r>
              <a:rPr lang="en-US" altLang="en-US" dirty="0"/>
              <a:t>bad media/press</a:t>
            </a:r>
          </a:p>
          <a:p>
            <a:pPr marL="285750" indent="-285750">
              <a:spcAft>
                <a:spcPts val="600"/>
              </a:spcAft>
              <a:buFont typeface="Arial" panose="020B0604020202020204" pitchFamily="34" charset="0"/>
              <a:buChar char="•"/>
            </a:pPr>
            <a:r>
              <a:rPr lang="en-US" altLang="en-US" dirty="0" smtClean="0"/>
              <a:t>Undermine </a:t>
            </a:r>
            <a:r>
              <a:rPr lang="en-US" altLang="en-US" dirty="0"/>
              <a:t>public support for corrections and for government</a:t>
            </a:r>
          </a:p>
          <a:p>
            <a:pPr marL="285750" indent="-285750">
              <a:spcAft>
                <a:spcPts val="600"/>
              </a:spcAft>
              <a:buFont typeface="Arial" panose="020B0604020202020204" pitchFamily="34" charset="0"/>
              <a:buChar char="•"/>
            </a:pPr>
            <a:endParaRPr lang="en-US" dirty="0"/>
          </a:p>
        </p:txBody>
      </p:sp>
      <p:sp>
        <p:nvSpPr>
          <p:cNvPr id="5" name="Slide Number Placeholder 4"/>
          <p:cNvSpPr>
            <a:spLocks noGrp="1"/>
          </p:cNvSpPr>
          <p:nvPr>
            <p:ph type="sldNum" sz="quarter" idx="12"/>
          </p:nvPr>
        </p:nvSpPr>
        <p:spPr/>
        <p:txBody>
          <a:bodyPr/>
          <a:lstStyle/>
          <a:p>
            <a:fld id="{8027077B-008D-4965-9019-4B1F59FF498D}" type="slidenum">
              <a:rPr lang="en-US" smtClean="0"/>
              <a:pPr/>
              <a:t>14</a:t>
            </a:fld>
            <a:endParaRPr lang="en-US" dirty="0"/>
          </a:p>
        </p:txBody>
      </p:sp>
      <p:sp>
        <p:nvSpPr>
          <p:cNvPr id="6" name="Footer Placeholder 5"/>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810454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Compromised</a:t>
            </a:r>
            <a:endParaRPr lang="en-US" dirty="0"/>
          </a:p>
        </p:txBody>
      </p:sp>
      <p:sp>
        <p:nvSpPr>
          <p:cNvPr id="3" name="Text Placeholder 2"/>
          <p:cNvSpPr>
            <a:spLocks noGrp="1"/>
          </p:cNvSpPr>
          <p:nvPr>
            <p:ph type="body" sz="quarter" idx="3"/>
          </p:nvPr>
        </p:nvSpPr>
        <p:spPr/>
        <p:txBody>
          <a:bodyPr/>
          <a:lstStyle/>
          <a:p>
            <a:r>
              <a:rPr lang="en-US" dirty="0" smtClean="0"/>
              <a:t>Inappropriate staff-inmate relationships…</a:t>
            </a:r>
            <a:endParaRPr lang="en-US" dirty="0"/>
          </a:p>
        </p:txBody>
      </p:sp>
      <p:sp>
        <p:nvSpPr>
          <p:cNvPr id="4" name="Content Placeholder 3"/>
          <p:cNvSpPr>
            <a:spLocks noGrp="1"/>
          </p:cNvSpPr>
          <p:nvPr>
            <p:ph sz="quarter" idx="4"/>
          </p:nvPr>
        </p:nvSpPr>
        <p:spPr/>
        <p:txBody>
          <a:bodyPr/>
          <a:lstStyle/>
          <a:p>
            <a:pPr marL="285750" indent="-285750">
              <a:buFont typeface="Arial" panose="020B0604020202020204" pitchFamily="34" charset="0"/>
              <a:buChar char="•"/>
            </a:pPr>
            <a:r>
              <a:rPr lang="en-US" dirty="0" smtClean="0"/>
              <a:t>Result in contraband being brought into the facility</a:t>
            </a:r>
          </a:p>
          <a:p>
            <a:pPr marL="285750" indent="-285750">
              <a:buFont typeface="Arial" panose="020B0604020202020204" pitchFamily="34" charset="0"/>
              <a:buChar char="•"/>
            </a:pPr>
            <a:r>
              <a:rPr lang="en-US" dirty="0" smtClean="0"/>
              <a:t>Create an opportunity for inmates to access restricted areas </a:t>
            </a:r>
          </a:p>
          <a:p>
            <a:pPr marL="285750" indent="-285750">
              <a:buFont typeface="Arial" panose="020B0604020202020204" pitchFamily="34" charset="0"/>
              <a:buChar char="•"/>
            </a:pPr>
            <a:r>
              <a:rPr lang="en-US" dirty="0" smtClean="0"/>
              <a:t>Can provide inmates with access to information on security and operations at the facility</a:t>
            </a:r>
          </a:p>
          <a:p>
            <a:pPr marL="285750" indent="-285750">
              <a:buFont typeface="Arial" panose="020B0604020202020204" pitchFamily="34" charset="0"/>
              <a:buChar char="•"/>
            </a:pPr>
            <a:r>
              <a:rPr lang="en-US" dirty="0" smtClean="0"/>
              <a:t>Put the staff in a precarious situation, beholden to inmate requests for fear of being found out</a:t>
            </a:r>
          </a:p>
          <a:p>
            <a:pPr marL="285750" indent="-285750">
              <a:buFont typeface="Arial" panose="020B0604020202020204" pitchFamily="34" charset="0"/>
              <a:buChar char="•"/>
            </a:pPr>
            <a:r>
              <a:rPr lang="en-US" dirty="0" smtClean="0"/>
              <a:t>Create distrust with co-workers, who will have your back?</a:t>
            </a:r>
          </a:p>
          <a:p>
            <a:pPr marL="285750" indent="-285750">
              <a:buFont typeface="Arial" panose="020B0604020202020204" pitchFamily="34" charset="0"/>
              <a:buChar char="•"/>
            </a:pPr>
            <a:r>
              <a:rPr lang="en-US" dirty="0" smtClean="0"/>
              <a:t>Staff stop thinking clearly about safety and security, focused on the relationship</a:t>
            </a:r>
          </a:p>
        </p:txBody>
      </p:sp>
      <p:sp>
        <p:nvSpPr>
          <p:cNvPr id="5" name="Slide Number Placeholder 4"/>
          <p:cNvSpPr>
            <a:spLocks noGrp="1"/>
          </p:cNvSpPr>
          <p:nvPr>
            <p:ph type="sldNum" sz="quarter" idx="12"/>
          </p:nvPr>
        </p:nvSpPr>
        <p:spPr/>
        <p:txBody>
          <a:bodyPr/>
          <a:lstStyle/>
          <a:p>
            <a:fld id="{8027077B-008D-4965-9019-4B1F59FF498D}" type="slidenum">
              <a:rPr lang="en-US" smtClean="0"/>
              <a:pPr/>
              <a:t>15</a:t>
            </a:fld>
            <a:endParaRPr lang="en-US" dirty="0"/>
          </a:p>
        </p:txBody>
      </p:sp>
      <p:sp>
        <p:nvSpPr>
          <p:cNvPr id="6" name="Footer Placeholder 5"/>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38093876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Culture Compromised</a:t>
            </a:r>
            <a:endParaRPr lang="en-US" dirty="0"/>
          </a:p>
        </p:txBody>
      </p:sp>
      <p:sp>
        <p:nvSpPr>
          <p:cNvPr id="3" name="Text Placeholder 2"/>
          <p:cNvSpPr>
            <a:spLocks noGrp="1"/>
          </p:cNvSpPr>
          <p:nvPr>
            <p:ph type="body" sz="quarter" idx="3"/>
          </p:nvPr>
        </p:nvSpPr>
        <p:spPr/>
        <p:txBody>
          <a:bodyPr/>
          <a:lstStyle/>
          <a:p>
            <a:r>
              <a:rPr lang="en-US" dirty="0" smtClean="0"/>
              <a:t>Inappropriate staff-inmate relationships…</a:t>
            </a:r>
            <a:endParaRPr lang="en-US" dirty="0"/>
          </a:p>
        </p:txBody>
      </p:sp>
      <p:sp>
        <p:nvSpPr>
          <p:cNvPr id="4" name="Content Placeholder 3"/>
          <p:cNvSpPr>
            <a:spLocks noGrp="1"/>
          </p:cNvSpPr>
          <p:nvPr>
            <p:ph sz="quarter" idx="4"/>
          </p:nvPr>
        </p:nvSpPr>
        <p:spPr>
          <a:xfrm>
            <a:off x="1126216" y="2160694"/>
            <a:ext cx="6773661" cy="3965469"/>
          </a:xfrm>
        </p:spPr>
        <p:txBody>
          <a:bodyPr/>
          <a:lstStyle/>
          <a:p>
            <a:pPr marL="285750" indent="-285750">
              <a:spcAft>
                <a:spcPts val="600"/>
              </a:spcAft>
              <a:buFont typeface="Arial" panose="020B0604020202020204" pitchFamily="34" charset="0"/>
              <a:buChar char="•"/>
            </a:pPr>
            <a:r>
              <a:rPr lang="en-US" dirty="0" smtClean="0"/>
              <a:t>Create a sexualized work environment </a:t>
            </a:r>
          </a:p>
          <a:p>
            <a:pPr marL="285750" indent="-285750">
              <a:spcAft>
                <a:spcPts val="600"/>
              </a:spcAft>
              <a:buFont typeface="Arial" panose="020B0604020202020204" pitchFamily="34" charset="0"/>
              <a:buChar char="•"/>
            </a:pPr>
            <a:r>
              <a:rPr lang="en-US" dirty="0" smtClean="0"/>
              <a:t>Create a culture of secrecy and code of silence</a:t>
            </a:r>
          </a:p>
          <a:p>
            <a:pPr marL="285750" indent="-285750">
              <a:spcAft>
                <a:spcPts val="600"/>
              </a:spcAft>
              <a:buFont typeface="Arial" panose="020B0604020202020204" pitchFamily="34" charset="0"/>
              <a:buChar char="•"/>
            </a:pPr>
            <a:r>
              <a:rPr lang="en-US" dirty="0" smtClean="0"/>
              <a:t>Create a culture of accepting inappropriate behaviors, makes staff uncomfortable to go to work</a:t>
            </a:r>
          </a:p>
          <a:p>
            <a:pPr marL="285750" indent="-285750">
              <a:spcAft>
                <a:spcPts val="600"/>
              </a:spcAft>
              <a:buFont typeface="Arial" panose="020B0604020202020204" pitchFamily="34" charset="0"/>
              <a:buChar char="•"/>
            </a:pPr>
            <a:r>
              <a:rPr lang="en-US" dirty="0" smtClean="0"/>
              <a:t>Can result in unwanted media attention, lawsuits, investigations</a:t>
            </a:r>
          </a:p>
          <a:p>
            <a:pPr marL="285750" indent="-285750">
              <a:spcAft>
                <a:spcPts val="600"/>
              </a:spcAft>
              <a:buFont typeface="Arial" panose="020B0604020202020204" pitchFamily="34" charset="0"/>
              <a:buChar char="•"/>
            </a:pPr>
            <a:r>
              <a:rPr lang="en-US" dirty="0" smtClean="0"/>
              <a:t>Damage lives</a:t>
            </a:r>
            <a:r>
              <a:rPr lang="en-US" dirty="0"/>
              <a:t> </a:t>
            </a:r>
            <a:r>
              <a:rPr lang="en-US" dirty="0" smtClean="0"/>
              <a:t>(staff, victims and families impacted)</a:t>
            </a:r>
          </a:p>
        </p:txBody>
      </p:sp>
      <p:sp>
        <p:nvSpPr>
          <p:cNvPr id="5" name="Slide Number Placeholder 4"/>
          <p:cNvSpPr>
            <a:spLocks noGrp="1"/>
          </p:cNvSpPr>
          <p:nvPr>
            <p:ph type="sldNum" sz="quarter" idx="12"/>
          </p:nvPr>
        </p:nvSpPr>
        <p:spPr/>
        <p:txBody>
          <a:bodyPr/>
          <a:lstStyle/>
          <a:p>
            <a:fld id="{8027077B-008D-4965-9019-4B1F59FF498D}" type="slidenum">
              <a:rPr lang="en-US" smtClean="0"/>
              <a:pPr/>
              <a:t>16</a:t>
            </a:fld>
            <a:endParaRPr lang="en-US" dirty="0"/>
          </a:p>
        </p:txBody>
      </p:sp>
      <p:sp>
        <p:nvSpPr>
          <p:cNvPr id="6" name="Footer Placeholder 5"/>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28656761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510"/>
            <a:ext cx="8229600" cy="888834"/>
          </a:xfrm>
        </p:spPr>
        <p:txBody>
          <a:bodyPr/>
          <a:lstStyle/>
          <a:p>
            <a:r>
              <a:rPr lang="en-US" sz="2400" dirty="0" smtClean="0"/>
              <a:t>Objective 3:</a:t>
            </a:r>
            <a:r>
              <a:rPr lang="en-US" sz="2400" dirty="0"/>
              <a:t>Develop strategies to avoid inappropriate relationships with inmates</a:t>
            </a:r>
            <a:br>
              <a:rPr lang="en-US" sz="2400" dirty="0"/>
            </a:br>
            <a:endParaRPr lang="en-US" sz="2400" dirty="0"/>
          </a:p>
        </p:txBody>
      </p:sp>
      <p:sp>
        <p:nvSpPr>
          <p:cNvPr id="6" name="Text Placeholder 5"/>
          <p:cNvSpPr>
            <a:spLocks noGrp="1"/>
          </p:cNvSpPr>
          <p:nvPr>
            <p:ph type="body" sz="quarter" idx="3"/>
          </p:nvPr>
        </p:nvSpPr>
        <p:spPr/>
        <p:txBody>
          <a:bodyPr/>
          <a:lstStyle/>
          <a:p>
            <a:r>
              <a:rPr lang="en-US" dirty="0" smtClean="0"/>
              <a:t>To meet this objective we will discuss:</a:t>
            </a:r>
            <a:endParaRPr lang="en-US" dirty="0"/>
          </a:p>
        </p:txBody>
      </p:sp>
      <p:sp>
        <p:nvSpPr>
          <p:cNvPr id="7" name="Content Placeholder 6"/>
          <p:cNvSpPr>
            <a:spLocks noGrp="1"/>
          </p:cNvSpPr>
          <p:nvPr>
            <p:ph sz="quarter" idx="4"/>
          </p:nvPr>
        </p:nvSpPr>
        <p:spPr>
          <a:xfrm>
            <a:off x="1146583" y="2160694"/>
            <a:ext cx="7083017" cy="14207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Questions to ask yourself to maintain boundaries</a:t>
            </a:r>
          </a:p>
          <a:p>
            <a:pPr marL="285750" indent="-285750">
              <a:buFont typeface="Arial" panose="020B0604020202020204" pitchFamily="34" charset="0"/>
              <a:buChar char="•"/>
            </a:pPr>
            <a:r>
              <a:rPr lang="en-US" dirty="0" smtClean="0"/>
              <a:t>How to help your co-workers if they are close to crossing professional boundaries</a:t>
            </a:r>
          </a:p>
          <a:p>
            <a:pPr marL="285750" indent="-285750">
              <a:buFont typeface="Arial" panose="020B0604020202020204" pitchFamily="34" charset="0"/>
              <a:buChar char="•"/>
            </a:pPr>
            <a:r>
              <a:rPr lang="en-US" dirty="0" smtClean="0"/>
              <a:t>Policy to guide actions and behaviors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17</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3130907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these Questions:</a:t>
            </a:r>
            <a:endParaRPr lang="en-US" dirty="0"/>
          </a:p>
        </p:txBody>
      </p:sp>
      <p:graphicFrame>
        <p:nvGraphicFramePr>
          <p:cNvPr id="6" name="Content Placeholder 5"/>
          <p:cNvGraphicFramePr>
            <a:graphicFrameLocks noGrp="1"/>
          </p:cNvGraphicFramePr>
          <p:nvPr>
            <p:ph sz="quarter" idx="4"/>
            <p:extLst>
              <p:ext uri="{D42A27DB-BD31-4B8C-83A1-F6EECF244321}">
                <p14:modId xmlns:p14="http://schemas.microsoft.com/office/powerpoint/2010/main" val="3132647579"/>
              </p:ext>
            </p:extLst>
          </p:nvPr>
        </p:nvGraphicFramePr>
        <p:xfrm>
          <a:off x="304800" y="1274006"/>
          <a:ext cx="7620000" cy="5521277"/>
        </p:xfrm>
        <a:graphic>
          <a:graphicData uri="http://schemas.openxmlformats.org/drawingml/2006/table">
            <a:tbl>
              <a:tblPr firstRow="1" firstCol="1" bandRow="1">
                <a:tableStyleId>{E8B1032C-EA38-4F05-BA0D-38AFFFC7BED3}</a:tableStyleId>
              </a:tblPr>
              <a:tblGrid>
                <a:gridCol w="490624"/>
                <a:gridCol w="6209456"/>
                <a:gridCol w="919920"/>
              </a:tblGrid>
              <a:tr h="424674">
                <a:tc>
                  <a:txBody>
                    <a:bodyPr/>
                    <a:lstStyle/>
                    <a:p>
                      <a:pPr marL="0" marR="0" algn="ctr">
                        <a:lnSpc>
                          <a:spcPct val="115000"/>
                        </a:lnSpc>
                        <a:spcBef>
                          <a:spcPts val="0"/>
                        </a:spcBef>
                        <a:spcAft>
                          <a:spcPts val="0"/>
                        </a:spcAft>
                      </a:pPr>
                      <a:r>
                        <a:rPr lang="en-US" sz="1100" dirty="0">
                          <a:effectLst/>
                        </a:rPr>
                        <a:t>1</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nSpc>
                          <a:spcPct val="115000"/>
                        </a:lnSpc>
                        <a:spcBef>
                          <a:spcPts val="0"/>
                        </a:spcBef>
                        <a:spcAft>
                          <a:spcPts val="0"/>
                        </a:spcAft>
                      </a:pPr>
                      <a:r>
                        <a:rPr lang="en-US" sz="1200" b="0" dirty="0">
                          <a:effectLst/>
                        </a:rPr>
                        <a:t>Do you look forward to seeing a particular inmate when you come to work</a:t>
                      </a:r>
                      <a:r>
                        <a:rPr lang="en-US" sz="1200" b="0" dirty="0" smtClean="0">
                          <a:effectLst/>
                        </a:rPr>
                        <a:t>?</a:t>
                      </a:r>
                      <a:br>
                        <a:rPr lang="en-US" sz="1200" b="0" dirty="0" smtClean="0">
                          <a:effectLst/>
                        </a:rPr>
                      </a:br>
                      <a:endParaRPr lang="en-US" sz="1200" b="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gn="ctr">
                        <a:lnSpc>
                          <a:spcPct val="115000"/>
                        </a:lnSpc>
                        <a:spcBef>
                          <a:spcPts val="0"/>
                        </a:spcBef>
                        <a:spcAft>
                          <a:spcPts val="0"/>
                        </a:spcAft>
                      </a:pPr>
                      <a:r>
                        <a:rPr lang="en-US" sz="1100" b="0" dirty="0" smtClean="0">
                          <a:effectLst/>
                        </a:rPr>
                        <a:t>Yes</a:t>
                      </a:r>
                      <a:r>
                        <a:rPr lang="en-US" sz="1100" b="0" baseline="0" dirty="0" smtClean="0">
                          <a:effectLst/>
                        </a:rPr>
                        <a:t> or No?</a:t>
                      </a:r>
                      <a:r>
                        <a:rPr lang="en-US" sz="1100" b="0" dirty="0">
                          <a:effectLst/>
                        </a:rPr>
                        <a:t> </a:t>
                      </a:r>
                      <a:endParaRPr lang="en-US" sz="1100" b="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r>
              <a:tr h="475634">
                <a:tc>
                  <a:txBody>
                    <a:bodyPr/>
                    <a:lstStyle/>
                    <a:p>
                      <a:pPr marL="0" marR="0" algn="ctr">
                        <a:lnSpc>
                          <a:spcPct val="115000"/>
                        </a:lnSpc>
                        <a:spcBef>
                          <a:spcPts val="0"/>
                        </a:spcBef>
                        <a:spcAft>
                          <a:spcPts val="0"/>
                        </a:spcAft>
                      </a:pPr>
                      <a:r>
                        <a:rPr lang="en-US" sz="1100" dirty="0">
                          <a:effectLst/>
                        </a:rPr>
                        <a:t>2</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nSpc>
                          <a:spcPct val="115000"/>
                        </a:lnSpc>
                        <a:spcBef>
                          <a:spcPts val="0"/>
                        </a:spcBef>
                        <a:spcAft>
                          <a:spcPts val="0"/>
                        </a:spcAft>
                      </a:pPr>
                      <a:r>
                        <a:rPr lang="en-US" sz="1200" dirty="0">
                          <a:effectLst/>
                        </a:rPr>
                        <a:t>Have you done anything with an inmate you would not want your family or your supervisor to know about?</a:t>
                      </a:r>
                      <a:endParaRPr lang="en-US" sz="12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gn="ctr">
                        <a:lnSpc>
                          <a:spcPct val="115000"/>
                        </a:lnSpc>
                        <a:spcBef>
                          <a:spcPts val="0"/>
                        </a:spcBef>
                        <a:spcAft>
                          <a:spcPts val="0"/>
                        </a:spcAft>
                      </a:pPr>
                      <a:r>
                        <a:rPr lang="en-US" sz="1100" dirty="0" smtClean="0">
                          <a:effectLst/>
                        </a:rPr>
                        <a:t>Yes</a:t>
                      </a:r>
                      <a:r>
                        <a:rPr lang="en-US" sz="1100" baseline="0" dirty="0" smtClean="0">
                          <a:effectLst/>
                        </a:rPr>
                        <a:t> or No?</a:t>
                      </a:r>
                      <a:r>
                        <a:rPr lang="en-US" sz="1100" dirty="0">
                          <a:effectLst/>
                        </a:rPr>
                        <a:t> </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r>
              <a:tr h="424674">
                <a:tc>
                  <a:txBody>
                    <a:bodyPr/>
                    <a:lstStyle/>
                    <a:p>
                      <a:pPr marL="0" marR="0" algn="ctr">
                        <a:lnSpc>
                          <a:spcPct val="115000"/>
                        </a:lnSpc>
                        <a:spcBef>
                          <a:spcPts val="0"/>
                        </a:spcBef>
                        <a:spcAft>
                          <a:spcPts val="0"/>
                        </a:spcAft>
                      </a:pPr>
                      <a:r>
                        <a:rPr lang="en-US" sz="1100" dirty="0">
                          <a:effectLst/>
                        </a:rPr>
                        <a:t>3</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nSpc>
                          <a:spcPct val="115000"/>
                        </a:lnSpc>
                        <a:spcBef>
                          <a:spcPts val="0"/>
                        </a:spcBef>
                        <a:spcAft>
                          <a:spcPts val="0"/>
                        </a:spcAft>
                      </a:pPr>
                      <a:r>
                        <a:rPr lang="en-US" sz="1200" dirty="0">
                          <a:effectLst/>
                        </a:rPr>
                        <a:t>Would you be reluctant to have a co-worker observe your behavior for a whole day</a:t>
                      </a:r>
                      <a:r>
                        <a:rPr lang="en-US" sz="1200" dirty="0" smtClean="0">
                          <a:effectLst/>
                        </a:rPr>
                        <a:t>?</a:t>
                      </a:r>
                      <a:br>
                        <a:rPr lang="en-US" sz="1200" dirty="0" smtClean="0">
                          <a:effectLst/>
                        </a:rPr>
                      </a:br>
                      <a:endParaRPr lang="en-US" sz="12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gn="ctr">
                        <a:lnSpc>
                          <a:spcPct val="115000"/>
                        </a:lnSpc>
                        <a:spcBef>
                          <a:spcPts val="0"/>
                        </a:spcBef>
                        <a:spcAft>
                          <a:spcPts val="0"/>
                        </a:spcAft>
                      </a:pPr>
                      <a:r>
                        <a:rPr lang="en-US" sz="1100" dirty="0" smtClean="0">
                          <a:effectLst/>
                        </a:rPr>
                        <a:t>Yes</a:t>
                      </a:r>
                      <a:r>
                        <a:rPr lang="en-US" sz="1100" baseline="0" dirty="0" smtClean="0">
                          <a:effectLst/>
                        </a:rPr>
                        <a:t> or No?</a:t>
                      </a:r>
                      <a:r>
                        <a:rPr lang="en-US" sz="1100" dirty="0">
                          <a:effectLst/>
                        </a:rPr>
                        <a:t> </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r>
              <a:tr h="449012">
                <a:tc>
                  <a:txBody>
                    <a:bodyPr/>
                    <a:lstStyle/>
                    <a:p>
                      <a:pPr marL="0" marR="0" algn="ctr">
                        <a:lnSpc>
                          <a:spcPct val="115000"/>
                        </a:lnSpc>
                        <a:spcBef>
                          <a:spcPts val="0"/>
                        </a:spcBef>
                        <a:spcAft>
                          <a:spcPts val="0"/>
                        </a:spcAft>
                      </a:pPr>
                      <a:r>
                        <a:rPr lang="en-US" sz="1100" dirty="0">
                          <a:effectLst/>
                        </a:rPr>
                        <a:t>4</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nSpc>
                          <a:spcPct val="115000"/>
                        </a:lnSpc>
                        <a:spcBef>
                          <a:spcPts val="0"/>
                        </a:spcBef>
                        <a:spcAft>
                          <a:spcPts val="0"/>
                        </a:spcAft>
                      </a:pPr>
                      <a:r>
                        <a:rPr lang="en-US" sz="1200" dirty="0">
                          <a:effectLst/>
                        </a:rPr>
                        <a:t>Do you talk about your personal matters with inmates?</a:t>
                      </a:r>
                    </a:p>
                    <a:p>
                      <a:pPr marL="0" marR="0">
                        <a:lnSpc>
                          <a:spcPct val="115000"/>
                        </a:lnSpc>
                        <a:spcBef>
                          <a:spcPts val="0"/>
                        </a:spcBef>
                        <a:spcAft>
                          <a:spcPts val="0"/>
                        </a:spcAft>
                      </a:pPr>
                      <a:r>
                        <a:rPr lang="en-US" sz="1200" dirty="0">
                          <a:effectLst/>
                        </a:rPr>
                        <a:t> </a:t>
                      </a:r>
                      <a:endParaRPr lang="en-US" sz="12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gn="ctr">
                        <a:lnSpc>
                          <a:spcPct val="115000"/>
                        </a:lnSpc>
                        <a:spcBef>
                          <a:spcPts val="0"/>
                        </a:spcBef>
                        <a:spcAft>
                          <a:spcPts val="0"/>
                        </a:spcAft>
                      </a:pPr>
                      <a:r>
                        <a:rPr lang="en-US" sz="1100" dirty="0" smtClean="0">
                          <a:effectLst/>
                        </a:rPr>
                        <a:t>Yes</a:t>
                      </a:r>
                      <a:r>
                        <a:rPr lang="en-US" sz="1100" baseline="0" dirty="0" smtClean="0">
                          <a:effectLst/>
                        </a:rPr>
                        <a:t> or No?</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r>
              <a:tr h="424674">
                <a:tc>
                  <a:txBody>
                    <a:bodyPr/>
                    <a:lstStyle/>
                    <a:p>
                      <a:pPr marL="0" marR="0" algn="ctr">
                        <a:lnSpc>
                          <a:spcPct val="115000"/>
                        </a:lnSpc>
                        <a:spcBef>
                          <a:spcPts val="0"/>
                        </a:spcBef>
                        <a:spcAft>
                          <a:spcPts val="0"/>
                        </a:spcAft>
                      </a:pPr>
                      <a:r>
                        <a:rPr lang="en-US" sz="1100" dirty="0">
                          <a:effectLst/>
                        </a:rPr>
                        <a:t>5</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nSpc>
                          <a:spcPct val="115000"/>
                        </a:lnSpc>
                        <a:spcBef>
                          <a:spcPts val="0"/>
                        </a:spcBef>
                        <a:spcAft>
                          <a:spcPts val="0"/>
                        </a:spcAft>
                      </a:pPr>
                      <a:r>
                        <a:rPr lang="en-US" sz="1200" dirty="0">
                          <a:effectLst/>
                        </a:rPr>
                        <a:t>Do you believe you can ask an inmate to do personal favors for you</a:t>
                      </a:r>
                      <a:r>
                        <a:rPr lang="en-US" sz="1200" dirty="0" smtClean="0">
                          <a:effectLst/>
                        </a:rPr>
                        <a:t>?</a:t>
                      </a:r>
                      <a:br>
                        <a:rPr lang="en-US" sz="1200" dirty="0" smtClean="0">
                          <a:effectLst/>
                        </a:rPr>
                      </a:br>
                      <a:endParaRPr lang="en-US" sz="12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gn="ctr">
                        <a:lnSpc>
                          <a:spcPct val="115000"/>
                        </a:lnSpc>
                        <a:spcBef>
                          <a:spcPts val="0"/>
                        </a:spcBef>
                        <a:spcAft>
                          <a:spcPts val="0"/>
                        </a:spcAft>
                      </a:pPr>
                      <a:r>
                        <a:rPr lang="en-US" sz="1100" dirty="0" smtClean="0">
                          <a:effectLst/>
                        </a:rPr>
                        <a:t>Yes</a:t>
                      </a:r>
                      <a:r>
                        <a:rPr lang="en-US" sz="1100" baseline="0" dirty="0" smtClean="0">
                          <a:effectLst/>
                        </a:rPr>
                        <a:t> or No?</a:t>
                      </a:r>
                      <a:r>
                        <a:rPr lang="en-US" sz="1100" dirty="0">
                          <a:effectLst/>
                        </a:rPr>
                        <a:t> </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r>
              <a:tr h="475634">
                <a:tc>
                  <a:txBody>
                    <a:bodyPr/>
                    <a:lstStyle/>
                    <a:p>
                      <a:pPr marL="0" marR="0" algn="ctr">
                        <a:lnSpc>
                          <a:spcPct val="115000"/>
                        </a:lnSpc>
                        <a:spcBef>
                          <a:spcPts val="0"/>
                        </a:spcBef>
                        <a:spcAft>
                          <a:spcPts val="0"/>
                        </a:spcAft>
                      </a:pPr>
                      <a:r>
                        <a:rPr lang="en-US" sz="1100" dirty="0">
                          <a:effectLst/>
                        </a:rPr>
                        <a:t>6</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nSpc>
                          <a:spcPct val="115000"/>
                        </a:lnSpc>
                        <a:spcBef>
                          <a:spcPts val="0"/>
                        </a:spcBef>
                        <a:spcAft>
                          <a:spcPts val="0"/>
                        </a:spcAft>
                      </a:pPr>
                      <a:r>
                        <a:rPr lang="en-US" sz="1200" dirty="0">
                          <a:effectLst/>
                        </a:rPr>
                        <a:t>Have you ever received personal advice from an inmate?</a:t>
                      </a:r>
                    </a:p>
                    <a:p>
                      <a:pPr marL="0" marR="0">
                        <a:lnSpc>
                          <a:spcPct val="115000"/>
                        </a:lnSpc>
                        <a:spcBef>
                          <a:spcPts val="0"/>
                        </a:spcBef>
                        <a:spcAft>
                          <a:spcPts val="0"/>
                        </a:spcAft>
                      </a:pPr>
                      <a:r>
                        <a:rPr lang="en-US" sz="1200" dirty="0">
                          <a:effectLst/>
                        </a:rPr>
                        <a:t> </a:t>
                      </a:r>
                      <a:endParaRPr lang="en-US" sz="12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gn="ctr">
                        <a:lnSpc>
                          <a:spcPct val="115000"/>
                        </a:lnSpc>
                        <a:spcBef>
                          <a:spcPts val="0"/>
                        </a:spcBef>
                        <a:spcAft>
                          <a:spcPts val="0"/>
                        </a:spcAft>
                      </a:pPr>
                      <a:r>
                        <a:rPr lang="en-US" sz="1100" dirty="0" smtClean="0">
                          <a:effectLst/>
                        </a:rPr>
                        <a:t>Yes</a:t>
                      </a:r>
                      <a:r>
                        <a:rPr lang="en-US" sz="1100" baseline="0" dirty="0" smtClean="0">
                          <a:effectLst/>
                        </a:rPr>
                        <a:t> or No?</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r>
              <a:tr h="424674">
                <a:tc>
                  <a:txBody>
                    <a:bodyPr/>
                    <a:lstStyle/>
                    <a:p>
                      <a:pPr marL="0" marR="0" algn="ctr">
                        <a:lnSpc>
                          <a:spcPct val="115000"/>
                        </a:lnSpc>
                        <a:spcBef>
                          <a:spcPts val="0"/>
                        </a:spcBef>
                        <a:spcAft>
                          <a:spcPts val="0"/>
                        </a:spcAft>
                      </a:pPr>
                      <a:r>
                        <a:rPr lang="en-US" sz="1100" dirty="0">
                          <a:effectLst/>
                        </a:rPr>
                        <a:t>7</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nSpc>
                          <a:spcPct val="115000"/>
                        </a:lnSpc>
                        <a:spcBef>
                          <a:spcPts val="0"/>
                        </a:spcBef>
                        <a:spcAft>
                          <a:spcPts val="0"/>
                        </a:spcAft>
                      </a:pPr>
                      <a:r>
                        <a:rPr lang="en-US" sz="1200" dirty="0">
                          <a:effectLst/>
                        </a:rPr>
                        <a:t>Have you said anything to an inmate that you would not want tape recorded</a:t>
                      </a:r>
                      <a:r>
                        <a:rPr lang="en-US" sz="1200" dirty="0" smtClean="0">
                          <a:effectLst/>
                        </a:rPr>
                        <a:t>?</a:t>
                      </a:r>
                      <a:br>
                        <a:rPr lang="en-US" sz="1200" dirty="0" smtClean="0">
                          <a:effectLst/>
                        </a:rPr>
                      </a:br>
                      <a:endParaRPr lang="en-US" sz="12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gn="ctr">
                        <a:lnSpc>
                          <a:spcPct val="115000"/>
                        </a:lnSpc>
                        <a:spcBef>
                          <a:spcPts val="0"/>
                        </a:spcBef>
                        <a:spcAft>
                          <a:spcPts val="0"/>
                        </a:spcAft>
                      </a:pPr>
                      <a:r>
                        <a:rPr lang="en-US" sz="1100" dirty="0" smtClean="0">
                          <a:effectLst/>
                        </a:rPr>
                        <a:t>Yes</a:t>
                      </a:r>
                      <a:r>
                        <a:rPr lang="en-US" sz="1100" baseline="0" dirty="0" smtClean="0">
                          <a:effectLst/>
                        </a:rPr>
                        <a:t> or No?</a:t>
                      </a:r>
                      <a:r>
                        <a:rPr lang="en-US" sz="1100" dirty="0">
                          <a:effectLst/>
                        </a:rPr>
                        <a:t> </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r>
              <a:tr h="570725">
                <a:tc>
                  <a:txBody>
                    <a:bodyPr/>
                    <a:lstStyle/>
                    <a:p>
                      <a:pPr marL="0" marR="0" algn="ctr">
                        <a:lnSpc>
                          <a:spcPct val="115000"/>
                        </a:lnSpc>
                        <a:spcBef>
                          <a:spcPts val="0"/>
                        </a:spcBef>
                        <a:spcAft>
                          <a:spcPts val="0"/>
                        </a:spcAft>
                      </a:pPr>
                      <a:r>
                        <a:rPr lang="en-US" sz="1100" dirty="0">
                          <a:effectLst/>
                        </a:rPr>
                        <a:t>8</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nSpc>
                          <a:spcPct val="115000"/>
                        </a:lnSpc>
                        <a:spcBef>
                          <a:spcPts val="0"/>
                        </a:spcBef>
                        <a:spcAft>
                          <a:spcPts val="0"/>
                        </a:spcAft>
                      </a:pPr>
                      <a:r>
                        <a:rPr lang="en-US" sz="1200" dirty="0">
                          <a:effectLst/>
                        </a:rPr>
                        <a:t>Do you have thoughts or fantasies of touching a particular inmate?  Does this extend into planning how you can be alone with the inmate?</a:t>
                      </a:r>
                      <a:endParaRPr lang="en-US" sz="12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gn="ctr">
                        <a:lnSpc>
                          <a:spcPct val="115000"/>
                        </a:lnSpc>
                        <a:spcBef>
                          <a:spcPts val="0"/>
                        </a:spcBef>
                        <a:spcAft>
                          <a:spcPts val="0"/>
                        </a:spcAft>
                      </a:pPr>
                      <a:r>
                        <a:rPr lang="en-US" sz="1100" dirty="0" smtClean="0">
                          <a:effectLst/>
                        </a:rPr>
                        <a:t>Yes</a:t>
                      </a:r>
                      <a:r>
                        <a:rPr lang="en-US" sz="1100" baseline="0" dirty="0" smtClean="0">
                          <a:effectLst/>
                        </a:rPr>
                        <a:t> or No?</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r>
              <a:tr h="475634">
                <a:tc>
                  <a:txBody>
                    <a:bodyPr/>
                    <a:lstStyle/>
                    <a:p>
                      <a:pPr marL="0" marR="0" algn="ctr">
                        <a:lnSpc>
                          <a:spcPct val="115000"/>
                        </a:lnSpc>
                        <a:spcBef>
                          <a:spcPts val="0"/>
                        </a:spcBef>
                        <a:spcAft>
                          <a:spcPts val="0"/>
                        </a:spcAft>
                      </a:pPr>
                      <a:r>
                        <a:rPr lang="en-US" sz="1100" dirty="0">
                          <a:effectLst/>
                        </a:rPr>
                        <a:t>9</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nSpc>
                          <a:spcPct val="115000"/>
                        </a:lnSpc>
                        <a:spcBef>
                          <a:spcPts val="0"/>
                        </a:spcBef>
                        <a:spcAft>
                          <a:spcPts val="0"/>
                        </a:spcAft>
                      </a:pPr>
                      <a:r>
                        <a:rPr lang="en-US" sz="1200" dirty="0">
                          <a:effectLst/>
                        </a:rPr>
                        <a:t>Do you think you have the right to touch an inmate wherever and whenever you want to?</a:t>
                      </a:r>
                      <a:endParaRPr lang="en-US" sz="12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gn="ctr">
                        <a:lnSpc>
                          <a:spcPct val="115000"/>
                        </a:lnSpc>
                        <a:spcBef>
                          <a:spcPts val="0"/>
                        </a:spcBef>
                        <a:spcAft>
                          <a:spcPts val="0"/>
                        </a:spcAft>
                      </a:pPr>
                      <a:r>
                        <a:rPr lang="en-US" sz="1100" dirty="0" smtClean="0">
                          <a:effectLst/>
                        </a:rPr>
                        <a:t>Yes</a:t>
                      </a:r>
                      <a:r>
                        <a:rPr lang="en-US" sz="1100" baseline="0" dirty="0" smtClean="0">
                          <a:effectLst/>
                        </a:rPr>
                        <a:t> or No?</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r>
              <a:tr h="475634">
                <a:tc>
                  <a:txBody>
                    <a:bodyPr/>
                    <a:lstStyle/>
                    <a:p>
                      <a:pPr marL="0" marR="0" algn="ctr">
                        <a:lnSpc>
                          <a:spcPct val="115000"/>
                        </a:lnSpc>
                        <a:spcBef>
                          <a:spcPts val="0"/>
                        </a:spcBef>
                        <a:spcAft>
                          <a:spcPts val="0"/>
                        </a:spcAft>
                      </a:pPr>
                      <a:r>
                        <a:rPr lang="en-US" sz="1100" dirty="0">
                          <a:effectLst/>
                        </a:rPr>
                        <a:t>10</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nSpc>
                          <a:spcPct val="115000"/>
                        </a:lnSpc>
                        <a:spcBef>
                          <a:spcPts val="0"/>
                        </a:spcBef>
                        <a:spcAft>
                          <a:spcPts val="0"/>
                        </a:spcAft>
                      </a:pPr>
                      <a:r>
                        <a:rPr lang="en-US" sz="1200" dirty="0">
                          <a:effectLst/>
                        </a:rPr>
                        <a:t>Do you have a feeling of not being able to wait to share good/bad news with a particular inmate?</a:t>
                      </a:r>
                      <a:endParaRPr lang="en-US" sz="12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gn="ctr">
                        <a:lnSpc>
                          <a:spcPct val="115000"/>
                        </a:lnSpc>
                        <a:spcBef>
                          <a:spcPts val="0"/>
                        </a:spcBef>
                        <a:spcAft>
                          <a:spcPts val="0"/>
                        </a:spcAft>
                      </a:pPr>
                      <a:r>
                        <a:rPr lang="en-US" sz="1100" dirty="0" smtClean="0">
                          <a:effectLst/>
                        </a:rPr>
                        <a:t>Yes</a:t>
                      </a:r>
                      <a:r>
                        <a:rPr lang="en-US" sz="1100" baseline="0" dirty="0" smtClean="0">
                          <a:effectLst/>
                        </a:rPr>
                        <a:t> or No?</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r>
              <a:tr h="424674">
                <a:tc>
                  <a:txBody>
                    <a:bodyPr/>
                    <a:lstStyle/>
                    <a:p>
                      <a:pPr marL="0" marR="0" algn="ctr">
                        <a:lnSpc>
                          <a:spcPct val="115000"/>
                        </a:lnSpc>
                        <a:spcBef>
                          <a:spcPts val="0"/>
                        </a:spcBef>
                        <a:spcAft>
                          <a:spcPts val="0"/>
                        </a:spcAft>
                      </a:pPr>
                      <a:r>
                        <a:rPr lang="en-US" sz="1100" dirty="0">
                          <a:effectLst/>
                        </a:rPr>
                        <a:t>11</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nSpc>
                          <a:spcPct val="115000"/>
                        </a:lnSpc>
                        <a:spcBef>
                          <a:spcPts val="0"/>
                        </a:spcBef>
                        <a:spcAft>
                          <a:spcPts val="0"/>
                        </a:spcAft>
                      </a:pPr>
                      <a:r>
                        <a:rPr lang="en-US" sz="1200" dirty="0">
                          <a:effectLst/>
                        </a:rPr>
                        <a:t>Do you think inmates are not allowed to say no to you, no matter what you ask</a:t>
                      </a:r>
                      <a:r>
                        <a:rPr lang="en-US" sz="1200" dirty="0" smtClean="0">
                          <a:effectLst/>
                        </a:rPr>
                        <a:t>?</a:t>
                      </a:r>
                      <a:br>
                        <a:rPr lang="en-US" sz="1200" dirty="0" smtClean="0">
                          <a:effectLst/>
                        </a:rPr>
                      </a:br>
                      <a:endParaRPr lang="en-US" sz="12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gn="ctr">
                        <a:lnSpc>
                          <a:spcPct val="115000"/>
                        </a:lnSpc>
                        <a:spcBef>
                          <a:spcPts val="0"/>
                        </a:spcBef>
                        <a:spcAft>
                          <a:spcPts val="0"/>
                        </a:spcAft>
                      </a:pPr>
                      <a:r>
                        <a:rPr lang="en-US" sz="1100" dirty="0" smtClean="0">
                          <a:effectLst/>
                        </a:rPr>
                        <a:t>Yes</a:t>
                      </a:r>
                      <a:r>
                        <a:rPr lang="en-US" sz="1100" baseline="0" dirty="0" smtClean="0">
                          <a:effectLst/>
                        </a:rPr>
                        <a:t> or No?</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r>
              <a:tr h="475634">
                <a:tc>
                  <a:txBody>
                    <a:bodyPr/>
                    <a:lstStyle/>
                    <a:p>
                      <a:pPr marL="0" marR="0" algn="ctr">
                        <a:lnSpc>
                          <a:spcPct val="115000"/>
                        </a:lnSpc>
                        <a:spcBef>
                          <a:spcPts val="0"/>
                        </a:spcBef>
                        <a:spcAft>
                          <a:spcPts val="0"/>
                        </a:spcAft>
                      </a:pPr>
                      <a:r>
                        <a:rPr lang="en-US" sz="1100" dirty="0">
                          <a:effectLst/>
                        </a:rPr>
                        <a:t>12</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nSpc>
                          <a:spcPct val="115000"/>
                        </a:lnSpc>
                        <a:spcBef>
                          <a:spcPts val="0"/>
                        </a:spcBef>
                        <a:spcAft>
                          <a:spcPts val="0"/>
                        </a:spcAft>
                      </a:pPr>
                      <a:r>
                        <a:rPr lang="en-US" sz="1200" dirty="0">
                          <a:effectLst/>
                        </a:rPr>
                        <a:t>Have you ever allowed inmates to talk about sexual experiences or sexual fantasies, or to tell sexual jokes in your presence?</a:t>
                      </a:r>
                      <a:endParaRPr lang="en-US" sz="12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c>
                  <a:txBody>
                    <a:bodyPr/>
                    <a:lstStyle/>
                    <a:p>
                      <a:pPr marL="0" marR="0" algn="ctr">
                        <a:lnSpc>
                          <a:spcPct val="115000"/>
                        </a:lnSpc>
                        <a:spcBef>
                          <a:spcPts val="0"/>
                        </a:spcBef>
                        <a:spcAft>
                          <a:spcPts val="0"/>
                        </a:spcAft>
                      </a:pPr>
                      <a:r>
                        <a:rPr lang="en-US" sz="1100" dirty="0" smtClean="0">
                          <a:effectLst/>
                        </a:rPr>
                        <a:t>Yes</a:t>
                      </a:r>
                      <a:r>
                        <a:rPr lang="en-US" sz="1100" baseline="0" dirty="0" smtClean="0">
                          <a:effectLst/>
                        </a:rPr>
                        <a:t> or No?</a:t>
                      </a:r>
                      <a:r>
                        <a:rPr lang="en-US" sz="1100" dirty="0">
                          <a:effectLst/>
                        </a:rPr>
                        <a:t> </a:t>
                      </a:r>
                      <a:endParaRPr lang="en-US" sz="1100" dirty="0">
                        <a:effectLst/>
                        <a:latin typeface="Cambria" panose="02040503050406030204" pitchFamily="18" charset="0"/>
                        <a:ea typeface="Calibri" panose="020F0502020204030204" pitchFamily="34" charset="0"/>
                        <a:cs typeface="Times New Roman" panose="02020603050405020304" pitchFamily="18" charset="0"/>
                      </a:endParaRPr>
                    </a:p>
                  </a:txBody>
                  <a:tcPr marL="64004" marR="64004" marT="0" marB="0"/>
                </a:tc>
              </a:tr>
            </a:tbl>
          </a:graphicData>
        </a:graphic>
      </p:graphicFrame>
      <p:sp>
        <p:nvSpPr>
          <p:cNvPr id="4" name="Slide Number Placeholder 3"/>
          <p:cNvSpPr>
            <a:spLocks noGrp="1"/>
          </p:cNvSpPr>
          <p:nvPr>
            <p:ph type="sldNum" sz="quarter" idx="12"/>
          </p:nvPr>
        </p:nvSpPr>
        <p:spPr>
          <a:xfrm>
            <a:off x="21771" y="6492875"/>
            <a:ext cx="1524000" cy="365125"/>
          </a:xfrm>
        </p:spPr>
        <p:txBody>
          <a:bodyPr/>
          <a:lstStyle/>
          <a:p>
            <a:fld id="{8027077B-008D-4965-9019-4B1F59FF498D}" type="slidenum">
              <a:rPr lang="en-US" smtClean="0"/>
              <a:pPr/>
              <a:t>18</a:t>
            </a:fld>
            <a:endParaRPr lang="en-US" dirty="0"/>
          </a:p>
        </p:txBody>
      </p:sp>
      <p:sp>
        <p:nvSpPr>
          <p:cNvPr id="7" name="TextBox 6"/>
          <p:cNvSpPr txBox="1"/>
          <p:nvPr/>
        </p:nvSpPr>
        <p:spPr>
          <a:xfrm rot="5400000">
            <a:off x="6218366" y="3867835"/>
            <a:ext cx="4659868" cy="276999"/>
          </a:xfrm>
          <a:prstGeom prst="rect">
            <a:avLst/>
          </a:prstGeom>
          <a:noFill/>
        </p:spPr>
        <p:txBody>
          <a:bodyPr wrap="square" rtlCol="0">
            <a:spAutoFit/>
          </a:bodyPr>
          <a:lstStyle/>
          <a:p>
            <a:r>
              <a:rPr lang="en-US" sz="1200" dirty="0" smtClean="0"/>
              <a:t>Source: “The Dangerous Dozen” by </a:t>
            </a:r>
            <a:r>
              <a:rPr lang="en-US" sz="1200" dirty="0" err="1" smtClean="0"/>
              <a:t>Teena</a:t>
            </a:r>
            <a:r>
              <a:rPr lang="en-US" sz="1200" dirty="0" smtClean="0"/>
              <a:t> </a:t>
            </a:r>
            <a:r>
              <a:rPr lang="en-US" sz="1200" dirty="0" err="1" smtClean="0"/>
              <a:t>Farmon</a:t>
            </a:r>
            <a:r>
              <a:rPr lang="en-US" sz="1200" dirty="0" smtClean="0"/>
              <a:t> </a:t>
            </a:r>
            <a:endParaRPr lang="en-US" sz="1200" dirty="0"/>
          </a:p>
        </p:txBody>
      </p:sp>
    </p:spTree>
    <p:extLst>
      <p:ext uri="{BB962C8B-B14F-4D97-AF65-F5344CB8AC3E}">
        <p14:creationId xmlns:p14="http://schemas.microsoft.com/office/powerpoint/2010/main" val="11274073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you Answered “Yes”?</a:t>
            </a:r>
            <a:endParaRPr lang="en-US" dirty="0"/>
          </a:p>
        </p:txBody>
      </p:sp>
      <p:sp>
        <p:nvSpPr>
          <p:cNvPr id="7" name="Content Placeholder 6"/>
          <p:cNvSpPr>
            <a:spLocks noGrp="1"/>
          </p:cNvSpPr>
          <p:nvPr>
            <p:ph sz="quarter" idx="4"/>
          </p:nvPr>
        </p:nvSpPr>
        <p:spPr>
          <a:xfrm>
            <a:off x="685800" y="1600200"/>
            <a:ext cx="7924800" cy="4906963"/>
          </a:xfrm>
        </p:spPr>
        <p:txBody>
          <a:bodyPr/>
          <a:lstStyle/>
          <a:p>
            <a:pPr marL="285750" indent="-285750">
              <a:spcAft>
                <a:spcPts val="600"/>
              </a:spcAft>
              <a:buFont typeface="Arial" panose="020B0604020202020204" pitchFamily="34" charset="0"/>
              <a:buChar char="•"/>
            </a:pPr>
            <a:r>
              <a:rPr lang="en-US" dirty="0" smtClean="0"/>
              <a:t>It is important to address your concerns if you answered “yes” to any of the previous questions</a:t>
            </a:r>
          </a:p>
          <a:p>
            <a:pPr marL="285750" indent="-285750">
              <a:spcAft>
                <a:spcPts val="600"/>
              </a:spcAft>
              <a:buFont typeface="Arial" panose="020B0604020202020204" pitchFamily="34" charset="0"/>
              <a:buChar char="•"/>
            </a:pPr>
            <a:r>
              <a:rPr lang="en-US" dirty="0" smtClean="0"/>
              <a:t>Utilize employee assistance, if applicable</a:t>
            </a:r>
          </a:p>
          <a:p>
            <a:pPr marL="285750" indent="-285750">
              <a:spcAft>
                <a:spcPts val="600"/>
              </a:spcAft>
              <a:buFont typeface="Arial" panose="020B0604020202020204" pitchFamily="34" charset="0"/>
              <a:buChar char="•"/>
            </a:pPr>
            <a:r>
              <a:rPr lang="en-US" dirty="0" smtClean="0"/>
              <a:t>Seek guidance from a supervisor </a:t>
            </a:r>
          </a:p>
          <a:p>
            <a:pPr marL="285750" indent="-285750">
              <a:spcAft>
                <a:spcPts val="600"/>
              </a:spcAft>
              <a:buFont typeface="Arial" panose="020B0604020202020204" pitchFamily="34" charset="0"/>
              <a:buChar char="•"/>
            </a:pPr>
            <a:r>
              <a:rPr lang="en-US" dirty="0" smtClean="0"/>
              <a:t>Seek support professionally or from a trusted source</a:t>
            </a:r>
          </a:p>
        </p:txBody>
      </p:sp>
      <p:sp>
        <p:nvSpPr>
          <p:cNvPr id="5" name="Slide Number Placeholder 4"/>
          <p:cNvSpPr>
            <a:spLocks noGrp="1"/>
          </p:cNvSpPr>
          <p:nvPr>
            <p:ph type="sldNum" sz="quarter" idx="12"/>
          </p:nvPr>
        </p:nvSpPr>
        <p:spPr/>
        <p:txBody>
          <a:bodyPr/>
          <a:lstStyle/>
          <a:p>
            <a:fld id="{8027077B-008D-4965-9019-4B1F59FF498D}" type="slidenum">
              <a:rPr lang="en-US" smtClean="0"/>
              <a:pPr/>
              <a:t>19</a:t>
            </a:fld>
            <a:endParaRPr lang="en-US" dirty="0"/>
          </a:p>
        </p:txBody>
      </p:sp>
      <p:sp>
        <p:nvSpPr>
          <p:cNvPr id="6" name="Footer Placeholder 5"/>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2849595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8200" y="3357154"/>
            <a:ext cx="7620000" cy="2133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bg1"/>
                </a:solidFill>
                <a:latin typeface="Verdana" pitchFamily="34" charset="0"/>
                <a:ea typeface="Verdana" pitchFamily="34" charset="0"/>
                <a:cs typeface="Verdana" pitchFamily="34" charset="0"/>
              </a:defRPr>
            </a:lvl1pPr>
          </a:lstStyle>
          <a:p>
            <a:endParaRPr lang="en-US" sz="3600" dirty="0"/>
          </a:p>
        </p:txBody>
      </p:sp>
      <p:sp>
        <p:nvSpPr>
          <p:cNvPr id="2" name="Title 1"/>
          <p:cNvSpPr>
            <a:spLocks noGrp="1"/>
          </p:cNvSpPr>
          <p:nvPr>
            <p:ph type="ctrTitle"/>
          </p:nvPr>
        </p:nvSpPr>
        <p:spPr>
          <a:xfrm>
            <a:off x="1422400" y="3352800"/>
            <a:ext cx="6350000" cy="2133600"/>
          </a:xfrm>
        </p:spPr>
        <p:txBody>
          <a:bodyPr>
            <a:normAutofit/>
          </a:bodyPr>
          <a:lstStyle/>
          <a:p>
            <a:r>
              <a:rPr lang="en-US" dirty="0" smtClean="0"/>
              <a:t>Unit 4: Professional Boundaries</a:t>
            </a:r>
            <a:endParaRPr lang="en-US" dirty="0"/>
          </a:p>
        </p:txBody>
      </p:sp>
      <p:sp>
        <p:nvSpPr>
          <p:cNvPr id="4" name="TextBox 3"/>
          <p:cNvSpPr txBox="1"/>
          <p:nvPr/>
        </p:nvSpPr>
        <p:spPr>
          <a:xfrm>
            <a:off x="152400" y="5766137"/>
            <a:ext cx="8839200" cy="1015663"/>
          </a:xfrm>
          <a:prstGeom prst="rect">
            <a:avLst/>
          </a:prstGeom>
          <a:noFill/>
        </p:spPr>
        <p:txBody>
          <a:bodyPr wrap="square" rtlCol="0">
            <a:spAutoFit/>
          </a:bodyPr>
          <a:lstStyle/>
          <a:p>
            <a:r>
              <a:rPr lang="en-US" sz="1000" b="1" i="1" dirty="0"/>
              <a:t>Notice of Federal Funding and Federal Disclaimer </a:t>
            </a:r>
            <a:r>
              <a:rPr lang="en-US" sz="1000" i="1" dirty="0"/>
              <a:t>– This project was supported by Grant No. 2010-RP-BX-K001 awarded by the Bureau of Justice Assistance. The Bureau of Justice Assistance is a component of the Office of Justice Programs, which also includes the Bureau of Justice Statistics, the National Institute of Justice, the Office of Juvenile Justice and Delinquency Prevention, the Office for Victims of Crime, and the Office of Sex Offender Sentencing, Monitoring, Apprehending, Registering, and Tracking. Points of view or opinions in this document are those of the author and do not necessarily represent the official position or policies of the U.S. Department of Justice nor those of the National Council on Crime and Delinquency (NCCD), which administers the National PREA Resource Center through a cooperative agreement with the Bureau of Justice Assistance. </a:t>
            </a:r>
            <a:endParaRPr lang="en-US" sz="1000" dirty="0">
              <a:latin typeface="Verdana"/>
              <a:cs typeface="Verdana"/>
            </a:endParaRPr>
          </a:p>
        </p:txBody>
      </p:sp>
    </p:spTree>
    <p:extLst>
      <p:ext uri="{BB962C8B-B14F-4D97-AF65-F5344CB8AC3E}">
        <p14:creationId xmlns:p14="http://schemas.microsoft.com/office/powerpoint/2010/main" val="33285106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your Co-Worker?</a:t>
            </a:r>
            <a:endParaRPr lang="en-US" dirty="0"/>
          </a:p>
        </p:txBody>
      </p:sp>
      <p:sp>
        <p:nvSpPr>
          <p:cNvPr id="3" name="Content Placeholder 2"/>
          <p:cNvSpPr>
            <a:spLocks noGrp="1"/>
          </p:cNvSpPr>
          <p:nvPr>
            <p:ph sz="quarter" idx="4"/>
          </p:nvPr>
        </p:nvSpPr>
        <p:spPr>
          <a:xfrm>
            <a:off x="685800" y="1600200"/>
            <a:ext cx="7924800" cy="4906963"/>
          </a:xfrm>
        </p:spPr>
        <p:txBody>
          <a:bodyPr/>
          <a:lstStyle/>
          <a:p>
            <a:pPr marL="285750" indent="-285750">
              <a:spcAft>
                <a:spcPts val="600"/>
              </a:spcAft>
              <a:buFont typeface="Arial" panose="020B0604020202020204" pitchFamily="34" charset="0"/>
              <a:buChar char="•"/>
            </a:pPr>
            <a:r>
              <a:rPr lang="en-US" dirty="0" smtClean="0"/>
              <a:t>What if you notice a co-worker who is demonstrating some of the signs we discussed?</a:t>
            </a:r>
          </a:p>
          <a:p>
            <a:pPr marL="285750" indent="-285750">
              <a:spcAft>
                <a:spcPts val="600"/>
              </a:spcAft>
              <a:buFont typeface="Arial" panose="020B0604020202020204" pitchFamily="34" charset="0"/>
              <a:buChar char="•"/>
            </a:pPr>
            <a:r>
              <a:rPr lang="en-US" dirty="0" smtClean="0"/>
              <a:t>Depending on the severity of behaviors, you can talk with your co-worker and make sure they are ok, tell him/her what you have noticed about their behavior and try to help them</a:t>
            </a:r>
          </a:p>
          <a:p>
            <a:pPr marL="285750" indent="-285750">
              <a:spcAft>
                <a:spcPts val="600"/>
              </a:spcAft>
              <a:buFont typeface="Arial" panose="020B0604020202020204" pitchFamily="34" charset="0"/>
              <a:buChar char="•"/>
            </a:pPr>
            <a:r>
              <a:rPr lang="en-US" dirty="0" smtClean="0"/>
              <a:t>If you suspect sexual abuse you must report it</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20</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12280943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 Follow Your Agency Policy</a:t>
            </a:r>
            <a:endParaRPr lang="en-US" dirty="0"/>
          </a:p>
        </p:txBody>
      </p:sp>
      <p:sp>
        <p:nvSpPr>
          <p:cNvPr id="4" name="Content Placeholder 3"/>
          <p:cNvSpPr>
            <a:spLocks noGrp="1"/>
          </p:cNvSpPr>
          <p:nvPr>
            <p:ph sz="quarter" idx="4"/>
          </p:nvPr>
        </p:nvSpPr>
        <p:spPr>
          <a:xfrm>
            <a:off x="685800" y="1600200"/>
            <a:ext cx="7924800" cy="4906963"/>
          </a:xfrm>
        </p:spPr>
        <p:txBody>
          <a:bodyPr/>
          <a:lstStyle/>
          <a:p>
            <a:pPr lvl="2">
              <a:spcAft>
                <a:spcPts val="600"/>
              </a:spcAft>
            </a:pPr>
            <a:r>
              <a:rPr lang="en-US" dirty="0" smtClean="0"/>
              <a:t>Policy should guide ethics, values and behavior </a:t>
            </a:r>
          </a:p>
          <a:p>
            <a:pPr lvl="2">
              <a:spcAft>
                <a:spcPts val="600"/>
              </a:spcAft>
            </a:pPr>
            <a:r>
              <a:rPr lang="en-US" dirty="0" smtClean="0"/>
              <a:t>Guidelines from policy might include:</a:t>
            </a:r>
          </a:p>
          <a:p>
            <a:pPr lvl="3">
              <a:spcAft>
                <a:spcPts val="600"/>
              </a:spcAft>
              <a:buFont typeface="Verdana" panose="020B0604030504040204" pitchFamily="34" charset="0"/>
              <a:buChar char="−"/>
            </a:pPr>
            <a:r>
              <a:rPr lang="en-US" dirty="0" smtClean="0"/>
              <a:t>Do not share personal information</a:t>
            </a:r>
          </a:p>
          <a:p>
            <a:pPr lvl="3">
              <a:spcAft>
                <a:spcPts val="600"/>
              </a:spcAft>
              <a:buFont typeface="Verdana" panose="020B0604030504040204" pitchFamily="34" charset="0"/>
              <a:buChar char="−"/>
            </a:pPr>
            <a:r>
              <a:rPr lang="en-US" dirty="0" smtClean="0"/>
              <a:t>Do not socialize within or outside the workplace</a:t>
            </a:r>
          </a:p>
          <a:p>
            <a:pPr lvl="3">
              <a:spcAft>
                <a:spcPts val="600"/>
              </a:spcAft>
              <a:buFont typeface="Verdana" panose="020B0604030504040204" pitchFamily="34" charset="0"/>
              <a:buChar char="−"/>
            </a:pPr>
            <a:r>
              <a:rPr lang="en-US" dirty="0" smtClean="0"/>
              <a:t>Do not give legal advice</a:t>
            </a:r>
          </a:p>
          <a:p>
            <a:pPr lvl="3">
              <a:spcAft>
                <a:spcPts val="600"/>
              </a:spcAft>
              <a:buFont typeface="Verdana" panose="020B0604030504040204" pitchFamily="34" charset="0"/>
              <a:buChar char="−"/>
            </a:pPr>
            <a:r>
              <a:rPr lang="en-US" dirty="0" smtClean="0"/>
              <a:t>Do not grant special favors </a:t>
            </a:r>
          </a:p>
          <a:p>
            <a:pPr lvl="3">
              <a:spcAft>
                <a:spcPts val="600"/>
              </a:spcAft>
              <a:buFont typeface="Verdana" panose="020B0604030504040204" pitchFamily="34" charset="0"/>
              <a:buChar char="−"/>
            </a:pPr>
            <a:r>
              <a:rPr lang="en-US" dirty="0" smtClean="0"/>
              <a:t>Do not give or accept gifts</a:t>
            </a:r>
          </a:p>
          <a:p>
            <a:pPr lvl="3">
              <a:spcAft>
                <a:spcPts val="600"/>
              </a:spcAft>
              <a:buFont typeface="Verdana" panose="020B0604030504040204" pitchFamily="34" charset="0"/>
              <a:buChar char="−"/>
            </a:pPr>
            <a:r>
              <a:rPr lang="en-US" dirty="0" smtClean="0"/>
              <a:t>Do not gamble or make bets </a:t>
            </a:r>
          </a:p>
          <a:p>
            <a:pPr lvl="3">
              <a:spcAft>
                <a:spcPts val="600"/>
              </a:spcAft>
              <a:buFont typeface="Verdana" panose="020B0604030504040204" pitchFamily="34" charset="0"/>
              <a:buChar char="−"/>
            </a:pPr>
            <a:r>
              <a:rPr lang="en-US" dirty="0" smtClean="0"/>
              <a:t>What’s in your policy? </a:t>
            </a:r>
          </a:p>
          <a:p>
            <a:pPr>
              <a:spcAft>
                <a:spcPts val="600"/>
              </a:spcAft>
            </a:pPr>
            <a:r>
              <a:rPr lang="en-US" dirty="0" smtClean="0"/>
              <a:t> </a:t>
            </a:r>
          </a:p>
          <a:p>
            <a:endParaRPr lang="en-US" dirty="0"/>
          </a:p>
        </p:txBody>
      </p:sp>
      <p:sp>
        <p:nvSpPr>
          <p:cNvPr id="5" name="Slide Number Placeholder 4"/>
          <p:cNvSpPr>
            <a:spLocks noGrp="1"/>
          </p:cNvSpPr>
          <p:nvPr>
            <p:ph type="sldNum" sz="quarter" idx="12"/>
          </p:nvPr>
        </p:nvSpPr>
        <p:spPr/>
        <p:txBody>
          <a:bodyPr/>
          <a:lstStyle/>
          <a:p>
            <a:fld id="{1D9A7EC0-582D-4850-BD02-1E29DEF62370}" type="slidenum">
              <a:rPr lang="en-US" smtClean="0"/>
              <a:pPr/>
              <a:t>21</a:t>
            </a:fld>
            <a:endParaRPr lang="en-US"/>
          </a:p>
        </p:txBody>
      </p:sp>
      <p:sp>
        <p:nvSpPr>
          <p:cNvPr id="6" name="Footer Placeholder 5"/>
          <p:cNvSpPr>
            <a:spLocks noGrp="1"/>
          </p:cNvSpPr>
          <p:nvPr>
            <p:ph type="ftr" sz="quarter" idx="3"/>
          </p:nvPr>
        </p:nvSpPr>
        <p:spPr/>
        <p:txBody>
          <a:bodyPr/>
          <a:lstStyle/>
          <a:p>
            <a:r>
              <a:rPr lang="en-US" smtClean="0"/>
              <a:t>The Moss Group, Inc.</a:t>
            </a:r>
            <a:endParaRPr lang="en-US"/>
          </a:p>
        </p:txBody>
      </p:sp>
    </p:spTree>
    <p:extLst>
      <p:ext uri="{BB962C8B-B14F-4D97-AF65-F5344CB8AC3E}">
        <p14:creationId xmlns:p14="http://schemas.microsoft.com/office/powerpoint/2010/main" val="7470146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Develop Strategies</a:t>
            </a:r>
            <a:endParaRPr lang="en-US" dirty="0"/>
          </a:p>
        </p:txBody>
      </p:sp>
      <p:sp>
        <p:nvSpPr>
          <p:cNvPr id="10" name="Text Placeholder 9"/>
          <p:cNvSpPr>
            <a:spLocks noGrp="1"/>
          </p:cNvSpPr>
          <p:nvPr>
            <p:ph type="body" sz="quarter" idx="3"/>
          </p:nvPr>
        </p:nvSpPr>
        <p:spPr/>
        <p:txBody>
          <a:bodyPr/>
          <a:lstStyle/>
          <a:p>
            <a:r>
              <a:rPr lang="en-US" dirty="0" smtClean="0"/>
              <a:t>Individual Exercise</a:t>
            </a:r>
            <a:endParaRPr lang="en-US" dirty="0"/>
          </a:p>
        </p:txBody>
      </p:sp>
      <p:sp>
        <p:nvSpPr>
          <p:cNvPr id="4" name="Content Placeholder 3"/>
          <p:cNvSpPr>
            <a:spLocks noGrp="1"/>
          </p:cNvSpPr>
          <p:nvPr>
            <p:ph sz="quarter" idx="4"/>
          </p:nvPr>
        </p:nvSpPr>
        <p:spPr/>
        <p:txBody>
          <a:bodyPr/>
          <a:lstStyle/>
          <a:p>
            <a:pPr marL="285750" indent="-285750">
              <a:buFont typeface="Arial" panose="020B0604020202020204" pitchFamily="34" charset="0"/>
              <a:buChar char="•"/>
            </a:pPr>
            <a:r>
              <a:rPr lang="en-US" dirty="0" smtClean="0"/>
              <a:t>Write on a piece of paper strategies you can use to avoid inappropriate relationships</a:t>
            </a:r>
          </a:p>
          <a:p>
            <a:pPr marL="285750" indent="-285750">
              <a:buFont typeface="Arial" panose="020B0604020202020204" pitchFamily="34" charset="0"/>
              <a:buChar char="•"/>
            </a:pPr>
            <a:r>
              <a:rPr lang="en-US" dirty="0" smtClean="0"/>
              <a:t>Examples may include:</a:t>
            </a:r>
          </a:p>
          <a:p>
            <a:pPr marL="1028700" lvl="1">
              <a:buFont typeface="Arial" panose="020B0604020202020204" pitchFamily="34" charset="0"/>
              <a:buChar char="•"/>
            </a:pPr>
            <a:r>
              <a:rPr lang="en-US" dirty="0" smtClean="0"/>
              <a:t>Follow policy</a:t>
            </a:r>
          </a:p>
          <a:p>
            <a:pPr marL="1028700" lvl="1">
              <a:buFont typeface="Arial" panose="020B0604020202020204" pitchFamily="34" charset="0"/>
              <a:buChar char="•"/>
            </a:pPr>
            <a:r>
              <a:rPr lang="en-US" dirty="0" smtClean="0"/>
              <a:t>Avoid being alone with inmates, consistent with agency policy</a:t>
            </a:r>
          </a:p>
          <a:p>
            <a:pPr marL="1028700" lvl="1">
              <a:buFont typeface="Arial" panose="020B0604020202020204" pitchFamily="34" charset="0"/>
              <a:buChar char="•"/>
            </a:pPr>
            <a:r>
              <a:rPr lang="en-US" dirty="0" smtClean="0"/>
              <a:t>Think about how I communicate and what I say, am I being professional?</a:t>
            </a:r>
          </a:p>
          <a:p>
            <a:pPr marL="1028700" lvl="1">
              <a:buFont typeface="Arial" panose="020B0604020202020204" pitchFamily="34" charset="0"/>
              <a:buChar char="•"/>
            </a:pPr>
            <a:r>
              <a:rPr lang="en-US" dirty="0" smtClean="0"/>
              <a:t>Develop personal values and guidelines to follow everyday</a:t>
            </a:r>
          </a:p>
          <a:p>
            <a:pPr marL="1028700" lvl="1">
              <a:buFont typeface="Arial" panose="020B0604020202020204" pitchFamily="34" charset="0"/>
              <a:buChar char="•"/>
            </a:pPr>
            <a:r>
              <a:rPr lang="en-US" dirty="0" smtClean="0"/>
              <a:t>Identify someone to talk to if you feel you are vulnerable</a:t>
            </a:r>
          </a:p>
          <a:p>
            <a:pPr marL="1028700" lvl="1">
              <a:buFont typeface="Arial" panose="020B0604020202020204" pitchFamily="34" charset="0"/>
              <a:buChar char="•"/>
            </a:pPr>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fld id="{1D9A7EC0-582D-4850-BD02-1E29DEF62370}" type="slidenum">
              <a:rPr lang="en-US" smtClean="0"/>
              <a:pPr/>
              <a:t>22</a:t>
            </a:fld>
            <a:endParaRPr lang="en-US"/>
          </a:p>
        </p:txBody>
      </p:sp>
      <p:sp>
        <p:nvSpPr>
          <p:cNvPr id="6" name="Footer Placeholder 5"/>
          <p:cNvSpPr>
            <a:spLocks noGrp="1"/>
          </p:cNvSpPr>
          <p:nvPr>
            <p:ph type="ftr" sz="quarter" idx="13"/>
          </p:nvPr>
        </p:nvSpPr>
        <p:spPr/>
        <p:txBody>
          <a:bodyPr/>
          <a:lstStyle/>
          <a:p>
            <a:r>
              <a:rPr lang="en-US" smtClean="0"/>
              <a:t>The Moss Group, Inc.</a:t>
            </a:r>
            <a:endParaRPr lang="en-US"/>
          </a:p>
        </p:txBody>
      </p:sp>
    </p:spTree>
    <p:extLst>
      <p:ext uri="{BB962C8B-B14F-4D97-AF65-F5344CB8AC3E}">
        <p14:creationId xmlns:p14="http://schemas.microsoft.com/office/powerpoint/2010/main" val="7061268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Small Group Discussion</a:t>
            </a:r>
            <a:endParaRPr lang="en-US" dirty="0"/>
          </a:p>
        </p:txBody>
      </p:sp>
      <p:sp>
        <p:nvSpPr>
          <p:cNvPr id="3" name="Text Placeholder 2"/>
          <p:cNvSpPr>
            <a:spLocks noGrp="1"/>
          </p:cNvSpPr>
          <p:nvPr>
            <p:ph type="body" sz="quarter" idx="3"/>
          </p:nvPr>
        </p:nvSpPr>
        <p:spPr/>
        <p:txBody>
          <a:bodyPr/>
          <a:lstStyle/>
          <a:p>
            <a:r>
              <a:rPr lang="en-US" dirty="0" smtClean="0"/>
              <a:t>In your groups:</a:t>
            </a:r>
            <a:endParaRPr lang="en-US" dirty="0"/>
          </a:p>
        </p:txBody>
      </p:sp>
      <p:sp>
        <p:nvSpPr>
          <p:cNvPr id="4" name="Content Placeholder 3"/>
          <p:cNvSpPr>
            <a:spLocks noGrp="1"/>
          </p:cNvSpPr>
          <p:nvPr>
            <p:ph sz="quarter" idx="4"/>
          </p:nvPr>
        </p:nvSpPr>
        <p:spPr/>
        <p:txBody>
          <a:bodyPr/>
          <a:lstStyle/>
          <a:p>
            <a:pPr marL="285750" indent="-285750">
              <a:buFont typeface="Arial" panose="020B0604020202020204" pitchFamily="34" charset="0"/>
              <a:buChar char="•"/>
            </a:pPr>
            <a:r>
              <a:rPr lang="en-US" dirty="0" smtClean="0"/>
              <a:t>Review the assigned scenario(s) and reach a group consensus of how the staff person in question should handle the situation</a:t>
            </a:r>
          </a:p>
          <a:p>
            <a:pPr marL="285750" indent="-285750">
              <a:buFont typeface="Arial" panose="020B0604020202020204" pitchFamily="34" charset="0"/>
              <a:buChar char="•"/>
            </a:pPr>
            <a:r>
              <a:rPr lang="en-US" dirty="0" smtClean="0"/>
              <a:t>Hold your answer until asked to share with the larger group</a:t>
            </a:r>
          </a:p>
          <a:p>
            <a:endParaRPr lang="en-US" dirty="0" smtClean="0"/>
          </a:p>
          <a:p>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fld id="{1D9A7EC0-582D-4850-BD02-1E29DEF62370}" type="slidenum">
              <a:rPr lang="en-US" smtClean="0"/>
              <a:pPr/>
              <a:t>23</a:t>
            </a:fld>
            <a:endParaRPr lang="en-US"/>
          </a:p>
        </p:txBody>
      </p:sp>
      <p:sp>
        <p:nvSpPr>
          <p:cNvPr id="6" name="Footer Placeholder 5"/>
          <p:cNvSpPr>
            <a:spLocks noGrp="1"/>
          </p:cNvSpPr>
          <p:nvPr>
            <p:ph type="ftr" sz="quarter" idx="13"/>
          </p:nvPr>
        </p:nvSpPr>
        <p:spPr/>
        <p:txBody>
          <a:bodyPr/>
          <a:lstStyle/>
          <a:p>
            <a:r>
              <a:rPr lang="en-US" smtClean="0"/>
              <a:t>The Moss Group, Inc.</a:t>
            </a:r>
            <a:endParaRPr lang="en-US"/>
          </a:p>
        </p:txBody>
      </p:sp>
      <p:sp>
        <p:nvSpPr>
          <p:cNvPr id="7" name="AutoShape 2" descr="data:image/jpeg;base64,/9j/4AAQSkZJRgABAQAAAQABAAD/2wCEAAkGBhQSERUUEhQWFBUVGRcZGBgYGB0YFxcUFxcXHBcUGhYXHCYeGBkjGhQXHy8gJCcpLCwsFx4xNTAqNSYrLCkBCQoKDgwOGg8PGikcHBwpKSkpLCkpKSksKSksKSksKSwpKSksLCksLCwpKSwsKSwpKSwsLCwsLCwsLCwsKSwsLP/AABEIALYBFQMBIgACEQEDEQH/xAAcAAABBQEBAQAAAAAAAAAAAAAFAAMEBgcCAQj/xABHEAABAwIEBAMFBQUFBgYDAAABAgMRAAQFEiExBkFRYRMicQcygZGhFCOxwdFCUmLh8BVTcoKSJDODosLxFkNjk7LSCDRz/8QAGQEAAwEBAQAAAAAAAAAAAAAAAgMEAQAF/8QAJBEAAgICAgICAgMAAAAAAAAAAAECEQMhEjEEQRNRImEyQnH/2gAMAwEAAhEDEQA/AK1x+7mv3ewQPkkfrQ3DcScYVmaUUn6H1GxojxJb57p5X8Z+mn5UKWwU14XNSR6SjRpHC/tIbK0+OMihzHun9KtSXkPqSoKgjlyIJGoNYami2E466wfKZT+6dvh0peNRxaitMyUORuoFdgVUOGuPWXQEL8iu/P486uDagRIMivTx5Yz6JJwceyDdiXmx60Qy1BcE3Ceyf1oiBRY9tmS9AnFcCS6J2V16+tUt6wU2oxyJ9DWlkUMt7FLjZChMqP41N5HjKb/Hsbjy0tlOt7idDvUko6U/iuAqbMjVPIjcetQrd0jRX/evKnjcXTLIyT6HMleinSnmK5KaWGQH0kGmXUyO9ElokQahPMxWM2gU83TahrtU5Tc02sCTXejKGPDNLwe5qQRpSbVPKss6hltjrTxbFOpbPSu/ANadRHy9q9y1I+z96QthXGDEV4E1MDI6V6EDpWmELL2peEelTorwitMIRtTS+y96mBNLLRHUQFWtNqtdKIlFNqRXWZQNLJptTdElIprwwaJMygUpilRFVpSouRlDt7ggWtR2JUT9aHXOCFO4q5ISkuOoScxaUlKzEDMtOYAddKdXaCh4tGqRmV1hPMaUPWyU71pV5hCVcoNV+9wUpnSRXLI12HSZU0r6VaOHePXbeEqJWjodxQu4wVW6Un5UMu7RxG6TrtoafFqXRjX2bZgnEbNyrxEqAMAZeY66VZEEHUaivm+yddQoKRmSRz2rS+EuMHiD4wEISVFQ5gdRVMPI+LUxE8F7iaK5sfSo+GJ+7Hx/GmLHGW32yUKBJHWptm3CEg1dGSlJNdErTSpnTqAQZqtXGAkozI16p/SrO77p9DTdmnyJ9KzLijkdM2E3FFGylJ12+o9adirTiODpc1GiuvX1qtv2qm1QRB6cj3FeVm8ZwZbjyqQ2BNMvN6Qaf0NeODkajaHoCPApV2rlTYzGprqNYqKsamg9HC0roKr0M10lqsOPUd69JFdeFXXhVpw1NezXfhV0Gq4wazV6DTwZFdeGK0wYVXDpSkSogAbk9qF8U8UJs8spkrSrL/ikAE9tSfhWcYvxg6+qVLIAGWE7q/IE6Se1XYPDlk2+hE8yjo0l7iNhGhV9NIPOeQr234kt1mA4J+nzrHDe5gQdpmDJ1+Yk0mXiNQIPrr+nwq5+BChCzys3dCAoSDI6ivPs1Zvw3x6tpaUuQpBIBOuYDrM6x0itTaWFJBSZBAII2IOxrzM+CWJ7KYTUiEbavBaVONJJPSp9hkL7Ka9qWpZHI/KvKKmYV60xQoVdOJMFVypPqEISJj1NE7e+dJbOaQoqBPTyk7fCgeIpS0hCyogOOPrIPUrA/wCkUb4aWl9KAgeUFUq6EAdd969jFKGRWJnBpBTB1uPJSVAbSVDYTsI3mI0qW80hG/6k/wCWphWlpsIRyED9T1NCn1R72pPL+uVS5YxXSCjZJZu0H9hIA+nqRpXtxZh4ZdCD2EfEQdO9Brm8nQbfiegH50Tw1/InKTrBUvtA8qPgNT60KZzTAN9wepPmAGnQggj4aiKaZQEMv9m1fUgUfdv1kgpzHkdNB+XwFN4tYS26RBzJExzlQqPPhdpodDJaplEw7EnGFZmlR1HI/CtG4Z9oDbkIeORXKdvnWbv4WpOqflUfPrB0NPhkljdxYMoKXZv7rgKCQZEb11bDyJ9KxvBuMHbfyyVtndJPLsa03h3ixi5SAhUKA1SdDXp4PJU5b0SZMLitByKj3VmlwQoVJilFXOKkqZOm10VLEcJU3qNR1/I1EGog1cb1MoV6UJvcEgZkfEfpXl5/Fp3Etx5r7KvcNwodCajZNT60YfYkabjlTDOCOK5AeteY8Mm9Ip5Ig5TSSz1o6xw0f2lx6CpH/hpP7yj8AKNeJlfoF5Y/ZXor2KsQ4cT1NdjAEDU0a8LKD80Ss5a7SjtXuO8QtW0gJkgx61CtONkgpS42UlWoJTAPodq5eM/bMeVE8NK5A/Kh/EZW3bLVBTyB2gkGPrA+NWnC8eaXopOXoeRopi+ENP27jbqQptaTPoNQQeoiRVWLw4v8r6FyzeqPlfHccXcrBWfdAT6AT+pNQUmNANfr86t977OVpV92sKSeZ0IHeoT3B7iDOih2Neis2NKkxPwy7ZXlDqY/rtTSzU7EsMU37wioaGpp0ZJqxck1odYTsa+gvZlaJdw5pREkFxP+lZArAk7V9B+xa2UMLSVbKddKf8MgT8waGUYz00cm10WT+yU9K5OGp6UWU33ppaBWfFBejeb+wWMPT0pVPyetKt+OP0ZyZlmI2tvfoaRbvJGQQUr0WdSSQDzk0fw2xFmwEAydVKO2/wCzp/WlYpYXwUtKQdSYHIT68q1bBWXXLZlCpBzjMTrLYJO/TSJry/ili/wt+TkqLEHgNTskT8f15UPcQpese9+FF3rMAeYwIk9Y9Ov61DdVmnkI0TsT3J5D0pc0agLcr8M6edzZIGoST/1VNtSEJKZkxqd5UTqZ565qetsO1JUrQTAGifXvFQH3BnOXTkkHn1WegH5UISVh3h9iQSdjt3711iIUEupR74By9zEjfTnT7N2lhtOojYaxJjqacU4XZWIBAGxkEbDXnVEoXFJdgTdFdxRpttKS5KPJKlKjQgCQY5zQG/wtKm/FSQUEGFDbTeinHLgKC2Ru2vXsCnXvVNu8XItWmSTlSJjqokx8K5eIpYud7NWTRED4BOsj+uVG8IuGpzBQka6eU/M1RcQvcp5/DSP0qbhbb7whAcKT3JFGsKirYlzcmbXgPtBbJCFlUbFRiUnv1HerylQIkag7VgFzw67btBSipUjUp3HY7mrp7KeMM02rq8+XVtR3jmgzvHKqsWT0InCjRrv3DTpGnwrl8Sn4j8adUnSn9sWDnMNCkhQ0VG9cWzh2UIP0NFktwIrkWQKYNLeKncRqnqmRwzXvg1ISgp31HWnw3RpWC3RB8ChuPOKS2EtjMtxWVI+pJ6ADnVi8MULxJSErBUoA5YEnqZMfT5UOTUTYblRT8V4AbeGZayF9U9aoWNYVe2gORfit80kAiO4IrWLi5PLWoLikrkKGhqGkui9YtbMhsMWIPiJBEe8mSI6nLMR6VpvDfF02jucFeRCoyjUCNo7b+gO9Zx7QcKTbvJLJKZkmKsXsbS6XFkkKbCTOm0g5fkREdxTYL2iWap0coWCiUKCkkaEHQihbzRnWpd1ga2EPefMFkFAAykT7x8sRy2quIw5STq04TOis5IIPY61FxVvZdydLQ3j+FLcgoE6bfyqqXNupBgiD0rS8PYWN/rvXP9ioW+XFpBhJPxin4s3HQnJh5bKVhPDinhJIbEgJJB1Udp6DvX1HgOAJtrZlhOoaQlMxuRufiST8awIWTjYmCUqWjfQJSTqT3A3jQV9HoWIFXYJOabJM8FBpI4+yiuHrcAGni7TTz+kdaooQQHl5d6VdPsBW9KsoIzPFOBrZLiHCxChqT5oKh1A8pqfh18PHKQNMsjv+VX+6TmEGFCs9xtgW90hQSSlZAnpJ1rzvIU4pbtD8U03+ybiFyc35fh8ZNMoQCgqUYGoPLQb6/T506hjOoL2R17jYAczSvETEiEp1y9Y2n9Kid+ylDaHC7KRoE/X/ALTXjeAr0K1yAnYACTJ1PzrrD2oJ+vqdTU926TkOdQSCOZjSmY+tjEj2ytWn0FtwBaUmROtEG1oDhbSABlSIGg5wPlQbDX2woJStSyoECBoAI1JGleWTxzrdXoCo/BI0SKZKfFJAZYoHcdYcrJnymAh1JPTMJH/xrHcQuvN/hA/CtwvuMWnGXG1+XyKBnmCncH+t6+f8VMLXBkafht9arhKMoqKJnaWyTgiEvPpz7DWDtNanh1w2iEpKfQEfhWYcHM5lqj3h7s9auKEPq99tKSn9oGT6zyqTyf51fQ/D0W44qkKCFSonkBOnc7AVljzv2PGZR5Uh1JH+FcSPqa0G9wVa/DKXi2VDlGpG+9UrjnCwL9hCSSopQD1JzEA0fjvtP6Mzr2b5ZXKwoIVBEjWjjh0NAbZJC0A7iPwo677p9Kf40m079E2VK0cs3iVaA6jlUlg6Cq9dI0kaEcxVgsx5E+gp8J8nQElSHyKZKSnUajpT9cqprQtMZNxIkb1VMftVPAlCsiupTmGnKNx6irHfohJUNCBVKfxQoJOY7wAr3Y7E6T3qPPL+rLfHx3tEO/vXmkICR4hA86gOf+HfnTdljgc0JBPUaT6jkaTF5r50jWTvO/wr24ezHymO4Gp7SfxqSi+mZtxs+ty+UjUxAAGu4/nWz+zfAE21ggEHO8M69NYUPKPgPqTVSwXg8vXGZak5lhebmUjy+71IECe9a0hMAAbDT4VZhR5ufT/ZkfEl83bLLTslSdIAMnnPTUEGh2GYwHEEaSPnE6VaPahaBLrbsGVpIMGCSg6b6HRW3as8yhtXiEmTO5ncdKjyYkm0VQytxTDDtzE9qhWt+CuCdCI3oLiGPCCBvQq1uVlWk66Dv/KuhibOllRotqpLq4Ufu2x4jp3hCdQj1UYEfrWm8N4wXWAtyEkyoDbKgnyj5VmOGYblCLU9nrpXOf2GfXmR37UYb4o+/wDCaLcpMLSpRTKiPKlKgMvl2g8zXsYsXCHEgyz5uzSw5IkU24qq3bjzpLJAU3OdszICke7l294coGulF7HEA4mSMpEGDsUkA5h0gmD3Bo3D6FWSiqlQLGMfW2sJaZU9+8U7A8hNKkuaQVB1xNCcUtAsaiY1HqKME1Hu2pFDkjyjQEXTsrFg2VrlShCdIGw7E8/QaVzc3KSSE8ufWOldYg34UpT+0ZPWDEAdhrUK3a82+kCvFm3dHowdqztDmRrzbrJHcDrXjRCoCtfhUq9t8xSOgrvC8J8QrXP+7KSkdQN/Xn9K1XdDOfFWP27ISkkbxoPWoOO2CylttCgkE5lk/u9u86VcbO3BEkAg/hyoXxMx4SAvdO09Cdge1VPG65EeXPZnePYQltKiHSVdClMGQJHXlWNYo8fEWIjzH6VquN4oVKWDzJ+E9Ox+lUDGcJzrzJ3iD6j+VHgkovZKsremQeGbzw3hrvWjf2rnSJITrM76jqOdZsjClIIP9RVhtLhSORIoPJjGUuSLvHm0qL03fKU1C1lUaiE5RPI6mqZhd0LjF0KWryIUnXkcnL501jHFGRsoTmKiNJOiZ51WcJuyheaYpmHHUXI3LlTdH1TbkFxEGRvRl73TWJcI8YOIeaGbMhSSeoiNDrtqI+NbLbXqXmsyef0NHhfafbJZyTaREuhp8KO248o9BQLErbLR1BhI9KZj/kzZdI4evkJkqMAbnkIqq4l7UbVskIC3SP3QAPmT+VVj2ncT+HltwSC5K1dCgGMs+uvwFZxg1pcXT5bYbU4dlHZKRr5lKOiR60am3tgSXpGlXXtpBUU/ZpRHNeuvomK5/tBNw2lTahlKQSDqO49QdK7wb2aW7IUbuX3FgdUto7Jggk/xH5VDX7Nrdt7xbZ91sAHOwtWZCpSQnzbjWDJn1pGZqRZ46nB39nqcrZ/KdJ5R0ph7EQJVsEgknpQa5tlZymTKTqDQ/iO+yskHQDVXcdPiajjt0Wyk6shcMe0hy2xFy5WM6CkthBJ8rZUD5eh8oNbbgftKsbpKcryW1H9hzykHmJOhr5VcuCZPM6/P+VSrS+jffkOVeslSPGm222fXWI4azdNZXEhxB1BB59UqTsfSqwfZnYpJUtLiwOS3Tl+SYJrFMD4wfYMtPLbPRJ8p9Ue6flWxtY26bXPeKbC0SfKnfKPOAM0FYzJTI0kkAc65Y1J9GKT6M64nt2Ptimmm0t+QKCUDQCYA7Hn3rzBLENZ7hQzeEQltP77591PcD3j6DrUfErVQWsmVXLvnO6fDmPBKuYCUnNl5qUkcqYwXGXW3ENODxgw9kQD5dVpUVLJAlShkBE1sMKjPkNc7VFvuXPsdqtatXVSpR5qeVsP8u/wobwbhhfTkcKob1URGrzhzESecRJ6COZrjEcTF0wu4KSlDQOVJMkqAUpajHUpbSOzlTeH21W6bdK9Ch9Pi66lb7WYLPYEkD0qhPX7ADVreOtOJbIl5tC1trnRxlIJ8JY35GOYo6zfi4aS+iUiD4iJkgDdQjdQif4hQrHWylTT6Y/2dRLkmPujv6yCBH8VLAVhqyUqMqVB1yOeUghP0ok9WA0F7O+BTqsbmJ1HwUn3viAeo6+VVm0t5WipxSCWGycpKZ8zgBMbmAKVH8cXugdmrqTTS25EV0hSz+6PmTXZB7H00qQywFiOG5zPMD8KHt2UGas+Wor9rvFRZvHT/ACQ/FkrQHca/CusBkOf6vkI+lSVopvC2R9oHZCifmmKlUPzRZJ3BlgtRAP09KWI2SX2ltq2UCPQ8j8DrSXcxypJuhzr0lxqiF45M+fuJbZTLrjayCpskEjYx68iDQaxRnkkbEfn+orVvbDw3ma+2MiSkZXYGpGyV/wCWYPYjpWZ4W1lR61FOHHRNJcWN3Vl5CQNU6x1Sdx+dSsOQFojmOfbkakgc9x+VCnvuHBkkoVJT/Cdygxy70hwclRThzKOwZi+GAukbkR+tQHcFOUFJgnfof0q2otQdSfMsZu+un0ri9w1RTCdB17U6GSUdATyJu17BXCjpTqrcSn4bn8q2Lg7HtQgnRUD9KxqzRlVHTerjgd2QoR8T+Q/WsnKpckIlL8rNsxU/hU9xXlFVyzui40leadACO4o+4dB6VXCSlJtFfcUYp7VLNdxiVrbo0K07x7suKlR6gJB0rQ8CsWrNoMsiAIzKPvLVGq1dT+FUZ25U7jzhVtboygdAoiD3nOozVi4qxxVsw48EhRQkkA7Ej8qRN/lxRViiq5MM4jdepHOOXegWIX/kUrQqShSkKB1ITqQY/wCxrKrX2vXZeCnMimyfM2lMafwqmc3qag8UcaOLefS2MiXQlJ/eAA1SCNBM60Xwyb2NXkQUdGoXb7b7KbpTyUthGhjYbmT9I61kfFnE/jqKGpDQ6+8sj9o9OwoW5jjxt022choKKsvU8p9Oneh1Px4VF2S5M8paOppJNeU9aWinVpbQJUsgAbanudqeTln9njaPtQeeSpbbRBCQAQp0yGkGdIKgT/lrWLa3+0OPJVOVmGgAdc0IW8Z7uLAnolVVxHCjOHsMhtQeuFqVKlaISfDUFOAGPu0AnzH4b0S4VcUW3kpJKn31+bmGREkTrmUpQSO5psYnHS8NS5fKCD5S0pZJOgSlxJzSdZVkUuP4qG2ODJCkPKHneeUrslttOZ36J8Of8XWjot86LkjQkONJI5DOhtI9Puo9KdxBhCWHVJMhplxpJ6bBw+pOUT/DWukwkUp68/2VAKSr7Q8pRSNy2hxpSx8m1fKrTcYem4uH0IJStSLdyTsMqtSB/gUD66UBt8IUpVqrKShm3W4YMaqUuQT3Rm+lXLBVZ7pK4jxLVJI6Q4QPoBWP7NI2MIIVeJMmG2N+mZM/XWpXEqimwbSkauBpHwKQf69a9xrKlV6T/dMj4hSf1qRizciyQf7xv5pQKaukLsH2OGJdfeSfdZDTKfVCTm+pNeUU4ZIyvLP7b7p+RFKsc2gqLgi4nXlyHXuakNXFDJ2HT8adC6ksCgmFpPIV0W0mhgdpxL9bZxzeYVKpCgJ5Rz61DdJYMhtSyoQSkTAEmOu9c3WJfeETtp+tet4j3qCcoqTo9DHCXFWdMYn4hHlUmBrmBG5219K9DkhQIIlXwif0FdpxA04m+9K5Sv2G016HGoIKVAEKBBB1BSRqCDuKyPi/hQ2b6ilP3LiiWyNkg6+F2I5dQK1xOIansK8uEtuphxKVAjVKtQexHPajlUlRLlxOZgK3ST17CvS4NJ3Gvpoa3xhptofdtoQP4UgfgK4duG1CFNpIO4KQZ+YpfCvYleK30YI44MwJ/ZSI9J1/CiqnjkCiDlJgKgwr47HetVTgFqpSiWWiomQS0nyj90QBI0mqt7R8OfytKELbTKQhAMgnXNl2iBGm1BKFKwZ+O4q2ZJevgXCh2FH8MuNv6+leYlwgVWTl2kEOoIUUkEHwU+VQg+ub0FBcLvCdACY/omudSjaEyjRrPC2OQfDJ0XA9DyNaFfXGRtS4KsqVKgbnKCYE8zFYXhz6UwVqVPIIQpR+cVoONcUB7BrpxpSg4hotqlKkqC1ZU7ETqFb96Z47SbQeKX9Sr8G3xvXH71ScpdUlCR+6hsaCeZlW9WDiq18S0dTG7ax/ymKZ4SwlLFshofsiP8x1J+c0ZumUqTqrSNY1pLmuTketGP40fMmDutpfbU8CW0qBWBuUgyU6dYj40xcPZ1qVtmJPpPKvoDDOBMPg5LVtYMgqcJUT1IJMD4VXeI/Ym2uV2TnhnfwnDKD2SvcfGfWrY+TCTJZYJRMdNeUYxfhG7tVZXmHE8gcuZJ9FJkGnMH4KvLleVq3cMbkpKQPUqjXtVCd9CGqAdaV7N8ADEXL6Sp10Rbs6hSgd3VHdKI0nTSa5sfZmbdaVupNwICoSkoaTBE53F6EbiACefarX9iefeBCVID6lpKlDJ9ynKG2kExlCwCTsaZFe2ceP2huc0ELylJcd2QSghQt2B+5I1Vz/ABfwNRQ62BpmJUT/AIvFj/mVNFH8J8qmVqKWwkoKGAkmCNUhXmKeYJy/GurHhwZmvABShoIASsEKgE6SoJ2Ct+1Ht7O10DbZ/Ihc6DxggnpN26Sf9MfOo9wspwpc6E5wR/Ep9Uj/AJTVif4bP2e4aWtJDq1qOWTlBOYawASOgOvKhysNbLJBfzNJck+InIpSgc+WCQcpK5mK7s0k4a1Nk4lOXMlvJqQISlIEqUdvMVxNd4GpQcbWUwj7OlsEkDzpVrln3geo61V04E+c5YeU4m4cS5kyKKZSfMlx0aIGqtIOwq1YxxCgt+CpGW4nw0N7gEjQjqmIjrI71z+kcN4gPEfukR79ulwT/wCmtMiPhRLFkBT1mobFZI9S2CPwrNLlu4YUpu2fN1cOZkOEEnIkkS2mfTU7aVerO6ItrdLs+JbuMyeRzKymPgr8OtMT6QLXsd4cB+yoJ3UpxXzV/KvKfwq4S2ykKOynUj0S4qvaCV2aia5jQB1Oh2P5dqZ/tzUg7/iO1A3bJaZB1HzqI4yRpmMDbt6GoLYvmizJ4lRzqZaY+hRAHmJ2A3Man5Cs5xNtQQSjzK5AmBVHu765ZdCwpaVEkJKDqnN+yCDoKJWEqZtT7pSolxK0ySZgxqeorpnEGzssfOsrQcWP/nO/+9/OidpwRir4zKWP872v0BqWWFN6ZfHPqqNPbc70827qJrOGPZviifdcbHo+of8ATUocBYwCCH0GOReJHxBTBro4Wma8yaL+l0QrXl+dPtuab1nVrwXjLbviBbazzSt6UqB0IIj8KK4Ph+NMrPioYeQTOXxUpKeyVRt2M0LxSNWZMuynTHWmF5VEJOk85gjuK6Qw8UA5Mqv3SpJg+oMVHVbXHNoK/wAyfzNZUvoapRrTJNva+bRa/QwfyoJi7t0m5W05bKft1QUKbGYgQJk6azJgwehrnF3MTkC1tggA++VtkqHQJOgFSsHOIwoXQKpHlyeH0MpJ0gmRG9PhBVsjzy5aRXMStVpQHWF+MwrmNVI7KG8cp+dB/wDxCNiBOk6CrnhPDjyXB5XWUDzZZZUFH93O2QofLlyotecMtvD71hC+5SAr/UDP1pLwX0QcG/0UazwZ99OZKUtoVspasoPoNSpJ9PSizPDhNldWztw2rxQkBSQT4ahqCQT5oIHTarEjhhAACWtBsJ2joCqmXODkEz4RBmZBA166HWtjhnHaK4RxR+7IjFmGkABfiEAZjliTG4AJielQrlpJBLugn3ZI05Jge9RW4wR5CSGvESCZ+PXQzQe2tbhKj4rS1fuqCFEjqJ1pU8Eq6LIZ43R0MyxsUIG06H/SNhRK3Ep0kx86GtIeVqplxCdYTlMnuox9KkNFaZGRf+k/pU6jJPop5JrslXN+W0zqdRt3NWu8dypza+WDM/MVRr5z7uVEogp1IOnmGp02q04tcIUyvz5ZSRJ0E1d40mrsh8hK1REuLk/aHGv2XGytP+NPMd9KWB4kH7cZwFQSkyJmDpvz2qqYljzf9oMkuCENrKtdhCt6hcF4+lLb0rEFzTUdO/wr1XJcSStkPGH12rwTb32RbZWfBWfu3MyypXiLTGRRJgEjQAa0XY9oKAQl8OIJGyk5gQd4UCQodxVUx3GG0XpdC8+ZQSUlsrQEkAELUBEE9Jpy6aLai9ZOJgEpWySFBtYMKGQ8pFDaDLu3xNYuEJWWz0zJOnzFRrGy8Ii4eLflWo5UA+F4a4BchWy9EnTTy1T08VOL8rloy6obFLY/AEGonEmOfdKS7cLtypP/AOuG1QgFMAAzsYn40frQNF64g4jQhX+z53XeQQDlV6kfzquYq6++Wrt4s27tsrPkJlxSQDpGp0mda74ex126t22GAlg+GIVEFYSIKsx1JMVzb8HpadzvLU8udeST2PM/Eis0jdsj4beNosxfD7pSlKC1blSs2qQOnbtTtrxA7eKS4BlZQtOQHRT9xP3aT2B8x6AGaI4ybTwgwGsygcyWEaiUpUdY1A9dfWonDFmtAL90UpLQIbbGiGgrQnpPKfWT0JfZn6I/EnEf2ZaGEJS4UJ1Kup/a9VKzH5UqqPFeEvJfJdVOYkpWB7yZ0HbLMR6UqOgTX7lBzGetQHmqIvTOuulRnhUCEMD3zOlVi/sx8RVsuUTQq7t6CTNiCrPHHkutjOMpWkKlI2KgCZjpWuPXiGG1LWrIhAJUTsAKxq/t4q68c4s0LdDbq0kkoUUFQGbKJAV2zQfhUs201Q+6Vgy89rb6ifspYUP/AFAQY5aAimW/bJeiAtlkawTCoPcHNVDxHEluKnxG8vJCfKP9Q39TQ1F5BiISdzAMHkcydx8BVEbAjJ2bGn2tumAlppRJAiVDc1NPtOeSqHGG0iCffJMiOmkfpWK4ZfqQ6kkFQB1A1kTrEUe4i4lS6U+GlQSBEqEEknp0rXY9F6u/bgpsx9mSr/iEflUJX/5GJG1mT/xI15/s1keIX0+u3pQ0U2K1sFv6NxR/+RrfOzX8HR/9at/DXtLTeNF0MKbSDGqgZMaxAr5iZbk1sPAOIKNqWzH3e0CDB6xue9TeXkeOFx7CxVKdM0XFvaAm3ZU+plam0FIVlUJGc5QYO4kj50KtfbVaLVlKHEdCcsfMHSnMKwxF0xcMOe46jIeonZQ7gwfhWJ47w1cWL5YdgqgKSUkEKQSQlXacp0O1B42SWTEpPsPJFRlSN0Z9pds9ICXNOZAHxGu1Pt8ZM8/Fj1/nWIi8IKDGVQSEqEz7ogHTqIo3a4lI3prlIFJGsW/H1pBMqEb5hGxjmaIscXsLQFpzZSJ25daoirBJt0q0ggmfXWq9ivEPhNZU7xFZzZvFGjv+1jD0JKlvFIBiCkyTHIDU1DHtvwv+/X/7S/0r584rw5bLyQtQJW2hehnLmmUnuDQZInaqIpNWLenR9Sse1/DFiU3BMb/dr09fLpUlHtNw9WgfB9UK/Svl+wdLZUCdFiD85B+Yoizf7GaCTroKvs+kF8f4cN3Uj1bMfPL2qM/7RcJGinmgTrq2f/pWMYJi6PCuC4oDQRJ1O+gHOqa/dlalLPUwO/8AIV0W2c0btxbjuG3TJDL7YP8ACkpn1hNUkXdlmzOpKVc3GP2x/G0rc90n4VQbe8I2qQcRCd9e1Zc4vQdRotlywlB8Szu0OJGpbdlCh6E7fOptxiTN02FPoShyA3DgBUqOaFftDzcqzy2xFSFToR+6oSI6elTF4pKE5GsgSoqMLVBmAQEn3R6VTYqw3d8SuouAWltJDcJQnWMqNACradOsVcV4rc37WdTjVqEjz+cJEdQZk+grPEYgXCpJQmRyiRB20NeYW5AX9y0VTkClSAlapgDcToYrIyo00vAMNE/cE5T/ALy5UIU4ObbIOoSeazQ7jHG3HHFJtCAltwKzAyFuRMH+HWK4dx9a127LuiXCUqQkmISIylWhVryED1qBwrdI8J2d/E+kCm8tWDQa4e4tSpkfdFcEgtyJZUPeR5t2zoU8xqP2RSqr4VeJQ/c9C5p8117W2Yao1xkFGAtkn/8AoNfmKSuKAolICCRvCkkj4AzWar4cTAPifr8q4GCZScqvEKu0EHpqfrUdg/EX27ulEaEJ/wCGT9aBXdwr+9HwAB+tA28FcXAzJSpJPlzEGdu1MXGDPAglx4QdlJzIn1zGE1h3x0HsKws3Cyf/AC0arWT01yDufoKI2PB3iS4+T5zmUSPMtR5CfdSNgIqNgeN/Z0FDiM6ASols6iYkZDvtyNGjxcy8JbUVqOiUAQqe4O3rtSFFuTsYooacwC3b91AA+ZPqTrQLF7e3/uWz6pH5UTWp1wmcoHOJKR2ndZ9IHc0OxLKhKjJMAkxAGnYfzo0gtEfhexT96tKQEjypA2Hp8ZoVxndZUhMmBrEz+NHOHHIYAnVRk1SuM7vMsgf1/UUdbRnoqpM711k0muKmvJVlBCCBETG9PbFjVo6kHzCfXb6VduF8aQ2qQgCRBKZOh7HSqJ4R0032orhSsh333/oGk5oKSphR0z6I4KcCkqUDIMQazr2sLnFQOjLX4rP51YPZXi6SpbWb3k5gDvKd/XQ/Sqx7UFziyuzbI+h/Wl4cahDihk5OTtgnA8KF1fhnMUBSFGQJjKNNOetGBwi6Ll1lCgfDVlzHyyIBBjWN6Z9myZxNZ/daP1WgVeLMg4jc/wCNP/xFa/o1dEFHCN79ngOo8MScuY/p9Ky7ie5U2rJmleubTaDHxmJr6VZH3MetfOXHVuTcOjMICjCSNR6K/KmQx2wJTpFRccKjJ1NPWqZBjQ9fXl9KjU4w7lPbnTWtaBi97HQ0f2qnYekE6gHXn/XaoDtx0+td2D8LE86BptDHJdIvlzgbSrNxSUJCwmRAjas+uRCiOQ29Dr+daRhj2Zop6pIrO79khX0+Wn5UOICRFr0V5XbMZhO0ifSnAFt45wVpgtKZTlS40kkcsycskT1BBNAkO+QJ5FUE/wAJVr+VTeJuIhchsDduQDEAgxy+FAg7ry9OVKxqXFcuwmyz4HaBSFOApKyogpJiAkeUfT6VEsHHAhpQA1uJPdcCJ9JPzoMi6UmSklJmdDXab9QTlSSBmCt9lDmOlNR1lrxR90O261DZyNOsjT6U1w8rV4AwQsaH1P6UEueIn3E5VLkAgjQSCOYI2plWNvZ1OeIoLV7xGk/L0rb0dYTecKX3dOYpUyviAuHM4hGaACoDLmj9ogaTSpqr7Ms1FFlIzDy68prkMzOYknrP5RSpVCEcC0ncJJ6ncelcOp8PKpZ8RI0ykkRt0MH40qVaagoiwQU5mT4aSmcuRBA+k/Wg1xdIlLTgKlKAMgCBJgRrofSlSrDTi98S2VClFbQjTMSoAmBBgfImgfEOIauJ1IUlsp5QFKUFaAxsmKVKsRzCWDOQ0o9E1XSgL8QqEyoj4AV5Srl2d6KxfMZVkDarDasvHw0h0BBSFbDMARqBpFKlTX0Auzq5ZTJhI7k6qPqTUBaNaVKlhE2zu1JhSFFC0ELQoHVKk6gj9OdSsbxxV3dh5YAUttnMBtIQJI9TJpUq1Gk3gt8puXyP3Ej/AJp/KrhwldZrpxXUppUqClbf+BNukjT2f9186+bvaApQvXYOk7Hr1pUqph2JkVMivIpUqMwVepMGaVKu9HF7wJ/Qf1uKrmKQHXAdpP1/7UqVLxdmz6AxrylSojBUqVKuOPaQFKlXGnQ0ro617SrDRoilSpVoJ//Z"/>
          <p:cNvSpPr>
            <a:spLocks noChangeAspect="1" noChangeArrowheads="1"/>
          </p:cNvSpPr>
          <p:nvPr/>
        </p:nvSpPr>
        <p:spPr bwMode="auto">
          <a:xfrm>
            <a:off x="63500" y="-3841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4" name="Content Placeholder 9" descr="discussion grou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810000"/>
            <a:ext cx="2743200" cy="22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47551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510"/>
            <a:ext cx="8229600" cy="888834"/>
          </a:xfrm>
        </p:spPr>
        <p:txBody>
          <a:bodyPr/>
          <a:lstStyle/>
          <a:p>
            <a:r>
              <a:rPr lang="en-US" sz="2400" dirty="0" smtClean="0"/>
              <a:t>Objective 4: Develop </a:t>
            </a:r>
            <a:r>
              <a:rPr lang="en-US" sz="2400" dirty="0"/>
              <a:t>strategies to avoid </a:t>
            </a:r>
            <a:r>
              <a:rPr lang="en-US" sz="2400" dirty="0" smtClean="0"/>
              <a:t>and address false allegations</a:t>
            </a:r>
            <a:endParaRPr lang="en-US" sz="2400" dirty="0"/>
          </a:p>
        </p:txBody>
      </p:sp>
      <p:sp>
        <p:nvSpPr>
          <p:cNvPr id="6" name="Text Placeholder 5"/>
          <p:cNvSpPr>
            <a:spLocks noGrp="1"/>
          </p:cNvSpPr>
          <p:nvPr>
            <p:ph type="body" sz="quarter" idx="3"/>
          </p:nvPr>
        </p:nvSpPr>
        <p:spPr/>
        <p:txBody>
          <a:bodyPr/>
          <a:lstStyle/>
          <a:p>
            <a:r>
              <a:rPr lang="en-US" dirty="0" smtClean="0"/>
              <a:t>To meet this objective we will discuss:</a:t>
            </a:r>
            <a:endParaRPr lang="en-US" dirty="0"/>
          </a:p>
        </p:txBody>
      </p:sp>
      <p:sp>
        <p:nvSpPr>
          <p:cNvPr id="7" name="Content Placeholder 6"/>
          <p:cNvSpPr>
            <a:spLocks noGrp="1"/>
          </p:cNvSpPr>
          <p:nvPr>
            <p:ph sz="quarter" idx="4"/>
          </p:nvPr>
        </p:nvSpPr>
        <p:spPr>
          <a:xfrm>
            <a:off x="1146583" y="2160694"/>
            <a:ext cx="7083017" cy="13445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Ways staff can avoid false allegations through policy and practice</a:t>
            </a:r>
          </a:p>
          <a:p>
            <a:pPr marL="285750" indent="-285750">
              <a:buFont typeface="Arial" panose="020B0604020202020204" pitchFamily="34" charset="0"/>
              <a:buChar char="•"/>
            </a:pPr>
            <a:r>
              <a:rPr lang="en-US" dirty="0" smtClean="0"/>
              <a:t>Challenges of false allegations and ways to respond</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solidFill>
                  <a:prstClr val="black">
                    <a:tint val="75000"/>
                  </a:prstClr>
                </a:solidFill>
              </a:rPr>
              <a:pPr/>
              <a:t>24</a:t>
            </a:fld>
            <a:endParaRPr lang="en-US" dirty="0">
              <a:solidFill>
                <a:prstClr val="black">
                  <a:tint val="75000"/>
                </a:prstClr>
              </a:solidFill>
            </a:endParaRPr>
          </a:p>
        </p:txBody>
      </p:sp>
      <p:sp>
        <p:nvSpPr>
          <p:cNvPr id="5" name="Footer Placeholder 4"/>
          <p:cNvSpPr>
            <a:spLocks noGrp="1"/>
          </p:cNvSpPr>
          <p:nvPr>
            <p:ph type="ftr" sz="quarter" idx="13"/>
          </p:nvPr>
        </p:nvSpPr>
        <p:spPr/>
        <p:txBody>
          <a:bodyPr/>
          <a:lstStyle/>
          <a:p>
            <a:r>
              <a:rPr lang="en-US" smtClean="0">
                <a:solidFill>
                  <a:prstClr val="black">
                    <a:tint val="75000"/>
                  </a:prstClr>
                </a:solidFill>
              </a:rPr>
              <a:t>The Moss Group Inc.</a:t>
            </a:r>
            <a:endParaRPr lang="en-US" dirty="0">
              <a:solidFill>
                <a:prstClr val="black">
                  <a:tint val="75000"/>
                </a:prstClr>
              </a:solidFill>
            </a:endParaRPr>
          </a:p>
        </p:txBody>
      </p:sp>
    </p:spTree>
    <p:extLst>
      <p:ext uri="{BB962C8B-B14F-4D97-AF65-F5344CB8AC3E}">
        <p14:creationId xmlns:p14="http://schemas.microsoft.com/office/powerpoint/2010/main" val="16745158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to Avoid False Allegations</a:t>
            </a:r>
            <a:endParaRPr lang="en-US" dirty="0"/>
          </a:p>
        </p:txBody>
      </p:sp>
      <p:sp>
        <p:nvSpPr>
          <p:cNvPr id="7" name="Content Placeholder 6"/>
          <p:cNvSpPr>
            <a:spLocks noGrp="1"/>
          </p:cNvSpPr>
          <p:nvPr>
            <p:ph sz="quarter" idx="4"/>
          </p:nvPr>
        </p:nvSpPr>
        <p:spPr>
          <a:xfrm>
            <a:off x="685800" y="1600200"/>
            <a:ext cx="7924800" cy="4906963"/>
          </a:xfrm>
        </p:spPr>
        <p:txBody>
          <a:bodyPr/>
          <a:lstStyle/>
          <a:p>
            <a:pPr marL="285750" indent="-285750">
              <a:buFont typeface="Arial" panose="020B0604020202020204" pitchFamily="34" charset="0"/>
              <a:buChar char="•"/>
            </a:pPr>
            <a:r>
              <a:rPr lang="en-US" dirty="0" smtClean="0"/>
              <a:t>For anyone working in corrections, you may face a false allegation against you</a:t>
            </a:r>
          </a:p>
          <a:p>
            <a:pPr marL="285750" indent="-285750">
              <a:buFont typeface="Arial" panose="020B0604020202020204" pitchFamily="34" charset="0"/>
              <a:buChar char="•"/>
            </a:pPr>
            <a:r>
              <a:rPr lang="en-US" dirty="0" smtClean="0"/>
              <a:t>What can you do?</a:t>
            </a:r>
          </a:p>
          <a:p>
            <a:pPr marL="1028700" lvl="1">
              <a:buFont typeface="Verdana" panose="020B0604030504040204" pitchFamily="34" charset="0"/>
              <a:buChar char="−"/>
            </a:pPr>
            <a:r>
              <a:rPr lang="en-US" dirty="0" smtClean="0"/>
              <a:t>Maintain respectful and professional communication at all times</a:t>
            </a:r>
          </a:p>
          <a:p>
            <a:pPr marL="1028700" lvl="1">
              <a:buFont typeface="Verdana" panose="020B0604030504040204" pitchFamily="34" charset="0"/>
              <a:buChar char="−"/>
            </a:pPr>
            <a:r>
              <a:rPr lang="en-US" dirty="0" smtClean="0"/>
              <a:t>Clearly establish your professional boundaries with staff and inmates </a:t>
            </a:r>
          </a:p>
          <a:p>
            <a:pPr marL="1028700" lvl="1">
              <a:buFont typeface="Verdana" panose="020B0604030504040204" pitchFamily="34" charset="0"/>
              <a:buChar char="−"/>
            </a:pPr>
            <a:r>
              <a:rPr lang="en-US" dirty="0" smtClean="0"/>
              <a:t>Create credibility among inmates and staff through being fair and policy-minded</a:t>
            </a:r>
          </a:p>
          <a:p>
            <a:pPr marL="1028700" lvl="1">
              <a:buFont typeface="Verdana" panose="020B0604030504040204" pitchFamily="34" charset="0"/>
              <a:buChar char="−"/>
            </a:pPr>
            <a:r>
              <a:rPr lang="en-US" dirty="0" smtClean="0"/>
              <a:t>Other suggestions? </a:t>
            </a:r>
          </a:p>
          <a:p>
            <a:pPr lvl="1" indent="0">
              <a:buNone/>
            </a:pPr>
            <a:endParaRPr lang="en-US" dirty="0" smtClean="0"/>
          </a:p>
          <a:p>
            <a:pPr marL="1657350" lvl="3"/>
            <a:endParaRPr lang="en-US" dirty="0" smtClean="0"/>
          </a:p>
          <a:p>
            <a:pPr marL="1028700" lvl="1">
              <a:buFont typeface="Arial" panose="020B0604020202020204" pitchFamily="34" charset="0"/>
              <a:buChar char="•"/>
            </a:pPr>
            <a:endParaRPr lang="en-US" dirty="0" smtClean="0"/>
          </a:p>
        </p:txBody>
      </p:sp>
      <p:sp>
        <p:nvSpPr>
          <p:cNvPr id="5" name="Slide Number Placeholder 4"/>
          <p:cNvSpPr>
            <a:spLocks noGrp="1"/>
          </p:cNvSpPr>
          <p:nvPr>
            <p:ph type="sldNum" sz="quarter" idx="12"/>
          </p:nvPr>
        </p:nvSpPr>
        <p:spPr/>
        <p:txBody>
          <a:bodyPr/>
          <a:lstStyle/>
          <a:p>
            <a:fld id="{8027077B-008D-4965-9019-4B1F59FF498D}" type="slidenum">
              <a:rPr lang="en-US" smtClean="0"/>
              <a:pPr/>
              <a:t>25</a:t>
            </a:fld>
            <a:endParaRPr lang="en-US" dirty="0"/>
          </a:p>
        </p:txBody>
      </p:sp>
      <p:sp>
        <p:nvSpPr>
          <p:cNvPr id="6" name="Footer Placeholder 5"/>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15551191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False Allegations Can Occur</a:t>
            </a:r>
            <a:endParaRPr lang="en-US" dirty="0"/>
          </a:p>
        </p:txBody>
      </p:sp>
      <p:sp>
        <p:nvSpPr>
          <p:cNvPr id="3" name="Content Placeholder 2"/>
          <p:cNvSpPr>
            <a:spLocks noGrp="1"/>
          </p:cNvSpPr>
          <p:nvPr>
            <p:ph sz="quarter" idx="4"/>
          </p:nvPr>
        </p:nvSpPr>
        <p:spPr>
          <a:xfrm>
            <a:off x="685800" y="1600200"/>
            <a:ext cx="7924800" cy="4906963"/>
          </a:xfrm>
        </p:spPr>
        <p:txBody>
          <a:bodyPr/>
          <a:lstStyle/>
          <a:p>
            <a:pPr marL="285750" indent="-285750">
              <a:spcAft>
                <a:spcPts val="600"/>
              </a:spcAft>
              <a:buFont typeface="Arial" panose="020B0604020202020204" pitchFamily="34" charset="0"/>
              <a:buChar char="•"/>
            </a:pPr>
            <a:r>
              <a:rPr lang="en-US" dirty="0" smtClean="0"/>
              <a:t>False allegations can be personally and professionally challenging </a:t>
            </a:r>
          </a:p>
          <a:p>
            <a:pPr marL="285750" indent="-285750">
              <a:spcAft>
                <a:spcPts val="600"/>
              </a:spcAft>
              <a:buFont typeface="Arial" panose="020B0604020202020204" pitchFamily="34" charset="0"/>
              <a:buChar char="•"/>
            </a:pPr>
            <a:r>
              <a:rPr lang="en-US" dirty="0" smtClean="0"/>
              <a:t>Investigations are critical even in false allegations, it maintains credibility of the system and can clear your name</a:t>
            </a:r>
          </a:p>
          <a:p>
            <a:pPr marL="285750" indent="-285750">
              <a:spcAft>
                <a:spcPts val="600"/>
              </a:spcAft>
              <a:buFont typeface="Arial" panose="020B0604020202020204" pitchFamily="34" charset="0"/>
              <a:buChar char="•"/>
            </a:pPr>
            <a:r>
              <a:rPr lang="en-US" dirty="0" smtClean="0"/>
              <a:t>Do not spread rumors or gossip about the person in question</a:t>
            </a:r>
          </a:p>
          <a:p>
            <a:pPr marL="285750" indent="-285750">
              <a:spcAft>
                <a:spcPts val="600"/>
              </a:spcAft>
              <a:buFont typeface="Arial" panose="020B0604020202020204" pitchFamily="34" charset="0"/>
              <a:buChar char="•"/>
            </a:pPr>
            <a:r>
              <a:rPr lang="en-US" dirty="0" smtClean="0"/>
              <a:t>Educate inmates on the damage false allegations can create on personal lives, the facility, and their own lives should something serious need to be reported</a:t>
            </a:r>
          </a:p>
          <a:p>
            <a:pPr marL="285750" indent="-285750">
              <a:spcAft>
                <a:spcPts val="600"/>
              </a:spcAft>
              <a:buFont typeface="Arial" panose="020B0604020202020204" pitchFamily="34" charset="0"/>
              <a:buChar char="•"/>
            </a:pPr>
            <a:r>
              <a:rPr lang="en-US" dirty="0" smtClean="0"/>
              <a:t>When sexual abuse is addressed in policy and practice, there may be an initial spike in both legitimate and false allegations </a:t>
            </a:r>
          </a:p>
        </p:txBody>
      </p:sp>
      <p:sp>
        <p:nvSpPr>
          <p:cNvPr id="4" name="Slide Number Placeholder 3"/>
          <p:cNvSpPr>
            <a:spLocks noGrp="1"/>
          </p:cNvSpPr>
          <p:nvPr>
            <p:ph type="sldNum" sz="quarter" idx="12"/>
          </p:nvPr>
        </p:nvSpPr>
        <p:spPr/>
        <p:txBody>
          <a:bodyPr/>
          <a:lstStyle/>
          <a:p>
            <a:fld id="{8027077B-008D-4965-9019-4B1F59FF498D}" type="slidenum">
              <a:rPr lang="en-US" smtClean="0"/>
              <a:pPr/>
              <a:t>26</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22907622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Disciplinary Sanction for Inmates, 115.78</a:t>
            </a:r>
            <a:endParaRPr lang="en-US" dirty="0"/>
          </a:p>
        </p:txBody>
      </p:sp>
      <p:sp>
        <p:nvSpPr>
          <p:cNvPr id="3" name="Content Placeholder 2"/>
          <p:cNvSpPr>
            <a:spLocks noGrp="1"/>
          </p:cNvSpPr>
          <p:nvPr>
            <p:ph sz="quarter" idx="4"/>
          </p:nvPr>
        </p:nvSpPr>
        <p:spPr>
          <a:xfrm>
            <a:off x="685800" y="1600200"/>
            <a:ext cx="7924800" cy="4906963"/>
          </a:xfrm>
        </p:spPr>
        <p:txBody>
          <a:bodyPr/>
          <a:lstStyle/>
          <a:p>
            <a:pPr marL="285750" indent="-285750">
              <a:spcAft>
                <a:spcPts val="1200"/>
              </a:spcAft>
              <a:buFont typeface="Arial" panose="020B0604020202020204" pitchFamily="34" charset="0"/>
              <a:buChar char="•"/>
            </a:pPr>
            <a:r>
              <a:rPr lang="en-US" dirty="0" smtClean="0"/>
              <a:t>For </a:t>
            </a:r>
            <a:r>
              <a:rPr lang="en-US" dirty="0"/>
              <a:t>the purpose of disciplinary action, a report of sexual abuse made in good faith based upon a reasonable belief that the alleged conduct occurred shall not constitute falsely reporting an incident or lying, even if an investigation does not establish evidence sufficient to substantiate the </a:t>
            </a:r>
            <a:r>
              <a:rPr lang="en-US" dirty="0" smtClean="0"/>
              <a:t>allegation </a:t>
            </a:r>
          </a:p>
          <a:p>
            <a:pPr marL="285750" indent="-285750">
              <a:spcAft>
                <a:spcPts val="1200"/>
              </a:spcAft>
              <a:buFont typeface="Arial" panose="020B0604020202020204" pitchFamily="34" charset="0"/>
              <a:buChar char="•"/>
            </a:pPr>
            <a:r>
              <a:rPr lang="en-US" dirty="0" smtClean="0"/>
              <a:t>What does your policy state regarding disciplinary sanctions for inmates who make false allegations?</a:t>
            </a:r>
          </a:p>
          <a:p>
            <a:pPr marL="285750" indent="-285750">
              <a:spcAft>
                <a:spcPts val="1200"/>
              </a:spcAft>
              <a:buFont typeface="Arial" panose="020B0604020202020204" pitchFamily="34" charset="0"/>
              <a:buChar char="•"/>
            </a:pPr>
            <a:r>
              <a:rPr lang="en-US" dirty="0" smtClean="0"/>
              <a:t>The challenge is maintaining a reporting culture by not punishing those who are making reports in good faith</a:t>
            </a:r>
          </a:p>
        </p:txBody>
      </p:sp>
      <p:sp>
        <p:nvSpPr>
          <p:cNvPr id="4" name="Slide Number Placeholder 3"/>
          <p:cNvSpPr>
            <a:spLocks noGrp="1"/>
          </p:cNvSpPr>
          <p:nvPr>
            <p:ph type="sldNum" sz="quarter" idx="12"/>
          </p:nvPr>
        </p:nvSpPr>
        <p:spPr/>
        <p:txBody>
          <a:bodyPr/>
          <a:lstStyle/>
          <a:p>
            <a:fld id="{8027077B-008D-4965-9019-4B1F59FF498D}" type="slidenum">
              <a:rPr lang="en-US" smtClean="0"/>
              <a:pPr/>
              <a:t>27</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37427456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Group Discussion</a:t>
            </a:r>
            <a:endParaRPr lang="en-US" dirty="0"/>
          </a:p>
        </p:txBody>
      </p:sp>
      <p:sp>
        <p:nvSpPr>
          <p:cNvPr id="6" name="Text Placeholder 5"/>
          <p:cNvSpPr>
            <a:spLocks noGrp="1"/>
          </p:cNvSpPr>
          <p:nvPr>
            <p:ph type="body" sz="quarter" idx="3"/>
          </p:nvPr>
        </p:nvSpPr>
        <p:spPr/>
        <p:txBody>
          <a:bodyPr/>
          <a:lstStyle/>
          <a:p>
            <a:r>
              <a:rPr lang="en-US" dirty="0" smtClean="0"/>
              <a:t>In Small Groups, discuss:</a:t>
            </a:r>
            <a:endParaRPr lang="en-US" dirty="0"/>
          </a:p>
        </p:txBody>
      </p:sp>
      <p:sp>
        <p:nvSpPr>
          <p:cNvPr id="3" name="Content Placeholder 2"/>
          <p:cNvSpPr>
            <a:spLocks noGrp="1"/>
          </p:cNvSpPr>
          <p:nvPr>
            <p:ph sz="quarter" idx="4"/>
          </p:nvPr>
        </p:nvSpPr>
        <p:spPr/>
        <p:txBody>
          <a:bodyPr/>
          <a:lstStyle/>
          <a:p>
            <a:pPr marL="285750" indent="-285750">
              <a:buFont typeface="Arial" panose="020B0604020202020204" pitchFamily="34" charset="0"/>
              <a:buChar char="•"/>
            </a:pPr>
            <a:r>
              <a:rPr lang="en-US" dirty="0" smtClean="0"/>
              <a:t>Why do you think false allegations might occur?</a:t>
            </a:r>
          </a:p>
          <a:p>
            <a:pPr marL="285750" indent="-285750">
              <a:buFont typeface="Arial" panose="020B0604020202020204" pitchFamily="34" charset="0"/>
              <a:buChar char="•"/>
            </a:pPr>
            <a:r>
              <a:rPr lang="en-US" dirty="0" smtClean="0"/>
              <a:t>How can you as staff respond? </a:t>
            </a:r>
          </a:p>
          <a:p>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28</a:t>
            </a:fld>
            <a:endParaRPr lang="en-US" dirty="0"/>
          </a:p>
        </p:txBody>
      </p:sp>
      <p:pic>
        <p:nvPicPr>
          <p:cNvPr id="5" name="Content Placeholder 9" descr="discussion grou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3351243"/>
            <a:ext cx="2743200" cy="22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97865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Individual Exercise </a:t>
            </a:r>
            <a:endParaRPr lang="en-US" dirty="0"/>
          </a:p>
        </p:txBody>
      </p:sp>
      <p:sp>
        <p:nvSpPr>
          <p:cNvPr id="3" name="Text Placeholder 2"/>
          <p:cNvSpPr>
            <a:spLocks noGrp="1"/>
          </p:cNvSpPr>
          <p:nvPr>
            <p:ph type="body" sz="quarter" idx="3"/>
          </p:nvPr>
        </p:nvSpPr>
        <p:spPr/>
        <p:txBody>
          <a:bodyPr/>
          <a:lstStyle/>
          <a:p>
            <a:r>
              <a:rPr lang="en-US" dirty="0" smtClean="0"/>
              <a:t>What is Your Commitment?</a:t>
            </a:r>
            <a:endParaRPr lang="en-US" dirty="0"/>
          </a:p>
        </p:txBody>
      </p:sp>
      <p:sp>
        <p:nvSpPr>
          <p:cNvPr id="4" name="Content Placeholder 3"/>
          <p:cNvSpPr>
            <a:spLocks noGrp="1"/>
          </p:cNvSpPr>
          <p:nvPr>
            <p:ph sz="quarter" idx="4"/>
          </p:nvPr>
        </p:nvSpPr>
        <p:spPr/>
        <p:txBody>
          <a:bodyPr/>
          <a:lstStyle/>
          <a:p>
            <a:pPr marL="285750" indent="-285750">
              <a:buFont typeface="Arial" panose="020B0604020202020204" pitchFamily="34" charset="0"/>
              <a:buChar char="•"/>
            </a:pPr>
            <a:r>
              <a:rPr lang="en-US" dirty="0" smtClean="0"/>
              <a:t>Create a list of five practical things you can do at work tomorrow (or the next day you return) as a result of this training</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Share three of them with your group</a:t>
            </a:r>
          </a:p>
          <a:p>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fld id="{1D9A7EC0-582D-4850-BD02-1E29DEF62370}" type="slidenum">
              <a:rPr lang="en-US" smtClean="0"/>
              <a:pPr/>
              <a:t>29</a:t>
            </a:fld>
            <a:endParaRPr lang="en-US"/>
          </a:p>
        </p:txBody>
      </p:sp>
      <p:sp>
        <p:nvSpPr>
          <p:cNvPr id="6" name="Footer Placeholder 5"/>
          <p:cNvSpPr>
            <a:spLocks noGrp="1"/>
          </p:cNvSpPr>
          <p:nvPr>
            <p:ph type="ftr" sz="quarter" idx="13"/>
          </p:nvPr>
        </p:nvSpPr>
        <p:spPr/>
        <p:txBody>
          <a:bodyPr/>
          <a:lstStyle/>
          <a:p>
            <a:r>
              <a:rPr lang="en-US" smtClean="0"/>
              <a:t>The Moss Group, Inc.</a:t>
            </a:r>
            <a:endParaRPr lang="en-US"/>
          </a:p>
        </p:txBody>
      </p:sp>
    </p:spTree>
    <p:extLst>
      <p:ext uri="{BB962C8B-B14F-4D97-AF65-F5344CB8AC3E}">
        <p14:creationId xmlns:p14="http://schemas.microsoft.com/office/powerpoint/2010/main" val="2798837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p:cNvSpPr>
            <a:spLocks noGrp="1"/>
          </p:cNvSpPr>
          <p:nvPr>
            <p:ph type="body" idx="1"/>
          </p:nvPr>
        </p:nvSpPr>
        <p:spPr/>
        <p:txBody>
          <a:bodyPr/>
          <a:lstStyle/>
          <a:p>
            <a:r>
              <a:rPr lang="en-US" smtClean="0"/>
              <a:t>Faculty </a:t>
            </a:r>
            <a:endParaRPr lang="en-US" dirty="0"/>
          </a:p>
        </p:txBody>
      </p:sp>
      <p:sp>
        <p:nvSpPr>
          <p:cNvPr id="4" name="Content Placeholder 3"/>
          <p:cNvSpPr>
            <a:spLocks noGrp="1"/>
          </p:cNvSpPr>
          <p:nvPr>
            <p:ph sz="half" idx="2"/>
          </p:nvPr>
        </p:nvSpPr>
        <p:spPr/>
        <p:txBody>
          <a:bodyPr/>
          <a:lstStyle/>
          <a:p>
            <a:r>
              <a:rPr lang="en-US" smtClean="0"/>
              <a:t>Name, Title</a:t>
            </a:r>
          </a:p>
          <a:p>
            <a:r>
              <a:rPr lang="en-US" smtClean="0"/>
              <a:t>Experience with PREA and/or training</a:t>
            </a:r>
          </a:p>
          <a:p>
            <a:pPr lvl="1"/>
            <a:endParaRPr lang="en-US" dirty="0"/>
          </a:p>
        </p:txBody>
      </p:sp>
      <p:sp>
        <p:nvSpPr>
          <p:cNvPr id="12" name="Text Placeholder 11"/>
          <p:cNvSpPr>
            <a:spLocks noGrp="1"/>
          </p:cNvSpPr>
          <p:nvPr>
            <p:ph type="body" sz="quarter" idx="3"/>
          </p:nvPr>
        </p:nvSpPr>
        <p:spPr/>
        <p:txBody>
          <a:bodyPr/>
          <a:lstStyle/>
          <a:p>
            <a:r>
              <a:rPr lang="en-US" smtClean="0"/>
              <a:t>Participants</a:t>
            </a:r>
            <a:endParaRPr lang="en-US" dirty="0"/>
          </a:p>
        </p:txBody>
      </p:sp>
      <p:sp>
        <p:nvSpPr>
          <p:cNvPr id="15" name="Content Placeholder 14"/>
          <p:cNvSpPr>
            <a:spLocks noGrp="1"/>
          </p:cNvSpPr>
          <p:nvPr>
            <p:ph sz="quarter" idx="4"/>
          </p:nvPr>
        </p:nvSpPr>
        <p:spPr>
          <a:xfrm>
            <a:off x="4674507" y="2174875"/>
            <a:ext cx="4041775" cy="3951288"/>
          </a:xfrm>
        </p:spPr>
        <p:txBody>
          <a:bodyPr/>
          <a:lstStyle/>
          <a:p>
            <a:r>
              <a:rPr lang="en-US" smtClean="0"/>
              <a:t>Name and Position</a:t>
            </a:r>
          </a:p>
          <a:p>
            <a:endParaRPr lang="en-US" dirty="0" smtClean="0"/>
          </a:p>
        </p:txBody>
      </p:sp>
      <p:sp>
        <p:nvSpPr>
          <p:cNvPr id="2" name="Title 1"/>
          <p:cNvSpPr>
            <a:spLocks noGrp="1"/>
          </p:cNvSpPr>
          <p:nvPr>
            <p:ph type="title"/>
          </p:nvPr>
        </p:nvSpPr>
        <p:spPr/>
        <p:txBody>
          <a:bodyPr/>
          <a:lstStyle/>
          <a:p>
            <a:r>
              <a:rPr lang="fr-FR" smtClean="0"/>
              <a:t/>
            </a:r>
            <a:br>
              <a:rPr lang="fr-FR" smtClean="0"/>
            </a:br>
            <a:r>
              <a:rPr lang="fr-FR" smtClean="0"/>
              <a:t>Introductions</a:t>
            </a:r>
            <a:br>
              <a:rPr lang="fr-FR" smtClean="0"/>
            </a:br>
            <a:endParaRPr lang="en-US" dirty="0"/>
          </a:p>
        </p:txBody>
      </p:sp>
      <p:sp>
        <p:nvSpPr>
          <p:cNvPr id="6" name="Slide Number Placeholder 5"/>
          <p:cNvSpPr>
            <a:spLocks noGrp="1"/>
          </p:cNvSpPr>
          <p:nvPr>
            <p:ph type="sldNum" sz="quarter" idx="12"/>
          </p:nvPr>
        </p:nvSpPr>
        <p:spPr/>
        <p:txBody>
          <a:bodyPr/>
          <a:lstStyle/>
          <a:p>
            <a:fld id="{AEC92B67-4DFA-43B1-AB7D-A662175C0664}" type="slidenum">
              <a:rPr lang="en-US" smtClean="0"/>
              <a:pPr/>
              <a:t>3</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
        <p:nvSpPr>
          <p:cNvPr id="3" name="TextBox 2"/>
          <p:cNvSpPr txBox="1"/>
          <p:nvPr/>
        </p:nvSpPr>
        <p:spPr>
          <a:xfrm>
            <a:off x="762794" y="5756185"/>
            <a:ext cx="3429000" cy="646331"/>
          </a:xfrm>
          <a:prstGeom prst="rect">
            <a:avLst/>
          </a:prstGeom>
          <a:noFill/>
        </p:spPr>
        <p:txBody>
          <a:bodyPr wrap="square" rtlCol="0">
            <a:spAutoFit/>
          </a:bodyPr>
          <a:lstStyle/>
          <a:p>
            <a:endParaRPr lang="en-US" dirty="0"/>
          </a:p>
          <a:p>
            <a:endParaRPr lang="en-US" dirty="0"/>
          </a:p>
        </p:txBody>
      </p:sp>
      <p:pic>
        <p:nvPicPr>
          <p:cNvPr id="17" name="Picture 16"/>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560014" y="3831502"/>
            <a:ext cx="2022385" cy="2022385"/>
          </a:xfrm>
          <a:prstGeom prst="rect">
            <a:avLst/>
          </a:prstGeom>
        </p:spPr>
      </p:pic>
    </p:spTree>
    <p:extLst>
      <p:ext uri="{BB962C8B-B14F-4D97-AF65-F5344CB8AC3E}">
        <p14:creationId xmlns:p14="http://schemas.microsoft.com/office/powerpoint/2010/main" val="2977090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Objectives for Unit 4</a:t>
            </a:r>
            <a:endParaRPr lang="en-US" dirty="0"/>
          </a:p>
        </p:txBody>
      </p:sp>
      <p:sp>
        <p:nvSpPr>
          <p:cNvPr id="15" name="Content Placeholder 14"/>
          <p:cNvSpPr>
            <a:spLocks noGrp="1"/>
          </p:cNvSpPr>
          <p:nvPr>
            <p:ph sz="quarter" idx="4"/>
          </p:nvPr>
        </p:nvSpPr>
        <p:spPr>
          <a:xfrm>
            <a:off x="609600" y="1600200"/>
            <a:ext cx="7924800" cy="2666999"/>
          </a:xfrm>
          <a:ln>
            <a:solidFill>
              <a:srgbClr val="CA7700"/>
            </a:solidFill>
          </a:ln>
        </p:spPr>
        <p:style>
          <a:lnRef idx="2">
            <a:schemeClr val="accent6"/>
          </a:lnRef>
          <a:fillRef idx="1">
            <a:schemeClr val="lt1"/>
          </a:fillRef>
          <a:effectRef idx="0">
            <a:schemeClr val="accent6"/>
          </a:effectRef>
          <a:fontRef idx="minor">
            <a:schemeClr val="dk1"/>
          </a:fontRef>
        </p:style>
        <p:txBody>
          <a:bodyPr/>
          <a:lstStyle/>
          <a:p>
            <a:pPr marL="342900" lvl="0" indent="-342900">
              <a:spcAft>
                <a:spcPts val="600"/>
              </a:spcAft>
              <a:buFont typeface="+mj-lt"/>
              <a:buAutoNum type="arabicPeriod"/>
            </a:pPr>
            <a:r>
              <a:rPr lang="en-US" dirty="0"/>
              <a:t>Recognize inappropriate behavior, contact or relationships between </a:t>
            </a:r>
            <a:r>
              <a:rPr lang="en-US" dirty="0" smtClean="0"/>
              <a:t>staff </a:t>
            </a:r>
            <a:r>
              <a:rPr lang="en-US" dirty="0"/>
              <a:t>and </a:t>
            </a:r>
            <a:r>
              <a:rPr lang="en-US" dirty="0" smtClean="0"/>
              <a:t>inmates</a:t>
            </a:r>
            <a:endParaRPr lang="en-US" dirty="0"/>
          </a:p>
          <a:p>
            <a:pPr marL="342900" lvl="0" indent="-342900">
              <a:spcAft>
                <a:spcPts val="600"/>
              </a:spcAft>
              <a:buFont typeface="+mj-lt"/>
              <a:buAutoNum type="arabicPeriod"/>
            </a:pPr>
            <a:r>
              <a:rPr lang="en-US" dirty="0" smtClean="0"/>
              <a:t>Understand </a:t>
            </a:r>
            <a:r>
              <a:rPr lang="en-US" dirty="0"/>
              <a:t>the safety vulnerabilities and facility culture implications </a:t>
            </a:r>
            <a:r>
              <a:rPr lang="en-US" dirty="0" smtClean="0"/>
              <a:t>when staff </a:t>
            </a:r>
            <a:r>
              <a:rPr lang="en-US" dirty="0"/>
              <a:t>breach professional boundaries with </a:t>
            </a:r>
            <a:r>
              <a:rPr lang="en-US" dirty="0" smtClean="0"/>
              <a:t>inmates</a:t>
            </a:r>
          </a:p>
          <a:p>
            <a:pPr marL="342900" lvl="0" indent="-342900">
              <a:spcAft>
                <a:spcPts val="600"/>
              </a:spcAft>
              <a:buFont typeface="+mj-lt"/>
              <a:buAutoNum type="arabicPeriod"/>
            </a:pPr>
            <a:r>
              <a:rPr lang="en-US" dirty="0" smtClean="0"/>
              <a:t>Develop </a:t>
            </a:r>
            <a:r>
              <a:rPr lang="en-US" dirty="0"/>
              <a:t>strategies to </a:t>
            </a:r>
            <a:r>
              <a:rPr lang="en-US" dirty="0" smtClean="0"/>
              <a:t>avoid inappropriate relationships with inmates</a:t>
            </a:r>
          </a:p>
          <a:p>
            <a:pPr marL="342900" lvl="0" indent="-342900">
              <a:spcAft>
                <a:spcPts val="600"/>
              </a:spcAft>
              <a:buFont typeface="+mj-lt"/>
              <a:buAutoNum type="arabicPeriod"/>
            </a:pPr>
            <a:r>
              <a:rPr lang="en-US" dirty="0" smtClean="0"/>
              <a:t>Develop strategies to avoid and address false allegations</a:t>
            </a:r>
            <a:endParaRPr lang="en-US" dirty="0"/>
          </a:p>
        </p:txBody>
      </p:sp>
      <p:sp>
        <p:nvSpPr>
          <p:cNvPr id="4" name="Slide Number Placeholder 3"/>
          <p:cNvSpPr>
            <a:spLocks noGrp="1"/>
          </p:cNvSpPr>
          <p:nvPr>
            <p:ph type="sldNum" sz="quarter" idx="12"/>
          </p:nvPr>
        </p:nvSpPr>
        <p:spPr/>
        <p:txBody>
          <a:bodyPr/>
          <a:lstStyle/>
          <a:p>
            <a:fld id="{1D9A7EC0-582D-4850-BD02-1E29DEF62370}" type="slidenum">
              <a:rPr lang="en-US" smtClean="0"/>
              <a:pPr/>
              <a:t>30</a:t>
            </a:fld>
            <a:endParaRPr lang="en-US"/>
          </a:p>
        </p:txBody>
      </p:sp>
      <p:sp>
        <p:nvSpPr>
          <p:cNvPr id="3" name="Footer Placeholder 2"/>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38396915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Unit 4</a:t>
            </a:r>
            <a:endParaRPr lang="en-US" dirty="0"/>
          </a:p>
        </p:txBody>
      </p:sp>
      <p:pic>
        <p:nvPicPr>
          <p:cNvPr id="6" name="Content Placeholder 5"/>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1988110" y="1219200"/>
            <a:ext cx="5320180" cy="4906963"/>
          </a:xfrm>
        </p:spPr>
      </p:pic>
      <p:sp>
        <p:nvSpPr>
          <p:cNvPr id="4" name="Slide Number Placeholder 3"/>
          <p:cNvSpPr>
            <a:spLocks noGrp="1"/>
          </p:cNvSpPr>
          <p:nvPr>
            <p:ph type="sldNum" sz="quarter" idx="12"/>
          </p:nvPr>
        </p:nvSpPr>
        <p:spPr/>
        <p:txBody>
          <a:bodyPr/>
          <a:lstStyle/>
          <a:p>
            <a:fld id="{8027077B-008D-4965-9019-4B1F59FF498D}" type="slidenum">
              <a:rPr lang="en-US" smtClean="0"/>
              <a:pPr/>
              <a:t>31</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1083102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Employee Training Series Outline</a:t>
            </a:r>
            <a:endParaRPr lang="en-US" dirty="0"/>
          </a:p>
        </p:txBody>
      </p:sp>
      <p:sp>
        <p:nvSpPr>
          <p:cNvPr id="4" name="Content Placeholder 3"/>
          <p:cNvSpPr>
            <a:spLocks noGrp="1"/>
          </p:cNvSpPr>
          <p:nvPr>
            <p:ph sz="quarter" idx="4"/>
          </p:nvPr>
        </p:nvSpPr>
        <p:spPr/>
        <p:txBody>
          <a:bodyPr/>
          <a:lstStyle/>
          <a:p>
            <a:r>
              <a:rPr lang="en-US" dirty="0" smtClean="0"/>
              <a:t>This training is part of series of trainings to assist agencies with PREA Standards 115.31, 115.131, 115.231, and 115.331</a:t>
            </a:r>
          </a:p>
        </p:txBody>
      </p:sp>
      <p:sp>
        <p:nvSpPr>
          <p:cNvPr id="6" name="Slide Number Placeholder 5"/>
          <p:cNvSpPr>
            <a:spLocks noGrp="1"/>
          </p:cNvSpPr>
          <p:nvPr>
            <p:ph type="sldNum" sz="quarter" idx="12"/>
          </p:nvPr>
        </p:nvSpPr>
        <p:spPr/>
        <p:txBody>
          <a:bodyPr/>
          <a:lstStyle/>
          <a:p>
            <a:fld id="{8027077B-008D-4965-9019-4B1F59FF498D}" type="slidenum">
              <a:rPr lang="en-US" smtClean="0"/>
              <a:pPr/>
              <a:t>4</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
        <p:nvSpPr>
          <p:cNvPr id="7" name="Rectangle 6"/>
          <p:cNvSpPr/>
          <p:nvPr/>
        </p:nvSpPr>
        <p:spPr>
          <a:xfrm>
            <a:off x="529389" y="2133600"/>
            <a:ext cx="7617823" cy="3323987"/>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1: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The Prison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Rape Elimination Act: Overview of the Law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and Your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Role </a:t>
            </a:r>
            <a:endPar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endParaRP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2:</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Inmates</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 Rights to be Free from Sexual Abuse and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Sexual Harassment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and Staff and Inmate Rights to be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Free from Retaliation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for Reporting</a:t>
            </a: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a:t>
            </a: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3 Part </a:t>
            </a: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I: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Prevention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and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Detection</a:t>
            </a: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a:t>
            </a: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3 Part </a:t>
            </a: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II: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Response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and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Reporting</a:t>
            </a: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4: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Professional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Boundaries and False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Allegations</a:t>
            </a: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a:t>
            </a: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5: </a:t>
            </a: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Effective and Professional Communication with 			Inmates</a:t>
            </a:r>
          </a:p>
        </p:txBody>
      </p:sp>
    </p:spTree>
    <p:extLst>
      <p:ext uri="{BB962C8B-B14F-4D97-AF65-F5344CB8AC3E}">
        <p14:creationId xmlns:p14="http://schemas.microsoft.com/office/powerpoint/2010/main" val="2426379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for Unit 4</a:t>
            </a:r>
            <a:endParaRPr lang="en-US" dirty="0"/>
          </a:p>
        </p:txBody>
      </p:sp>
      <p:sp>
        <p:nvSpPr>
          <p:cNvPr id="15" name="Content Placeholder 14"/>
          <p:cNvSpPr>
            <a:spLocks noGrp="1"/>
          </p:cNvSpPr>
          <p:nvPr>
            <p:ph sz="quarter" idx="4"/>
          </p:nvPr>
        </p:nvSpPr>
        <p:spPr>
          <a:xfrm>
            <a:off x="609600" y="1600200"/>
            <a:ext cx="7924800" cy="2666999"/>
          </a:xfrm>
          <a:ln>
            <a:solidFill>
              <a:srgbClr val="CA7700"/>
            </a:solidFill>
          </a:ln>
        </p:spPr>
        <p:style>
          <a:lnRef idx="2">
            <a:schemeClr val="accent6"/>
          </a:lnRef>
          <a:fillRef idx="1">
            <a:schemeClr val="lt1"/>
          </a:fillRef>
          <a:effectRef idx="0">
            <a:schemeClr val="accent6"/>
          </a:effectRef>
          <a:fontRef idx="minor">
            <a:schemeClr val="dk1"/>
          </a:fontRef>
        </p:style>
        <p:txBody>
          <a:bodyPr/>
          <a:lstStyle/>
          <a:p>
            <a:pPr marL="342900" lvl="0" indent="-342900">
              <a:spcAft>
                <a:spcPts val="600"/>
              </a:spcAft>
              <a:buFont typeface="+mj-lt"/>
              <a:buAutoNum type="arabicPeriod"/>
            </a:pPr>
            <a:r>
              <a:rPr lang="en-US" dirty="0"/>
              <a:t>Recognize inappropriate behavior, contact or relationships between </a:t>
            </a:r>
            <a:r>
              <a:rPr lang="en-US" dirty="0" smtClean="0"/>
              <a:t>staff </a:t>
            </a:r>
            <a:r>
              <a:rPr lang="en-US" dirty="0"/>
              <a:t>and </a:t>
            </a:r>
            <a:r>
              <a:rPr lang="en-US" dirty="0" smtClean="0"/>
              <a:t>inmates</a:t>
            </a:r>
            <a:endParaRPr lang="en-US" dirty="0"/>
          </a:p>
          <a:p>
            <a:pPr marL="342900" lvl="0" indent="-342900">
              <a:spcAft>
                <a:spcPts val="600"/>
              </a:spcAft>
              <a:buFont typeface="+mj-lt"/>
              <a:buAutoNum type="arabicPeriod"/>
            </a:pPr>
            <a:r>
              <a:rPr lang="en-US" dirty="0" smtClean="0"/>
              <a:t>Understand </a:t>
            </a:r>
            <a:r>
              <a:rPr lang="en-US" dirty="0"/>
              <a:t>the safety vulnerabilities </a:t>
            </a:r>
            <a:r>
              <a:rPr lang="en-US" dirty="0" smtClean="0"/>
              <a:t>and implications for </a:t>
            </a:r>
            <a:r>
              <a:rPr lang="en-US" dirty="0"/>
              <a:t>facility culture </a:t>
            </a:r>
            <a:r>
              <a:rPr lang="en-US" dirty="0" smtClean="0"/>
              <a:t>when staff </a:t>
            </a:r>
            <a:r>
              <a:rPr lang="en-US" dirty="0"/>
              <a:t>breach professional boundaries with </a:t>
            </a:r>
            <a:r>
              <a:rPr lang="en-US" dirty="0" smtClean="0"/>
              <a:t>inmates</a:t>
            </a:r>
          </a:p>
          <a:p>
            <a:pPr marL="342900" lvl="0" indent="-342900">
              <a:spcAft>
                <a:spcPts val="600"/>
              </a:spcAft>
              <a:buFont typeface="+mj-lt"/>
              <a:buAutoNum type="arabicPeriod"/>
            </a:pPr>
            <a:r>
              <a:rPr lang="en-US" dirty="0" smtClean="0"/>
              <a:t>Develop </a:t>
            </a:r>
            <a:r>
              <a:rPr lang="en-US" dirty="0"/>
              <a:t>strategies to </a:t>
            </a:r>
            <a:r>
              <a:rPr lang="en-US" dirty="0" smtClean="0"/>
              <a:t>avoid inappropriate relationships with inmates</a:t>
            </a:r>
          </a:p>
          <a:p>
            <a:pPr marL="342900" lvl="0" indent="-342900">
              <a:spcAft>
                <a:spcPts val="600"/>
              </a:spcAft>
              <a:buFont typeface="+mj-lt"/>
              <a:buAutoNum type="arabicPeriod"/>
            </a:pPr>
            <a:r>
              <a:rPr lang="en-US" dirty="0" smtClean="0"/>
              <a:t>Develop strategies to avoid and address false allegations</a:t>
            </a:r>
            <a:endParaRPr lang="en-US" dirty="0"/>
          </a:p>
        </p:txBody>
      </p:sp>
      <p:sp>
        <p:nvSpPr>
          <p:cNvPr id="4" name="Slide Number Placeholder 3"/>
          <p:cNvSpPr>
            <a:spLocks noGrp="1"/>
          </p:cNvSpPr>
          <p:nvPr>
            <p:ph type="sldNum" sz="quarter" idx="12"/>
          </p:nvPr>
        </p:nvSpPr>
        <p:spPr/>
        <p:txBody>
          <a:bodyPr/>
          <a:lstStyle/>
          <a:p>
            <a:fld id="{1D9A7EC0-582D-4850-BD02-1E29DEF62370}" type="slidenum">
              <a:rPr lang="en-US" smtClean="0"/>
              <a:pPr/>
              <a:t>5</a:t>
            </a:fld>
            <a:endParaRPr lang="en-US"/>
          </a:p>
        </p:txBody>
      </p:sp>
      <p:sp>
        <p:nvSpPr>
          <p:cNvPr id="3" name="Footer Placeholder 2"/>
          <p:cNvSpPr>
            <a:spLocks noGrp="1"/>
          </p:cNvSpPr>
          <p:nvPr>
            <p:ph type="ftr" sz="quarter" idx="3"/>
          </p:nvPr>
        </p:nvSpPr>
        <p:spPr/>
        <p:txBody>
          <a:bodyPr/>
          <a:lstStyle/>
          <a:p>
            <a:r>
              <a:rPr lang="en-US" dirty="0" smtClean="0"/>
              <a:t>The Moss Group, Inc.</a:t>
            </a:r>
            <a:endParaRPr lang="en-US" dirty="0"/>
          </a:p>
        </p:txBody>
      </p:sp>
    </p:spTree>
    <p:extLst>
      <p:ext uri="{BB962C8B-B14F-4D97-AF65-F5344CB8AC3E}">
        <p14:creationId xmlns:p14="http://schemas.microsoft.com/office/powerpoint/2010/main" val="38450489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dirty="0" smtClean="0"/>
              <a:t>Objective 1: Recognize inappropriate behavior, contact or relationships between staff and inmates</a:t>
            </a:r>
            <a:endParaRPr lang="en-US" sz="2400" dirty="0"/>
          </a:p>
        </p:txBody>
      </p:sp>
      <p:sp>
        <p:nvSpPr>
          <p:cNvPr id="10" name="Text Placeholder 9"/>
          <p:cNvSpPr>
            <a:spLocks noGrp="1"/>
          </p:cNvSpPr>
          <p:nvPr>
            <p:ph type="body" sz="quarter" idx="3"/>
          </p:nvPr>
        </p:nvSpPr>
        <p:spPr/>
        <p:txBody>
          <a:bodyPr/>
          <a:lstStyle/>
          <a:p>
            <a:r>
              <a:rPr lang="en-US" dirty="0" smtClean="0"/>
              <a:t>To meet this objective we will discuss</a:t>
            </a:r>
            <a:endParaRPr lang="en-US" dirty="0"/>
          </a:p>
        </p:txBody>
      </p:sp>
      <p:sp>
        <p:nvSpPr>
          <p:cNvPr id="11" name="Content Placeholder 10"/>
          <p:cNvSpPr>
            <a:spLocks noGrp="1"/>
          </p:cNvSpPr>
          <p:nvPr>
            <p:ph sz="quarter" idx="4"/>
          </p:nvPr>
        </p:nvSpPr>
        <p:spPr>
          <a:xfrm>
            <a:off x="1146582" y="2160695"/>
            <a:ext cx="6773661" cy="12683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Reasons why relationships may occur in confinement settings between staff and inmates</a:t>
            </a:r>
          </a:p>
          <a:p>
            <a:pPr marL="285750" indent="-285750">
              <a:buFont typeface="Arial" panose="020B0604020202020204" pitchFamily="34" charset="0"/>
              <a:buChar char="•"/>
            </a:pPr>
            <a:r>
              <a:rPr lang="en-US" dirty="0" smtClean="0"/>
              <a:t>Identify inappropriate behaviors </a:t>
            </a:r>
          </a:p>
        </p:txBody>
      </p:sp>
      <p:sp>
        <p:nvSpPr>
          <p:cNvPr id="4" name="Slide Number Placeholder 3"/>
          <p:cNvSpPr>
            <a:spLocks noGrp="1"/>
          </p:cNvSpPr>
          <p:nvPr>
            <p:ph type="sldNum" sz="quarter" idx="12"/>
          </p:nvPr>
        </p:nvSpPr>
        <p:spPr/>
        <p:txBody>
          <a:bodyPr/>
          <a:lstStyle/>
          <a:p>
            <a:fld id="{8027077B-008D-4965-9019-4B1F59FF498D}" type="slidenum">
              <a:rPr lang="en-US" smtClean="0"/>
              <a:pPr/>
              <a:t>6</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1227340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Discuss</a:t>
            </a:r>
            <a:endParaRPr lang="en-US" dirty="0"/>
          </a:p>
        </p:txBody>
      </p:sp>
      <p:sp>
        <p:nvSpPr>
          <p:cNvPr id="4" name="Content Placeholder 3"/>
          <p:cNvSpPr>
            <a:spLocks noGrp="1"/>
          </p:cNvSpPr>
          <p:nvPr>
            <p:ph sz="quarter" idx="4"/>
          </p:nvPr>
        </p:nvSpPr>
        <p:spPr>
          <a:xfrm>
            <a:off x="685800" y="1646237"/>
            <a:ext cx="7924800" cy="4906963"/>
          </a:xfrm>
        </p:spPr>
        <p:txBody>
          <a:bodyPr/>
          <a:lstStyle/>
          <a:p>
            <a:pPr marL="285750" indent="-285750">
              <a:spcAft>
                <a:spcPts val="600"/>
              </a:spcAft>
              <a:buFont typeface="Arial" panose="020B0604020202020204" pitchFamily="34" charset="0"/>
              <a:buChar char="•"/>
            </a:pPr>
            <a:r>
              <a:rPr lang="en-US" dirty="0" smtClean="0"/>
              <a:t>We all know relationships with inmates are inappropriate, against the rules, and can create safety issues </a:t>
            </a:r>
            <a:endParaRPr lang="en-US" dirty="0"/>
          </a:p>
          <a:p>
            <a:pPr marL="285750" indent="-285750">
              <a:spcAft>
                <a:spcPts val="600"/>
              </a:spcAft>
              <a:buFont typeface="Arial" panose="020B0604020202020204" pitchFamily="34" charset="0"/>
              <a:buChar char="•"/>
            </a:pPr>
            <a:r>
              <a:rPr lang="en-US" dirty="0" smtClean="0"/>
              <a:t>So why do you think it happens?</a:t>
            </a:r>
          </a:p>
          <a:p>
            <a:pPr marL="285750" indent="-285750">
              <a:spcAft>
                <a:spcPts val="600"/>
              </a:spcAft>
              <a:buFont typeface="Arial" panose="020B0604020202020204" pitchFamily="34" charset="0"/>
              <a:buChar char="•"/>
            </a:pPr>
            <a:r>
              <a:rPr lang="en-US" dirty="0" smtClean="0"/>
              <a:t>It is a complicated issue!</a:t>
            </a:r>
            <a:endParaRPr lang="en-US" dirty="0"/>
          </a:p>
        </p:txBody>
      </p:sp>
      <p:sp>
        <p:nvSpPr>
          <p:cNvPr id="5" name="Slide Number Placeholder 4"/>
          <p:cNvSpPr>
            <a:spLocks noGrp="1"/>
          </p:cNvSpPr>
          <p:nvPr>
            <p:ph type="sldNum" sz="quarter" idx="12"/>
          </p:nvPr>
        </p:nvSpPr>
        <p:spPr/>
        <p:txBody>
          <a:bodyPr/>
          <a:lstStyle/>
          <a:p>
            <a:fld id="{1D9A7EC0-582D-4850-BD02-1E29DEF62370}" type="slidenum">
              <a:rPr lang="en-US" smtClean="0"/>
              <a:pPr/>
              <a:t>7</a:t>
            </a:fld>
            <a:endParaRPr lang="en-US"/>
          </a:p>
        </p:txBody>
      </p:sp>
      <p:sp>
        <p:nvSpPr>
          <p:cNvPr id="6" name="Footer Placeholder 5"/>
          <p:cNvSpPr>
            <a:spLocks noGrp="1"/>
          </p:cNvSpPr>
          <p:nvPr>
            <p:ph type="ftr" sz="quarter" idx="3"/>
          </p:nvPr>
        </p:nvSpPr>
        <p:spPr/>
        <p:txBody>
          <a:bodyPr/>
          <a:lstStyle/>
          <a:p>
            <a:r>
              <a:rPr lang="en-US" smtClean="0"/>
              <a:t>The Moss Group, Inc.</a:t>
            </a:r>
            <a:endParaRPr lang="en-US"/>
          </a:p>
        </p:txBody>
      </p:sp>
      <p:pic>
        <p:nvPicPr>
          <p:cNvPr id="12" name="Picture 11"/>
          <p:cNvPicPr>
            <a:picLocks noChangeAspect="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926114" y="3352800"/>
            <a:ext cx="3444171" cy="2583128"/>
          </a:xfrm>
          <a:prstGeom prst="rect">
            <a:avLst/>
          </a:prstGeom>
        </p:spPr>
      </p:pic>
    </p:spTree>
    <p:extLst>
      <p:ext uri="{BB962C8B-B14F-4D97-AF65-F5344CB8AC3E}">
        <p14:creationId xmlns:p14="http://schemas.microsoft.com/office/powerpoint/2010/main" val="1299064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dirty="0" smtClean="0"/>
              <a:t>Understanding the Mix of Dynamics in Confinement Settings</a:t>
            </a:r>
            <a:endParaRPr lang="en-US" dirty="0"/>
          </a:p>
        </p:txBody>
      </p:sp>
      <p:sp>
        <p:nvSpPr>
          <p:cNvPr id="3" name="Content Placeholder 2"/>
          <p:cNvSpPr>
            <a:spLocks noGrp="1"/>
          </p:cNvSpPr>
          <p:nvPr>
            <p:ph sz="quarter" idx="4"/>
          </p:nvPr>
        </p:nvSpPr>
        <p:spPr>
          <a:xfrm>
            <a:off x="685800" y="1646237"/>
            <a:ext cx="7924800" cy="4906963"/>
          </a:xfrm>
        </p:spPr>
        <p:txBody>
          <a:bodyPr/>
          <a:lstStyle/>
          <a:p>
            <a:pPr marL="285750" indent="-285750">
              <a:spcAft>
                <a:spcPts val="600"/>
              </a:spcAft>
              <a:buFont typeface="Arial" panose="020B0604020202020204" pitchFamily="34" charset="0"/>
              <a:buChar char="•"/>
            </a:pPr>
            <a:r>
              <a:rPr lang="en-US" dirty="0" smtClean="0"/>
              <a:t>Confinement settings are complex:</a:t>
            </a:r>
          </a:p>
          <a:p>
            <a:pPr marL="1028700" lvl="1">
              <a:spcAft>
                <a:spcPts val="600"/>
              </a:spcAft>
              <a:buFont typeface="Verdana" panose="020B0604030504040204" pitchFamily="34" charset="0"/>
              <a:buChar char="−"/>
            </a:pPr>
            <a:r>
              <a:rPr lang="en-US" dirty="0" smtClean="0"/>
              <a:t>Same community </a:t>
            </a:r>
          </a:p>
          <a:p>
            <a:pPr marL="1028700" lvl="1">
              <a:spcAft>
                <a:spcPts val="600"/>
              </a:spcAft>
              <a:buFont typeface="Verdana" panose="020B0604030504040204" pitchFamily="34" charset="0"/>
              <a:buChar char="−"/>
            </a:pPr>
            <a:r>
              <a:rPr lang="en-US" dirty="0" smtClean="0"/>
              <a:t>Know inmates long-term at the facility </a:t>
            </a:r>
          </a:p>
          <a:p>
            <a:pPr marL="1028700" lvl="1">
              <a:spcAft>
                <a:spcPts val="600"/>
              </a:spcAft>
              <a:buFont typeface="Verdana" panose="020B0604030504040204" pitchFamily="34" charset="0"/>
              <a:buChar char="−"/>
            </a:pPr>
            <a:r>
              <a:rPr lang="en-US" dirty="0" smtClean="0"/>
              <a:t>Staff may have their own vulnerabilities </a:t>
            </a:r>
          </a:p>
          <a:p>
            <a:pPr marL="1028700" lvl="1">
              <a:spcAft>
                <a:spcPts val="600"/>
              </a:spcAft>
              <a:buFont typeface="Verdana" panose="020B0604030504040204" pitchFamily="34" charset="0"/>
              <a:buChar char="−"/>
            </a:pPr>
            <a:r>
              <a:rPr lang="en-US" dirty="0" smtClean="0"/>
              <a:t>Closeness in age between staff and inmates</a:t>
            </a:r>
          </a:p>
          <a:p>
            <a:pPr marL="1028700" lvl="1">
              <a:spcAft>
                <a:spcPts val="600"/>
              </a:spcAft>
              <a:buFont typeface="Verdana" panose="020B0604030504040204" pitchFamily="34" charset="0"/>
              <a:buChar char="−"/>
            </a:pPr>
            <a:endParaRPr lang="en-US" dirty="0" smtClean="0"/>
          </a:p>
          <a:p>
            <a:pPr marL="285750" indent="-285750">
              <a:spcAft>
                <a:spcPts val="600"/>
              </a:spcAft>
              <a:buFont typeface="Arial" panose="020B0604020202020204" pitchFamily="34" charset="0"/>
              <a:buChar char="•"/>
            </a:pPr>
            <a:r>
              <a:rPr lang="en-US" dirty="0" smtClean="0"/>
              <a:t>This can create challenges in maintaining professional boundaries </a:t>
            </a:r>
          </a:p>
          <a:p>
            <a:pPr marL="285750" indent="-285750">
              <a:spcAft>
                <a:spcPts val="600"/>
              </a:spcAft>
              <a:buFont typeface="Arial" panose="020B0604020202020204" pitchFamily="34" charset="0"/>
              <a:buChar char="•"/>
            </a:pPr>
            <a:endParaRPr lang="en-US" dirty="0" smtClean="0"/>
          </a:p>
          <a:p>
            <a:pPr marL="285750" indent="-285750">
              <a:spcAft>
                <a:spcPts val="600"/>
              </a:spcAft>
              <a:buFont typeface="Arial" panose="020B0604020202020204" pitchFamily="34" charset="0"/>
              <a:buChar char="•"/>
            </a:pPr>
            <a:r>
              <a:rPr lang="en-US" dirty="0" smtClean="0"/>
              <a:t>Remember, in confinement there is no such thing as staff-inmate consensual relationships</a:t>
            </a:r>
          </a:p>
        </p:txBody>
      </p:sp>
      <p:sp>
        <p:nvSpPr>
          <p:cNvPr id="4" name="Slide Number Placeholder 3"/>
          <p:cNvSpPr>
            <a:spLocks noGrp="1"/>
          </p:cNvSpPr>
          <p:nvPr>
            <p:ph type="sldNum" sz="quarter" idx="12"/>
          </p:nvPr>
        </p:nvSpPr>
        <p:spPr/>
        <p:txBody>
          <a:bodyPr/>
          <a:lstStyle/>
          <a:p>
            <a:fld id="{8027077B-008D-4965-9019-4B1F59FF498D}" type="slidenum">
              <a:rPr lang="en-US" smtClean="0"/>
              <a:pPr/>
              <a:t>8</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627490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Discussion</a:t>
            </a:r>
            <a:endParaRPr lang="en-US" dirty="0"/>
          </a:p>
        </p:txBody>
      </p:sp>
      <p:sp>
        <p:nvSpPr>
          <p:cNvPr id="6" name="Text Placeholder 5"/>
          <p:cNvSpPr>
            <a:spLocks noGrp="1"/>
          </p:cNvSpPr>
          <p:nvPr>
            <p:ph type="body" sz="quarter" idx="3"/>
          </p:nvPr>
        </p:nvSpPr>
        <p:spPr/>
        <p:txBody>
          <a:bodyPr/>
          <a:lstStyle/>
          <a:p>
            <a:r>
              <a:rPr lang="en-US" dirty="0" smtClean="0"/>
              <a:t>Discuss in small groups:</a:t>
            </a:r>
            <a:endParaRPr lang="en-US" dirty="0"/>
          </a:p>
        </p:txBody>
      </p:sp>
      <p:sp>
        <p:nvSpPr>
          <p:cNvPr id="7" name="Content Placeholder 6"/>
          <p:cNvSpPr>
            <a:spLocks noGrp="1"/>
          </p:cNvSpPr>
          <p:nvPr>
            <p:ph sz="quarter" idx="4"/>
          </p:nvPr>
        </p:nvSpPr>
        <p:spPr>
          <a:xfrm>
            <a:off x="1146582" y="2160694"/>
            <a:ext cx="6773661" cy="3965469"/>
          </a:xfrm>
        </p:spPr>
        <p:txBody>
          <a:bodyPr/>
          <a:lstStyle/>
          <a:p>
            <a:pPr marL="285750" indent="-285750">
              <a:buFont typeface="Arial" panose="020B0604020202020204" pitchFamily="34" charset="0"/>
              <a:buChar char="•"/>
            </a:pPr>
            <a:r>
              <a:rPr lang="en-US" dirty="0" smtClean="0"/>
              <a:t>What behaviors have you seen in facilities that blurred or crossed professional boundaries?</a:t>
            </a:r>
          </a:p>
          <a:p>
            <a:pPr marL="285750" indent="-285750">
              <a:buFont typeface="Arial" panose="020B0604020202020204" pitchFamily="34" charset="0"/>
              <a:buChar char="•"/>
            </a:pPr>
            <a:r>
              <a:rPr lang="en-US" dirty="0" smtClean="0"/>
              <a:t>What are some behaviors that could be considered in the “gray area”?</a:t>
            </a:r>
          </a:p>
          <a:p>
            <a:pPr marL="285750" indent="-285750">
              <a:buFont typeface="Arial" panose="020B0604020202020204" pitchFamily="34" charset="0"/>
              <a:buChar char="•"/>
            </a:pPr>
            <a:r>
              <a:rPr lang="en-US" dirty="0" smtClean="0"/>
              <a:t>What might be challenging in maintaining professional boundaries?</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9</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pic>
        <p:nvPicPr>
          <p:cNvPr id="8" name="Content Placeholder 9" descr="discussion grou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934651"/>
            <a:ext cx="2743200" cy="22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2904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A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802a6eec-6c45-4f26-9156-5087f124f971">J5HX5DTTTNVX-3-6257</_dlc_DocId>
    <_dlc_DocIdUrl xmlns="802a6eec-6c45-4f26-9156-5087f124f971">
      <Url>https://nccd.sharepoint.com/sites/prea/_layouts/15/DocIdRedir.aspx?ID=J5HX5DTTTNVX-3-6257</Url>
      <Description>J5HX5DTTTNVX-3-6257</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0262BB51A719C47B3678DFB56461D15" ma:contentTypeVersion="3" ma:contentTypeDescription="Create a new document." ma:contentTypeScope="" ma:versionID="893ca14553eaf99a4d33bea5db3966e9">
  <xsd:schema xmlns:xsd="http://www.w3.org/2001/XMLSchema" xmlns:xs="http://www.w3.org/2001/XMLSchema" xmlns:p="http://schemas.microsoft.com/office/2006/metadata/properties" xmlns:ns1="http://schemas.microsoft.com/sharepoint/v3" xmlns:ns2="802a6eec-6c45-4f26-9156-5087f124f971" targetNamespace="http://schemas.microsoft.com/office/2006/metadata/properties" ma:root="true" ma:fieldsID="2416319d1d460113da65d1fcf89d8626" ns1:_="" ns2:_="">
    <xsd:import namespace="http://schemas.microsoft.com/sharepoint/v3"/>
    <xsd:import namespace="802a6eec-6c45-4f26-9156-5087f124f971"/>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02a6eec-6c45-4f26-9156-5087f124f97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4DD2EB8-B394-4F88-8924-BD168E001CB2}">
  <ds:schemaRefs>
    <ds:schemaRef ds:uri="http://schemas.microsoft.com/office/2006/metadata/properties"/>
    <ds:schemaRef ds:uri="http://purl.org/dc/elements/1.1/"/>
    <ds:schemaRef ds:uri="http://schemas.microsoft.com/sharepoint/v3"/>
    <ds:schemaRef ds:uri="http://schemas.microsoft.com/office/infopath/2007/PartnerControls"/>
    <ds:schemaRef ds:uri="http://purl.org/dc/dcmitype/"/>
    <ds:schemaRef ds:uri="http://schemas.microsoft.com/office/2006/documentManagement/types"/>
    <ds:schemaRef ds:uri="http://www.w3.org/XML/1998/namespace"/>
    <ds:schemaRef ds:uri="http://purl.org/dc/terms/"/>
    <ds:schemaRef ds:uri="http://schemas.openxmlformats.org/package/2006/metadata/core-properties"/>
    <ds:schemaRef ds:uri="802a6eec-6c45-4f26-9156-5087f124f971"/>
  </ds:schemaRefs>
</ds:datastoreItem>
</file>

<file path=customXml/itemProps2.xml><?xml version="1.0" encoding="utf-8"?>
<ds:datastoreItem xmlns:ds="http://schemas.openxmlformats.org/officeDocument/2006/customXml" ds:itemID="{ED59BEA7-322C-442C-8C47-59170591C934}">
  <ds:schemaRefs>
    <ds:schemaRef ds:uri="http://schemas.microsoft.com/sharepoint/v3/contenttype/forms"/>
  </ds:schemaRefs>
</ds:datastoreItem>
</file>

<file path=customXml/itemProps3.xml><?xml version="1.0" encoding="utf-8"?>
<ds:datastoreItem xmlns:ds="http://schemas.openxmlformats.org/officeDocument/2006/customXml" ds:itemID="{5D134AF9-38E2-4921-A3A8-EE28A2EDEB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02a6eec-6c45-4f26-9156-5087f124f9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39895C7-E578-4873-96EC-D35964B8851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PREA PPT Template</Template>
  <TotalTime>3765</TotalTime>
  <Words>2072</Words>
  <Application>Microsoft Office PowerPoint</Application>
  <PresentationFormat>On-screen Show (4:3)</PresentationFormat>
  <Paragraphs>290</Paragraphs>
  <Slides>31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Cambria</vt:lpstr>
      <vt:lpstr>Times New Roman</vt:lpstr>
      <vt:lpstr>Verdana</vt:lpstr>
      <vt:lpstr>PREA PPT Template</vt:lpstr>
      <vt:lpstr>PREA Employee Training Notification of Curriculum Utilization August 2014</vt:lpstr>
      <vt:lpstr>Unit 4: Professional Boundaries</vt:lpstr>
      <vt:lpstr> Introductions </vt:lpstr>
      <vt:lpstr>Employee Training Series Outline</vt:lpstr>
      <vt:lpstr>Objectives for Unit 4</vt:lpstr>
      <vt:lpstr>Objective 1: Recognize inappropriate behavior, contact or relationships between staff and inmates</vt:lpstr>
      <vt:lpstr>Let’s Discuss</vt:lpstr>
      <vt:lpstr>Understanding the Mix of Dynamics in Confinement Settings</vt:lpstr>
      <vt:lpstr>Group Discussion</vt:lpstr>
      <vt:lpstr>Examples of Inappropriate Behaviors</vt:lpstr>
      <vt:lpstr>Messages to Staff: What is expected?</vt:lpstr>
      <vt:lpstr>PREA and Boundaries</vt:lpstr>
      <vt:lpstr>Objective 2: Understand the safety vulnerabilities and implications for facility culture when staff breach professional boundaries with inmates </vt:lpstr>
      <vt:lpstr>Professionalism Compromised </vt:lpstr>
      <vt:lpstr>Safety Compromised</vt:lpstr>
      <vt:lpstr>Culture Compromised</vt:lpstr>
      <vt:lpstr>Objective 3:Develop strategies to avoid inappropriate relationships with inmates </vt:lpstr>
      <vt:lpstr>Answer these Questions:</vt:lpstr>
      <vt:lpstr>What if you Answered “Yes”?</vt:lpstr>
      <vt:lpstr>What about your Co-Worker?</vt:lpstr>
      <vt:lpstr>Remember: Follow Your Agency Policy</vt:lpstr>
      <vt:lpstr> Develop Strategies</vt:lpstr>
      <vt:lpstr>Small Group Discussion</vt:lpstr>
      <vt:lpstr>Objective 4: Develop strategies to avoid and address false allegations</vt:lpstr>
      <vt:lpstr>Strategies to Avoid False Allegations</vt:lpstr>
      <vt:lpstr>False Allegations Can Occur</vt:lpstr>
      <vt:lpstr>Disciplinary Sanction for Inmates, 115.78</vt:lpstr>
      <vt:lpstr>Group Discussion</vt:lpstr>
      <vt:lpstr>Individual Exercise </vt:lpstr>
      <vt:lpstr>Review Objectives for Unit 4</vt:lpstr>
      <vt:lpstr>End of Unit 4</vt:lpstr>
    </vt:vector>
  </TitlesOfParts>
  <Company>National Council on Crime &amp; Delinquency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for using this template</dc:title>
  <dc:creator>Danielle Stewart</dc:creator>
  <cp:lastModifiedBy>Amy Fry</cp:lastModifiedBy>
  <cp:revision>60</cp:revision>
  <cp:lastPrinted>2014-06-01T15:53:03Z</cp:lastPrinted>
  <dcterms:created xsi:type="dcterms:W3CDTF">2013-12-30T22:17:39Z</dcterms:created>
  <dcterms:modified xsi:type="dcterms:W3CDTF">2014-10-22T14:49:27Z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0x01010090262BB51A719C47B3678DFB56461D15</vt:lpwstr>
  </property>
  <property fmtid="{D5CDD505-2E9C-101B-9397-08002B2CF9AE}" pid="3" name="_dlc_DocIdItemGuid">
    <vt:lpwstr>f01d096c-333a-4224-8f0c-53426d2fecde</vt:lpwstr>
  </property>
</Properties>
</file>