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4" r:id="rId5"/>
  </p:sldMasterIdLst>
  <p:notesMasterIdLst>
    <p:notesMasterId r:id="rId45"/>
  </p:notesMasterIdLst>
  <p:handoutMasterIdLst>
    <p:handoutMasterId r:id="rId46"/>
  </p:handoutMasterIdLst>
  <p:sldIdLst>
    <p:sldId id="429" r:id="rId6"/>
    <p:sldId id="382" r:id="rId7"/>
    <p:sldId id="384" r:id="rId8"/>
    <p:sldId id="385" r:id="rId9"/>
    <p:sldId id="386" r:id="rId10"/>
    <p:sldId id="301" r:id="rId11"/>
    <p:sldId id="387" r:id="rId12"/>
    <p:sldId id="425" r:id="rId13"/>
    <p:sldId id="426" r:id="rId14"/>
    <p:sldId id="424" r:id="rId15"/>
    <p:sldId id="335" r:id="rId16"/>
    <p:sldId id="346" r:id="rId17"/>
    <p:sldId id="347" r:id="rId18"/>
    <p:sldId id="348" r:id="rId19"/>
    <p:sldId id="349" r:id="rId20"/>
    <p:sldId id="396" r:id="rId21"/>
    <p:sldId id="307" r:id="rId22"/>
    <p:sldId id="340" r:id="rId23"/>
    <p:sldId id="406" r:id="rId24"/>
    <p:sldId id="427" r:id="rId25"/>
    <p:sldId id="319" r:id="rId26"/>
    <p:sldId id="320" r:id="rId27"/>
    <p:sldId id="401" r:id="rId28"/>
    <p:sldId id="402" r:id="rId29"/>
    <p:sldId id="403" r:id="rId30"/>
    <p:sldId id="405" r:id="rId31"/>
    <p:sldId id="409" r:id="rId32"/>
    <p:sldId id="411" r:id="rId33"/>
    <p:sldId id="412" r:id="rId34"/>
    <p:sldId id="413" r:id="rId35"/>
    <p:sldId id="414" r:id="rId36"/>
    <p:sldId id="415" r:id="rId37"/>
    <p:sldId id="416" r:id="rId38"/>
    <p:sldId id="417" r:id="rId39"/>
    <p:sldId id="418" r:id="rId40"/>
    <p:sldId id="420" r:id="rId41"/>
    <p:sldId id="419" r:id="rId42"/>
    <p:sldId id="408" r:id="rId43"/>
    <p:sldId id="421" r:id="rId44"/>
  </p:sldIdLst>
  <p:sldSz cx="9144000" cy="6858000" type="screen4x3"/>
  <p:notesSz cx="685800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574F"/>
    <a:srgbClr val="3DADBF"/>
    <a:srgbClr val="CA7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531" autoAdjust="0"/>
  </p:normalViewPr>
  <p:slideViewPr>
    <p:cSldViewPr>
      <p:cViewPr varScale="1">
        <p:scale>
          <a:sx n="79" d="100"/>
          <a:sy n="79" d="100"/>
        </p:scale>
        <p:origin x="846" y="108"/>
      </p:cViewPr>
      <p:guideLst>
        <p:guide orient="horz" pos="2160"/>
        <p:guide pos="2880"/>
      </p:guideLst>
    </p:cSldViewPr>
  </p:slideViewPr>
  <p:notesTextViewPr>
    <p:cViewPr>
      <p:scale>
        <a:sx n="1" d="1"/>
        <a:sy n="1" d="1"/>
      </p:scale>
      <p:origin x="0" y="0"/>
    </p:cViewPr>
  </p:notesTextViewPr>
  <p:notesViewPr>
    <p:cSldViewPr>
      <p:cViewPr varScale="1">
        <p:scale>
          <a:sx n="58" d="100"/>
          <a:sy n="58" d="100"/>
        </p:scale>
        <p:origin x="2448"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viewProps" Target="viewProps.xml"/><Relationship Id="rId8"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CB355A-B339-4A8F-BBC8-EC3F70253553}" type="doc">
      <dgm:prSet loTypeId="urn:microsoft.com/office/officeart/2005/8/layout/cycle3" loCatId="cycle" qsTypeId="urn:microsoft.com/office/officeart/2005/8/quickstyle/simple1" qsCatId="simple" csTypeId="urn:microsoft.com/office/officeart/2005/8/colors/accent5_1" csCatId="accent5" phldr="1"/>
      <dgm:spPr/>
      <dgm:t>
        <a:bodyPr/>
        <a:lstStyle/>
        <a:p>
          <a:endParaRPr lang="en-US"/>
        </a:p>
      </dgm:t>
    </dgm:pt>
    <dgm:pt modelId="{67A02003-BF4C-4922-83F7-E0697EE0C938}">
      <dgm:prSet phldrT="[Text]"/>
      <dgm:spPr/>
      <dgm:t>
        <a:bodyPr/>
        <a:lstStyle/>
        <a:p>
          <a:r>
            <a:rPr lang="en-US" dirty="0" smtClean="0"/>
            <a:t>Allegation</a:t>
          </a:r>
          <a:endParaRPr lang="en-US" dirty="0"/>
        </a:p>
      </dgm:t>
    </dgm:pt>
    <dgm:pt modelId="{0A1D062B-4492-4F1F-83FF-E1D1D95DD495}" type="parTrans" cxnId="{9310D136-1E40-4E8A-B2BD-91B2C3BE9164}">
      <dgm:prSet/>
      <dgm:spPr/>
      <dgm:t>
        <a:bodyPr/>
        <a:lstStyle/>
        <a:p>
          <a:endParaRPr lang="en-US"/>
        </a:p>
      </dgm:t>
    </dgm:pt>
    <dgm:pt modelId="{F6CA2A66-3386-41E1-845E-A23A7D1C3125}" type="sibTrans" cxnId="{9310D136-1E40-4E8A-B2BD-91B2C3BE9164}">
      <dgm:prSet/>
      <dgm:spPr/>
      <dgm:t>
        <a:bodyPr/>
        <a:lstStyle/>
        <a:p>
          <a:endParaRPr lang="en-US"/>
        </a:p>
      </dgm:t>
    </dgm:pt>
    <dgm:pt modelId="{C62A21B5-50AA-4E66-997D-5AC46B763943}">
      <dgm:prSet phldrT="[Text]"/>
      <dgm:spPr/>
      <dgm:t>
        <a:bodyPr/>
        <a:lstStyle/>
        <a:p>
          <a:r>
            <a:rPr lang="en-US" dirty="0" smtClean="0"/>
            <a:t>First Responder</a:t>
          </a:r>
          <a:endParaRPr lang="en-US" dirty="0"/>
        </a:p>
      </dgm:t>
    </dgm:pt>
    <dgm:pt modelId="{5E49E0E2-C6AD-4D97-AAC6-DDF68F0134C4}" type="parTrans" cxnId="{A1649FB7-3277-4AA6-A322-A27250924BE3}">
      <dgm:prSet/>
      <dgm:spPr/>
      <dgm:t>
        <a:bodyPr/>
        <a:lstStyle/>
        <a:p>
          <a:endParaRPr lang="en-US"/>
        </a:p>
      </dgm:t>
    </dgm:pt>
    <dgm:pt modelId="{C78FF24A-40B0-4729-83DC-07D38BD6E02A}" type="sibTrans" cxnId="{A1649FB7-3277-4AA6-A322-A27250924BE3}">
      <dgm:prSet/>
      <dgm:spPr/>
      <dgm:t>
        <a:bodyPr/>
        <a:lstStyle/>
        <a:p>
          <a:endParaRPr lang="en-US"/>
        </a:p>
      </dgm:t>
    </dgm:pt>
    <dgm:pt modelId="{F75A8B5B-70FB-45BB-B052-A5248AAA06B7}">
      <dgm:prSet phldrT="[Text]"/>
      <dgm:spPr/>
      <dgm:t>
        <a:bodyPr/>
        <a:lstStyle/>
        <a:p>
          <a:r>
            <a:rPr lang="en-US" dirty="0" smtClean="0"/>
            <a:t>Medical</a:t>
          </a:r>
          <a:endParaRPr lang="en-US" dirty="0"/>
        </a:p>
      </dgm:t>
    </dgm:pt>
    <dgm:pt modelId="{4AE76B58-9F8D-490A-ACB2-87AD468FFBFD}" type="parTrans" cxnId="{EA309A37-6C55-4E8D-AD84-3958372B1CA0}">
      <dgm:prSet/>
      <dgm:spPr/>
      <dgm:t>
        <a:bodyPr/>
        <a:lstStyle/>
        <a:p>
          <a:endParaRPr lang="en-US"/>
        </a:p>
      </dgm:t>
    </dgm:pt>
    <dgm:pt modelId="{2534E80F-2A26-4857-A4E4-933771640D29}" type="sibTrans" cxnId="{EA309A37-6C55-4E8D-AD84-3958372B1CA0}">
      <dgm:prSet/>
      <dgm:spPr/>
      <dgm:t>
        <a:bodyPr/>
        <a:lstStyle/>
        <a:p>
          <a:endParaRPr lang="en-US"/>
        </a:p>
      </dgm:t>
    </dgm:pt>
    <dgm:pt modelId="{92862536-4BD1-4A61-A7BE-84D5C5A4A1D4}">
      <dgm:prSet phldrT="[Text]"/>
      <dgm:spPr/>
      <dgm:t>
        <a:bodyPr/>
        <a:lstStyle/>
        <a:p>
          <a:r>
            <a:rPr lang="en-US" dirty="0" smtClean="0"/>
            <a:t>Supervisor/ Leadership</a:t>
          </a:r>
          <a:endParaRPr lang="en-US" dirty="0"/>
        </a:p>
      </dgm:t>
    </dgm:pt>
    <dgm:pt modelId="{99A56BAA-4683-4322-A4FC-1B40AB1832AD}" type="parTrans" cxnId="{531242FD-EF27-431B-B385-E44A1FF2B420}">
      <dgm:prSet/>
      <dgm:spPr/>
      <dgm:t>
        <a:bodyPr/>
        <a:lstStyle/>
        <a:p>
          <a:endParaRPr lang="en-US"/>
        </a:p>
      </dgm:t>
    </dgm:pt>
    <dgm:pt modelId="{11D5A8CF-6DE9-4495-9F58-B4401C902B5A}" type="sibTrans" cxnId="{531242FD-EF27-431B-B385-E44A1FF2B420}">
      <dgm:prSet/>
      <dgm:spPr/>
      <dgm:t>
        <a:bodyPr/>
        <a:lstStyle/>
        <a:p>
          <a:endParaRPr lang="en-US"/>
        </a:p>
      </dgm:t>
    </dgm:pt>
    <dgm:pt modelId="{02AC7C7C-CE0A-451F-9C50-28A73E153262}">
      <dgm:prSet phldrT="[Text]"/>
      <dgm:spPr/>
      <dgm:t>
        <a:bodyPr/>
        <a:lstStyle/>
        <a:p>
          <a:r>
            <a:rPr lang="en-US" dirty="0" smtClean="0"/>
            <a:t>Investigator</a:t>
          </a:r>
          <a:endParaRPr lang="en-US" dirty="0"/>
        </a:p>
      </dgm:t>
    </dgm:pt>
    <dgm:pt modelId="{C1A11100-C570-434D-A562-352B619947E5}" type="parTrans" cxnId="{926B1C81-0011-468A-8F25-69EE2C085A7A}">
      <dgm:prSet/>
      <dgm:spPr/>
      <dgm:t>
        <a:bodyPr/>
        <a:lstStyle/>
        <a:p>
          <a:endParaRPr lang="en-US"/>
        </a:p>
      </dgm:t>
    </dgm:pt>
    <dgm:pt modelId="{A4FB6E36-C665-45D0-95B5-F5FA5B5644D0}" type="sibTrans" cxnId="{926B1C81-0011-468A-8F25-69EE2C085A7A}">
      <dgm:prSet/>
      <dgm:spPr/>
      <dgm:t>
        <a:bodyPr/>
        <a:lstStyle/>
        <a:p>
          <a:endParaRPr lang="en-US"/>
        </a:p>
      </dgm:t>
    </dgm:pt>
    <dgm:pt modelId="{ED7878CA-74D4-47B9-B754-B9BF560BFE31}">
      <dgm:prSet phldrT="[Text]"/>
      <dgm:spPr/>
      <dgm:t>
        <a:bodyPr/>
        <a:lstStyle/>
        <a:p>
          <a:r>
            <a:rPr lang="en-US" dirty="0" smtClean="0"/>
            <a:t>Mental Health </a:t>
          </a:r>
          <a:endParaRPr lang="en-US" dirty="0"/>
        </a:p>
      </dgm:t>
    </dgm:pt>
    <dgm:pt modelId="{50A9BCA0-9069-4BB6-850E-10D100744F9B}" type="parTrans" cxnId="{DCD2F412-C884-4AFF-9C09-2E5337E4ABDD}">
      <dgm:prSet/>
      <dgm:spPr/>
      <dgm:t>
        <a:bodyPr/>
        <a:lstStyle/>
        <a:p>
          <a:endParaRPr lang="en-US"/>
        </a:p>
      </dgm:t>
    </dgm:pt>
    <dgm:pt modelId="{FCF186EF-F73F-4C97-9A07-B2B51ED2B82D}" type="sibTrans" cxnId="{DCD2F412-C884-4AFF-9C09-2E5337E4ABDD}">
      <dgm:prSet/>
      <dgm:spPr/>
      <dgm:t>
        <a:bodyPr/>
        <a:lstStyle/>
        <a:p>
          <a:endParaRPr lang="en-US"/>
        </a:p>
      </dgm:t>
    </dgm:pt>
    <dgm:pt modelId="{B89D856D-F256-4A5E-81D0-4F4FA98C0AD3}">
      <dgm:prSet phldrT="[Text]"/>
      <dgm:spPr/>
      <dgm:t>
        <a:bodyPr/>
        <a:lstStyle/>
        <a:p>
          <a:r>
            <a:rPr lang="en-US" dirty="0" smtClean="0"/>
            <a:t>Victims Assistance </a:t>
          </a:r>
          <a:endParaRPr lang="en-US" dirty="0"/>
        </a:p>
      </dgm:t>
    </dgm:pt>
    <dgm:pt modelId="{8E5A4246-0382-4D55-A20F-F1AE7C6DA241}" type="parTrans" cxnId="{1341DAC7-0CBC-4B0B-81A7-26D319CB3692}">
      <dgm:prSet/>
      <dgm:spPr/>
      <dgm:t>
        <a:bodyPr/>
        <a:lstStyle/>
        <a:p>
          <a:endParaRPr lang="en-US"/>
        </a:p>
      </dgm:t>
    </dgm:pt>
    <dgm:pt modelId="{E11666B3-EBE6-458D-A5D3-B45EA85A6037}" type="sibTrans" cxnId="{1341DAC7-0CBC-4B0B-81A7-26D319CB3692}">
      <dgm:prSet/>
      <dgm:spPr/>
      <dgm:t>
        <a:bodyPr/>
        <a:lstStyle/>
        <a:p>
          <a:endParaRPr lang="en-US"/>
        </a:p>
      </dgm:t>
    </dgm:pt>
    <dgm:pt modelId="{5F296479-CCAD-4EF7-9746-1A1235D13083}" type="pres">
      <dgm:prSet presAssocID="{14CB355A-B339-4A8F-BBC8-EC3F70253553}" presName="Name0" presStyleCnt="0">
        <dgm:presLayoutVars>
          <dgm:dir/>
          <dgm:resizeHandles val="exact"/>
        </dgm:presLayoutVars>
      </dgm:prSet>
      <dgm:spPr/>
      <dgm:t>
        <a:bodyPr/>
        <a:lstStyle/>
        <a:p>
          <a:endParaRPr lang="en-US"/>
        </a:p>
      </dgm:t>
    </dgm:pt>
    <dgm:pt modelId="{61049DA9-8463-48EA-9B1B-C70E5C7A7B97}" type="pres">
      <dgm:prSet presAssocID="{14CB355A-B339-4A8F-BBC8-EC3F70253553}" presName="cycle" presStyleCnt="0"/>
      <dgm:spPr/>
    </dgm:pt>
    <dgm:pt modelId="{B023EF24-6F24-455B-BBAF-5547CD8E7243}" type="pres">
      <dgm:prSet presAssocID="{67A02003-BF4C-4922-83F7-E0697EE0C938}" presName="nodeFirstNode" presStyleLbl="node1" presStyleIdx="0" presStyleCnt="7" custRadScaleRad="97156" custRadScaleInc="1066">
        <dgm:presLayoutVars>
          <dgm:bulletEnabled val="1"/>
        </dgm:presLayoutVars>
      </dgm:prSet>
      <dgm:spPr/>
      <dgm:t>
        <a:bodyPr/>
        <a:lstStyle/>
        <a:p>
          <a:endParaRPr lang="en-US"/>
        </a:p>
      </dgm:t>
    </dgm:pt>
    <dgm:pt modelId="{2525E38B-B991-4BDF-A740-2973FBF11A62}" type="pres">
      <dgm:prSet presAssocID="{F6CA2A66-3386-41E1-845E-A23A7D1C3125}" presName="sibTransFirstNode" presStyleLbl="bgShp" presStyleIdx="0" presStyleCnt="1"/>
      <dgm:spPr/>
      <dgm:t>
        <a:bodyPr/>
        <a:lstStyle/>
        <a:p>
          <a:endParaRPr lang="en-US"/>
        </a:p>
      </dgm:t>
    </dgm:pt>
    <dgm:pt modelId="{59033859-1DC5-47DE-86A5-0CCF4BEF39CA}" type="pres">
      <dgm:prSet presAssocID="{C62A21B5-50AA-4E66-997D-5AC46B763943}" presName="nodeFollowingNodes" presStyleLbl="node1" presStyleIdx="1" presStyleCnt="7">
        <dgm:presLayoutVars>
          <dgm:bulletEnabled val="1"/>
        </dgm:presLayoutVars>
      </dgm:prSet>
      <dgm:spPr/>
      <dgm:t>
        <a:bodyPr/>
        <a:lstStyle/>
        <a:p>
          <a:endParaRPr lang="en-US"/>
        </a:p>
      </dgm:t>
    </dgm:pt>
    <dgm:pt modelId="{E06BA1A9-BD4E-4EFE-B409-278F964F61F1}" type="pres">
      <dgm:prSet presAssocID="{F75A8B5B-70FB-45BB-B052-A5248AAA06B7}" presName="nodeFollowingNodes" presStyleLbl="node1" presStyleIdx="2" presStyleCnt="7">
        <dgm:presLayoutVars>
          <dgm:bulletEnabled val="1"/>
        </dgm:presLayoutVars>
      </dgm:prSet>
      <dgm:spPr/>
      <dgm:t>
        <a:bodyPr/>
        <a:lstStyle/>
        <a:p>
          <a:endParaRPr lang="en-US"/>
        </a:p>
      </dgm:t>
    </dgm:pt>
    <dgm:pt modelId="{AC5955E7-C678-4D07-A2D6-24AB812B84BF}" type="pres">
      <dgm:prSet presAssocID="{92862536-4BD1-4A61-A7BE-84D5C5A4A1D4}" presName="nodeFollowingNodes" presStyleLbl="node1" presStyleIdx="3" presStyleCnt="7">
        <dgm:presLayoutVars>
          <dgm:bulletEnabled val="1"/>
        </dgm:presLayoutVars>
      </dgm:prSet>
      <dgm:spPr/>
      <dgm:t>
        <a:bodyPr/>
        <a:lstStyle/>
        <a:p>
          <a:endParaRPr lang="en-US"/>
        </a:p>
      </dgm:t>
    </dgm:pt>
    <dgm:pt modelId="{256FDF70-A21C-4C5D-BF16-4588F49BC3B0}" type="pres">
      <dgm:prSet presAssocID="{ED7878CA-74D4-47B9-B754-B9BF560BFE31}" presName="nodeFollowingNodes" presStyleLbl="node1" presStyleIdx="4" presStyleCnt="7">
        <dgm:presLayoutVars>
          <dgm:bulletEnabled val="1"/>
        </dgm:presLayoutVars>
      </dgm:prSet>
      <dgm:spPr/>
      <dgm:t>
        <a:bodyPr/>
        <a:lstStyle/>
        <a:p>
          <a:endParaRPr lang="en-US"/>
        </a:p>
      </dgm:t>
    </dgm:pt>
    <dgm:pt modelId="{63F857FA-B22F-4EA5-8DA2-5435FF60B665}" type="pres">
      <dgm:prSet presAssocID="{02AC7C7C-CE0A-451F-9C50-28A73E153262}" presName="nodeFollowingNodes" presStyleLbl="node1" presStyleIdx="5" presStyleCnt="7">
        <dgm:presLayoutVars>
          <dgm:bulletEnabled val="1"/>
        </dgm:presLayoutVars>
      </dgm:prSet>
      <dgm:spPr/>
      <dgm:t>
        <a:bodyPr/>
        <a:lstStyle/>
        <a:p>
          <a:endParaRPr lang="en-US"/>
        </a:p>
      </dgm:t>
    </dgm:pt>
    <dgm:pt modelId="{B56BD7C8-E939-4C0B-ACC0-F8B1B5F61369}" type="pres">
      <dgm:prSet presAssocID="{B89D856D-F256-4A5E-81D0-4F4FA98C0AD3}" presName="nodeFollowingNodes" presStyleLbl="node1" presStyleIdx="6" presStyleCnt="7">
        <dgm:presLayoutVars>
          <dgm:bulletEnabled val="1"/>
        </dgm:presLayoutVars>
      </dgm:prSet>
      <dgm:spPr/>
      <dgm:t>
        <a:bodyPr/>
        <a:lstStyle/>
        <a:p>
          <a:endParaRPr lang="en-US"/>
        </a:p>
      </dgm:t>
    </dgm:pt>
  </dgm:ptLst>
  <dgm:cxnLst>
    <dgm:cxn modelId="{1341DAC7-0CBC-4B0B-81A7-26D319CB3692}" srcId="{14CB355A-B339-4A8F-BBC8-EC3F70253553}" destId="{B89D856D-F256-4A5E-81D0-4F4FA98C0AD3}" srcOrd="6" destOrd="0" parTransId="{8E5A4246-0382-4D55-A20F-F1AE7C6DA241}" sibTransId="{E11666B3-EBE6-458D-A5D3-B45EA85A6037}"/>
    <dgm:cxn modelId="{313F4392-DA75-4EDA-BAEB-1BFB5D4506E3}" type="presOf" srcId="{02AC7C7C-CE0A-451F-9C50-28A73E153262}" destId="{63F857FA-B22F-4EA5-8DA2-5435FF60B665}" srcOrd="0" destOrd="0" presId="urn:microsoft.com/office/officeart/2005/8/layout/cycle3"/>
    <dgm:cxn modelId="{EA309A37-6C55-4E8D-AD84-3958372B1CA0}" srcId="{14CB355A-B339-4A8F-BBC8-EC3F70253553}" destId="{F75A8B5B-70FB-45BB-B052-A5248AAA06B7}" srcOrd="2" destOrd="0" parTransId="{4AE76B58-9F8D-490A-ACB2-87AD468FFBFD}" sibTransId="{2534E80F-2A26-4857-A4E4-933771640D29}"/>
    <dgm:cxn modelId="{531242FD-EF27-431B-B385-E44A1FF2B420}" srcId="{14CB355A-B339-4A8F-BBC8-EC3F70253553}" destId="{92862536-4BD1-4A61-A7BE-84D5C5A4A1D4}" srcOrd="3" destOrd="0" parTransId="{99A56BAA-4683-4322-A4FC-1B40AB1832AD}" sibTransId="{11D5A8CF-6DE9-4495-9F58-B4401C902B5A}"/>
    <dgm:cxn modelId="{2E41CFB6-7DA9-4DF8-A0D7-8FDC2E5A2647}" type="presOf" srcId="{B89D856D-F256-4A5E-81D0-4F4FA98C0AD3}" destId="{B56BD7C8-E939-4C0B-ACC0-F8B1B5F61369}" srcOrd="0" destOrd="0" presId="urn:microsoft.com/office/officeart/2005/8/layout/cycle3"/>
    <dgm:cxn modelId="{399D746F-200B-45A4-A135-CA76AEFDF285}" type="presOf" srcId="{67A02003-BF4C-4922-83F7-E0697EE0C938}" destId="{B023EF24-6F24-455B-BBAF-5547CD8E7243}" srcOrd="0" destOrd="0" presId="urn:microsoft.com/office/officeart/2005/8/layout/cycle3"/>
    <dgm:cxn modelId="{A1649FB7-3277-4AA6-A322-A27250924BE3}" srcId="{14CB355A-B339-4A8F-BBC8-EC3F70253553}" destId="{C62A21B5-50AA-4E66-997D-5AC46B763943}" srcOrd="1" destOrd="0" parTransId="{5E49E0E2-C6AD-4D97-AAC6-DDF68F0134C4}" sibTransId="{C78FF24A-40B0-4729-83DC-07D38BD6E02A}"/>
    <dgm:cxn modelId="{1DAC01FD-2266-4B50-853B-91618D260BF1}" type="presOf" srcId="{ED7878CA-74D4-47B9-B754-B9BF560BFE31}" destId="{256FDF70-A21C-4C5D-BF16-4588F49BC3B0}" srcOrd="0" destOrd="0" presId="urn:microsoft.com/office/officeart/2005/8/layout/cycle3"/>
    <dgm:cxn modelId="{926B1C81-0011-468A-8F25-69EE2C085A7A}" srcId="{14CB355A-B339-4A8F-BBC8-EC3F70253553}" destId="{02AC7C7C-CE0A-451F-9C50-28A73E153262}" srcOrd="5" destOrd="0" parTransId="{C1A11100-C570-434D-A562-352B619947E5}" sibTransId="{A4FB6E36-C665-45D0-95B5-F5FA5B5644D0}"/>
    <dgm:cxn modelId="{C6F72407-1B98-487F-86BE-7B934B7E1756}" type="presOf" srcId="{F6CA2A66-3386-41E1-845E-A23A7D1C3125}" destId="{2525E38B-B991-4BDF-A740-2973FBF11A62}" srcOrd="0" destOrd="0" presId="urn:microsoft.com/office/officeart/2005/8/layout/cycle3"/>
    <dgm:cxn modelId="{9310D136-1E40-4E8A-B2BD-91B2C3BE9164}" srcId="{14CB355A-B339-4A8F-BBC8-EC3F70253553}" destId="{67A02003-BF4C-4922-83F7-E0697EE0C938}" srcOrd="0" destOrd="0" parTransId="{0A1D062B-4492-4F1F-83FF-E1D1D95DD495}" sibTransId="{F6CA2A66-3386-41E1-845E-A23A7D1C3125}"/>
    <dgm:cxn modelId="{DCD2F412-C884-4AFF-9C09-2E5337E4ABDD}" srcId="{14CB355A-B339-4A8F-BBC8-EC3F70253553}" destId="{ED7878CA-74D4-47B9-B754-B9BF560BFE31}" srcOrd="4" destOrd="0" parTransId="{50A9BCA0-9069-4BB6-850E-10D100744F9B}" sibTransId="{FCF186EF-F73F-4C97-9A07-B2B51ED2B82D}"/>
    <dgm:cxn modelId="{E39F79CF-6D5D-46C2-AB4B-3560394A00FD}" type="presOf" srcId="{F75A8B5B-70FB-45BB-B052-A5248AAA06B7}" destId="{E06BA1A9-BD4E-4EFE-B409-278F964F61F1}" srcOrd="0" destOrd="0" presId="urn:microsoft.com/office/officeart/2005/8/layout/cycle3"/>
    <dgm:cxn modelId="{63DA0105-8644-43EE-A600-7F0963501F07}" type="presOf" srcId="{C62A21B5-50AA-4E66-997D-5AC46B763943}" destId="{59033859-1DC5-47DE-86A5-0CCF4BEF39CA}" srcOrd="0" destOrd="0" presId="urn:microsoft.com/office/officeart/2005/8/layout/cycle3"/>
    <dgm:cxn modelId="{3F2BBB0F-B09F-4A76-A906-714979A0C375}" type="presOf" srcId="{14CB355A-B339-4A8F-BBC8-EC3F70253553}" destId="{5F296479-CCAD-4EF7-9746-1A1235D13083}" srcOrd="0" destOrd="0" presId="urn:microsoft.com/office/officeart/2005/8/layout/cycle3"/>
    <dgm:cxn modelId="{8544DAEE-DF1F-48BC-8018-8B41AF238C4D}" type="presOf" srcId="{92862536-4BD1-4A61-A7BE-84D5C5A4A1D4}" destId="{AC5955E7-C678-4D07-A2D6-24AB812B84BF}" srcOrd="0" destOrd="0" presId="urn:microsoft.com/office/officeart/2005/8/layout/cycle3"/>
    <dgm:cxn modelId="{FE69E878-6E00-4DDC-B6F9-A2803AF6EFEF}" type="presParOf" srcId="{5F296479-CCAD-4EF7-9746-1A1235D13083}" destId="{61049DA9-8463-48EA-9B1B-C70E5C7A7B97}" srcOrd="0" destOrd="0" presId="urn:microsoft.com/office/officeart/2005/8/layout/cycle3"/>
    <dgm:cxn modelId="{18A7F968-51A3-4243-A8A4-847F99753FC2}" type="presParOf" srcId="{61049DA9-8463-48EA-9B1B-C70E5C7A7B97}" destId="{B023EF24-6F24-455B-BBAF-5547CD8E7243}" srcOrd="0" destOrd="0" presId="urn:microsoft.com/office/officeart/2005/8/layout/cycle3"/>
    <dgm:cxn modelId="{D1270B9E-EC3E-496A-971B-B4C385D38FDB}" type="presParOf" srcId="{61049DA9-8463-48EA-9B1B-C70E5C7A7B97}" destId="{2525E38B-B991-4BDF-A740-2973FBF11A62}" srcOrd="1" destOrd="0" presId="urn:microsoft.com/office/officeart/2005/8/layout/cycle3"/>
    <dgm:cxn modelId="{D9796772-8E6D-4CF9-B89C-02E0DE2F85E8}" type="presParOf" srcId="{61049DA9-8463-48EA-9B1B-C70E5C7A7B97}" destId="{59033859-1DC5-47DE-86A5-0CCF4BEF39CA}" srcOrd="2" destOrd="0" presId="urn:microsoft.com/office/officeart/2005/8/layout/cycle3"/>
    <dgm:cxn modelId="{02B8A0D5-599F-4EC7-B87B-1F24DEED76EE}" type="presParOf" srcId="{61049DA9-8463-48EA-9B1B-C70E5C7A7B97}" destId="{E06BA1A9-BD4E-4EFE-B409-278F964F61F1}" srcOrd="3" destOrd="0" presId="urn:microsoft.com/office/officeart/2005/8/layout/cycle3"/>
    <dgm:cxn modelId="{8E00DF41-F0D8-43B0-8C7A-9D841256F69D}" type="presParOf" srcId="{61049DA9-8463-48EA-9B1B-C70E5C7A7B97}" destId="{AC5955E7-C678-4D07-A2D6-24AB812B84BF}" srcOrd="4" destOrd="0" presId="urn:microsoft.com/office/officeart/2005/8/layout/cycle3"/>
    <dgm:cxn modelId="{B0ADD705-C443-41F7-B4D7-A6133414D6D9}" type="presParOf" srcId="{61049DA9-8463-48EA-9B1B-C70E5C7A7B97}" destId="{256FDF70-A21C-4C5D-BF16-4588F49BC3B0}" srcOrd="5" destOrd="0" presId="urn:microsoft.com/office/officeart/2005/8/layout/cycle3"/>
    <dgm:cxn modelId="{80A0EEFA-9C80-47ED-A0C9-9EC7E325963F}" type="presParOf" srcId="{61049DA9-8463-48EA-9B1B-C70E5C7A7B97}" destId="{63F857FA-B22F-4EA5-8DA2-5435FF60B665}" srcOrd="6" destOrd="0" presId="urn:microsoft.com/office/officeart/2005/8/layout/cycle3"/>
    <dgm:cxn modelId="{3ED0B05E-AA22-4F77-973C-C38A37A49719}" type="presParOf" srcId="{61049DA9-8463-48EA-9B1B-C70E5C7A7B97}" destId="{B56BD7C8-E939-4C0B-ACC0-F8B1B5F61369}" srcOrd="7"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611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66116"/>
          </a:xfrm>
          <a:prstGeom prst="rect">
            <a:avLst/>
          </a:prstGeom>
        </p:spPr>
        <p:txBody>
          <a:bodyPr vert="horz" lIns="91440" tIns="45720" rIns="91440" bIns="45720" rtlCol="0"/>
          <a:lstStyle>
            <a:lvl1pPr algn="r">
              <a:defRPr sz="1200"/>
            </a:lvl1pPr>
          </a:lstStyle>
          <a:p>
            <a:fld id="{C6A574E4-0400-496B-A428-671D694BF95B}" type="datetimeFigureOut">
              <a:rPr lang="en-US" smtClean="0"/>
              <a:t>10/22/2014</a:t>
            </a:fld>
            <a:endParaRPr lang="en-US" dirty="0"/>
          </a:p>
        </p:txBody>
      </p:sp>
      <p:sp>
        <p:nvSpPr>
          <p:cNvPr id="4" name="Footer Placeholder 3"/>
          <p:cNvSpPr>
            <a:spLocks noGrp="1"/>
          </p:cNvSpPr>
          <p:nvPr>
            <p:ph type="ftr" sz="quarter" idx="2"/>
          </p:nvPr>
        </p:nvSpPr>
        <p:spPr>
          <a:xfrm>
            <a:off x="1" y="8823936"/>
            <a:ext cx="2971800" cy="46611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823936"/>
            <a:ext cx="2971800" cy="466115"/>
          </a:xfrm>
          <a:prstGeom prst="rect">
            <a:avLst/>
          </a:prstGeom>
        </p:spPr>
        <p:txBody>
          <a:bodyPr vert="horz" lIns="91440" tIns="45720" rIns="91440" bIns="45720" rtlCol="0" anchor="b"/>
          <a:lstStyle>
            <a:lvl1pPr algn="r">
              <a:defRPr sz="1200"/>
            </a:lvl1pPr>
          </a:lstStyle>
          <a:p>
            <a:fld id="{9B85CFB8-0B4F-40C7-9AA0-821A352EE6B3}" type="slidenum">
              <a:rPr lang="en-US" smtClean="0"/>
              <a:t>‹#›</a:t>
            </a:fld>
            <a:endParaRPr lang="en-US" dirty="0"/>
          </a:p>
        </p:txBody>
      </p:sp>
    </p:spTree>
    <p:extLst>
      <p:ext uri="{BB962C8B-B14F-4D97-AF65-F5344CB8AC3E}">
        <p14:creationId xmlns:p14="http://schemas.microsoft.com/office/powerpoint/2010/main" val="3446872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1800" cy="46450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1"/>
            <a:ext cx="2971800" cy="464503"/>
          </a:xfrm>
          <a:prstGeom prst="rect">
            <a:avLst/>
          </a:prstGeom>
        </p:spPr>
        <p:txBody>
          <a:bodyPr vert="horz" lIns="91440" tIns="45720" rIns="91440" bIns="45720" rtlCol="0"/>
          <a:lstStyle>
            <a:lvl1pPr algn="r">
              <a:defRPr sz="1200"/>
            </a:lvl1pPr>
          </a:lstStyle>
          <a:p>
            <a:fld id="{404DAE2E-E8B5-4BD8-972D-9FF61F826A0D}" type="datetimeFigureOut">
              <a:rPr lang="en-US" smtClean="0"/>
              <a:t>10/22/2014</a:t>
            </a:fld>
            <a:endParaRPr lang="en-US" dirty="0"/>
          </a:p>
        </p:txBody>
      </p:sp>
      <p:sp>
        <p:nvSpPr>
          <p:cNvPr id="4" name="Slide Image Placeholder 3"/>
          <p:cNvSpPr>
            <a:spLocks noGrp="1" noRot="1" noChangeAspect="1"/>
          </p:cNvSpPr>
          <p:nvPr>
            <p:ph type="sldImg" idx="2"/>
          </p:nvPr>
        </p:nvSpPr>
        <p:spPr>
          <a:xfrm>
            <a:off x="1108075" y="696913"/>
            <a:ext cx="4641850" cy="34829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2775"/>
            <a:ext cx="5486400" cy="418052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3936"/>
            <a:ext cx="2971800" cy="46450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3936"/>
            <a:ext cx="2971800" cy="464503"/>
          </a:xfrm>
          <a:prstGeom prst="rect">
            <a:avLst/>
          </a:prstGeom>
        </p:spPr>
        <p:txBody>
          <a:bodyPr vert="horz" lIns="91440" tIns="45720" rIns="91440" bIns="45720" rtlCol="0" anchor="b"/>
          <a:lstStyle>
            <a:lvl1pPr algn="r">
              <a:defRPr sz="1200"/>
            </a:lvl1pPr>
          </a:lstStyle>
          <a:p>
            <a:fld id="{3FF41121-0D60-44AA-AD81-8A7116AA7E7D}" type="slidenum">
              <a:rPr lang="en-US" smtClean="0"/>
              <a:t>‹#›</a:t>
            </a:fld>
            <a:endParaRPr lang="en-US" dirty="0"/>
          </a:p>
        </p:txBody>
      </p:sp>
    </p:spTree>
    <p:extLst>
      <p:ext uri="{BB962C8B-B14F-4D97-AF65-F5344CB8AC3E}">
        <p14:creationId xmlns:p14="http://schemas.microsoft.com/office/powerpoint/2010/main" val="3124340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3AD2ED-49A5-429A-B3D3-3014F5F1DDCA}"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0951464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FD2F8B08-D723-4A81-852F-BFB3D7A776BC}" type="slidenum">
              <a:rPr lang="en-US" smtClean="0"/>
              <a:t>21</a:t>
            </a:fld>
            <a:endParaRPr lang="en-US"/>
          </a:p>
        </p:txBody>
      </p:sp>
    </p:spTree>
    <p:extLst>
      <p:ext uri="{BB962C8B-B14F-4D97-AF65-F5344CB8AC3E}">
        <p14:creationId xmlns:p14="http://schemas.microsoft.com/office/powerpoint/2010/main" val="458047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FD2F8B08-D723-4A81-852F-BFB3D7A776BC}" type="slidenum">
              <a:rPr lang="en-US" smtClean="0"/>
              <a:t>22</a:t>
            </a:fld>
            <a:endParaRPr lang="en-US"/>
          </a:p>
        </p:txBody>
      </p:sp>
    </p:spTree>
    <p:extLst>
      <p:ext uri="{BB962C8B-B14F-4D97-AF65-F5344CB8AC3E}">
        <p14:creationId xmlns:p14="http://schemas.microsoft.com/office/powerpoint/2010/main" val="39445844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Information</a:t>
            </a:r>
            <a:r>
              <a:rPr lang="en-US" baseline="0" dirty="0" smtClean="0"/>
              <a:t> regarding how a first responder interacts with victims of abuse</a:t>
            </a:r>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23</a:t>
            </a:fld>
            <a:endParaRPr lang="en-US"/>
          </a:p>
        </p:txBody>
      </p:sp>
    </p:spTree>
    <p:extLst>
      <p:ext uri="{BB962C8B-B14F-4D97-AF65-F5344CB8AC3E}">
        <p14:creationId xmlns:p14="http://schemas.microsoft.com/office/powerpoint/2010/main" val="41337172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Information</a:t>
            </a:r>
            <a:r>
              <a:rPr lang="en-US" baseline="0" dirty="0" smtClean="0"/>
              <a:t> regarding how a first responder interacts with victims of abuse</a:t>
            </a:r>
            <a:endParaRPr lang="en-US" dirty="0" smtClean="0"/>
          </a:p>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24</a:t>
            </a:fld>
            <a:endParaRPr lang="en-US"/>
          </a:p>
        </p:txBody>
      </p:sp>
    </p:spTree>
    <p:extLst>
      <p:ext uri="{BB962C8B-B14F-4D97-AF65-F5344CB8AC3E}">
        <p14:creationId xmlns:p14="http://schemas.microsoft.com/office/powerpoint/2010/main" val="26034693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Information</a:t>
            </a:r>
            <a:r>
              <a:rPr lang="en-US" baseline="0" dirty="0" smtClean="0"/>
              <a:t> regarding how a first responder interacts with victims of abuse</a:t>
            </a:r>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25</a:t>
            </a:fld>
            <a:endParaRPr lang="en-US"/>
          </a:p>
        </p:txBody>
      </p:sp>
    </p:spTree>
    <p:extLst>
      <p:ext uri="{BB962C8B-B14F-4D97-AF65-F5344CB8AC3E}">
        <p14:creationId xmlns:p14="http://schemas.microsoft.com/office/powerpoint/2010/main" val="21649718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26</a:t>
            </a:fld>
            <a:endParaRPr lang="en-US"/>
          </a:p>
        </p:txBody>
      </p:sp>
    </p:spTree>
    <p:extLst>
      <p:ext uri="{BB962C8B-B14F-4D97-AF65-F5344CB8AC3E}">
        <p14:creationId xmlns:p14="http://schemas.microsoft.com/office/powerpoint/2010/main" val="29591468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F41121-0D60-44AA-AD81-8A7116AA7E7D}" type="slidenum">
              <a:rPr lang="en-US" smtClean="0"/>
              <a:t>31</a:t>
            </a:fld>
            <a:endParaRPr lang="en-US" dirty="0"/>
          </a:p>
        </p:txBody>
      </p:sp>
    </p:spTree>
    <p:extLst>
      <p:ext uri="{BB962C8B-B14F-4D97-AF65-F5344CB8AC3E}">
        <p14:creationId xmlns:p14="http://schemas.microsoft.com/office/powerpoint/2010/main" val="5243355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2F8B08-D723-4A81-852F-BFB3D7A776BC}" type="slidenum">
              <a:rPr lang="en-US" smtClean="0"/>
              <a:t>32</a:t>
            </a:fld>
            <a:endParaRPr lang="en-US"/>
          </a:p>
        </p:txBody>
      </p:sp>
    </p:spTree>
    <p:extLst>
      <p:ext uri="{BB962C8B-B14F-4D97-AF65-F5344CB8AC3E}">
        <p14:creationId xmlns:p14="http://schemas.microsoft.com/office/powerpoint/2010/main" val="11075234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2F8B08-D723-4A81-852F-BFB3D7A776BC}" type="slidenum">
              <a:rPr lang="en-US" smtClean="0"/>
              <a:t>33</a:t>
            </a:fld>
            <a:endParaRPr lang="en-US"/>
          </a:p>
        </p:txBody>
      </p:sp>
    </p:spTree>
    <p:extLst>
      <p:ext uri="{BB962C8B-B14F-4D97-AF65-F5344CB8AC3E}">
        <p14:creationId xmlns:p14="http://schemas.microsoft.com/office/powerpoint/2010/main" val="12535175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2F8B08-D723-4A81-852F-BFB3D7A776BC}" type="slidenum">
              <a:rPr lang="en-US" smtClean="0"/>
              <a:t>34</a:t>
            </a:fld>
            <a:endParaRPr lang="en-US"/>
          </a:p>
        </p:txBody>
      </p:sp>
    </p:spTree>
    <p:extLst>
      <p:ext uri="{BB962C8B-B14F-4D97-AF65-F5344CB8AC3E}">
        <p14:creationId xmlns:p14="http://schemas.microsoft.com/office/powerpoint/2010/main" val="4023448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F41121-0D60-44AA-AD81-8A7116AA7E7D}" type="slidenum">
              <a:rPr lang="en-US" smtClean="0"/>
              <a:t>3</a:t>
            </a:fld>
            <a:endParaRPr lang="en-US" dirty="0"/>
          </a:p>
        </p:txBody>
      </p:sp>
    </p:spTree>
    <p:extLst>
      <p:ext uri="{BB962C8B-B14F-4D97-AF65-F5344CB8AC3E}">
        <p14:creationId xmlns:p14="http://schemas.microsoft.com/office/powerpoint/2010/main" val="17333267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2F8B08-D723-4A81-852F-BFB3D7A776BC}" type="slidenum">
              <a:rPr lang="en-US" smtClean="0"/>
              <a:t>35</a:t>
            </a:fld>
            <a:endParaRPr lang="en-US"/>
          </a:p>
        </p:txBody>
      </p:sp>
    </p:spTree>
    <p:extLst>
      <p:ext uri="{BB962C8B-B14F-4D97-AF65-F5344CB8AC3E}">
        <p14:creationId xmlns:p14="http://schemas.microsoft.com/office/powerpoint/2010/main" val="39601210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t>38</a:t>
            </a:fld>
            <a:endParaRPr lang="en-US"/>
          </a:p>
        </p:txBody>
      </p:sp>
    </p:spTree>
    <p:extLst>
      <p:ext uri="{BB962C8B-B14F-4D97-AF65-F5344CB8AC3E}">
        <p14:creationId xmlns:p14="http://schemas.microsoft.com/office/powerpoint/2010/main" val="26646339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F41121-0D60-44AA-AD81-8A7116AA7E7D}" type="slidenum">
              <a:rPr lang="en-US" smtClean="0"/>
              <a:t>39</a:t>
            </a:fld>
            <a:endParaRPr lang="en-US" dirty="0"/>
          </a:p>
        </p:txBody>
      </p:sp>
    </p:spTree>
    <p:extLst>
      <p:ext uri="{BB962C8B-B14F-4D97-AF65-F5344CB8AC3E}">
        <p14:creationId xmlns:p14="http://schemas.microsoft.com/office/powerpoint/2010/main" val="129873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3AD2ED-49A5-429A-B3D3-3014F5F1DDCA}" type="slidenum">
              <a:rPr lang="en-US" smtClean="0"/>
              <a:t>4</a:t>
            </a:fld>
            <a:endParaRPr lang="en-US"/>
          </a:p>
        </p:txBody>
      </p:sp>
    </p:spTree>
    <p:extLst>
      <p:ext uri="{BB962C8B-B14F-4D97-AF65-F5344CB8AC3E}">
        <p14:creationId xmlns:p14="http://schemas.microsoft.com/office/powerpoint/2010/main" val="3902198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3AD2ED-49A5-429A-B3D3-3014F5F1DDCA}" type="slidenum">
              <a:rPr lang="en-US" smtClean="0"/>
              <a:t>5</a:t>
            </a:fld>
            <a:endParaRPr lang="en-US"/>
          </a:p>
        </p:txBody>
      </p:sp>
    </p:spTree>
    <p:extLst>
      <p:ext uri="{BB962C8B-B14F-4D97-AF65-F5344CB8AC3E}">
        <p14:creationId xmlns:p14="http://schemas.microsoft.com/office/powerpoint/2010/main" val="3765419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(PREA Standard 115.51, Inmate Reporting)</a:t>
            </a:r>
          </a:p>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8</a:t>
            </a:fld>
            <a:endParaRPr lang="en-US"/>
          </a:p>
        </p:txBody>
      </p:sp>
    </p:spTree>
    <p:extLst>
      <p:ext uri="{BB962C8B-B14F-4D97-AF65-F5344CB8AC3E}">
        <p14:creationId xmlns:p14="http://schemas.microsoft.com/office/powerpoint/2010/main" val="3836680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Agency responsibilities for</a:t>
            </a:r>
            <a:r>
              <a:rPr lang="en-US" baseline="0" dirty="0" smtClean="0"/>
              <a:t> providing methods for inmates to report incidents of sexual abuse. </a:t>
            </a:r>
            <a:r>
              <a:rPr lang="en-US" sz="1200" kern="1200" dirty="0" smtClean="0">
                <a:solidFill>
                  <a:schemeClr val="tx1"/>
                </a:solidFill>
                <a:effectLst/>
                <a:latin typeface="+mn-lt"/>
                <a:ea typeface="+mn-ea"/>
                <a:cs typeface="+mn-cs"/>
              </a:rPr>
              <a:t>Ask students/participants to discuss what “promptly” means according to  agency policy?</a:t>
            </a:r>
          </a:p>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9</a:t>
            </a:fld>
            <a:endParaRPr lang="en-US"/>
          </a:p>
        </p:txBody>
      </p:sp>
    </p:spTree>
    <p:extLst>
      <p:ext uri="{BB962C8B-B14F-4D97-AF65-F5344CB8AC3E}">
        <p14:creationId xmlns:p14="http://schemas.microsoft.com/office/powerpoint/2010/main" val="2231368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F41121-0D60-44AA-AD81-8A7116AA7E7D}" type="slidenum">
              <a:rPr lang="en-US" smtClean="0"/>
              <a:t>13</a:t>
            </a:fld>
            <a:endParaRPr lang="en-US" dirty="0"/>
          </a:p>
        </p:txBody>
      </p:sp>
    </p:spTree>
    <p:extLst>
      <p:ext uri="{BB962C8B-B14F-4D97-AF65-F5344CB8AC3E}">
        <p14:creationId xmlns:p14="http://schemas.microsoft.com/office/powerpoint/2010/main" val="28554070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FF41121-0D60-44AA-AD81-8A7116AA7E7D}" type="slidenum">
              <a:rPr lang="en-US" smtClean="0"/>
              <a:t>17</a:t>
            </a:fld>
            <a:endParaRPr lang="en-US" dirty="0"/>
          </a:p>
        </p:txBody>
      </p:sp>
    </p:spTree>
    <p:extLst>
      <p:ext uri="{BB962C8B-B14F-4D97-AF65-F5344CB8AC3E}">
        <p14:creationId xmlns:p14="http://schemas.microsoft.com/office/powerpoint/2010/main" val="56805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Priorities 1-3</a:t>
            </a:r>
          </a:p>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19</a:t>
            </a:fld>
            <a:endParaRPr lang="en-US"/>
          </a:p>
        </p:txBody>
      </p:sp>
    </p:spTree>
    <p:extLst>
      <p:ext uri="{BB962C8B-B14F-4D97-AF65-F5344CB8AC3E}">
        <p14:creationId xmlns:p14="http://schemas.microsoft.com/office/powerpoint/2010/main" val="36452161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4" descr="C:\Users\mikel\Desktop\PREA-logoRGBhirez-020312.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2950" y="438151"/>
            <a:ext cx="1695450" cy="169544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Home"/>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0" y="1470610"/>
            <a:ext cx="3048000" cy="502324"/>
          </a:xfrm>
          <a:prstGeom prst="rect">
            <a:avLst/>
          </a:prstGeom>
          <a:noFill/>
          <a:extLst>
            <a:ext uri="{909E8E84-426E-40DD-AFC4-6F175D3DCCD1}">
              <a14:hiddenFill xmlns:a14="http://schemas.microsoft.com/office/drawing/2010/main">
                <a:solidFill>
                  <a:srgbClr val="FFFFFF"/>
                </a:solidFill>
              </a14:hiddenFill>
            </a:ext>
          </a:extLst>
        </p:spPr>
      </p:pic>
      <p:sp>
        <p:nvSpPr>
          <p:cNvPr id="14" name="Subtitle 5"/>
          <p:cNvSpPr txBox="1">
            <a:spLocks/>
          </p:cNvSpPr>
          <p:nvPr userDrawn="1"/>
        </p:nvSpPr>
        <p:spPr>
          <a:xfrm>
            <a:off x="1371600" y="3886200"/>
            <a:ext cx="6400800" cy="16764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1500"/>
              </a:spcBef>
              <a:buFont typeface="Arial" pitchFamily="34" charset="0"/>
              <a:buNone/>
            </a:pPr>
            <a:endParaRPr lang="en-US" dirty="0">
              <a:solidFill>
                <a:prstClr val="black"/>
              </a:solidFill>
              <a:latin typeface="Verdana" pitchFamily="34" charset="0"/>
              <a:ea typeface="Verdana" pitchFamily="34" charset="0"/>
              <a:cs typeface="Verdana" pitchFamily="34" charset="0"/>
            </a:endParaRPr>
          </a:p>
        </p:txBody>
      </p:sp>
      <p:sp>
        <p:nvSpPr>
          <p:cNvPr id="16" name="Title 1"/>
          <p:cNvSpPr txBox="1">
            <a:spLocks/>
          </p:cNvSpPr>
          <p:nvPr userDrawn="1"/>
        </p:nvSpPr>
        <p:spPr>
          <a:xfrm>
            <a:off x="0" y="2743200"/>
            <a:ext cx="9144000" cy="41148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prstClr val="white"/>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20" name="Title 1"/>
          <p:cNvSpPr>
            <a:spLocks noGrp="1"/>
          </p:cNvSpPr>
          <p:nvPr>
            <p:ph type="ctrTitle"/>
          </p:nvPr>
        </p:nvSpPr>
        <p:spPr>
          <a:xfrm>
            <a:off x="1676400" y="3657600"/>
            <a:ext cx="6350000" cy="2133600"/>
          </a:xfrm>
        </p:spPr>
        <p:txBody>
          <a:bodyPr>
            <a:normAutofit fontScale="90000"/>
          </a:bodyPr>
          <a:lstStyle>
            <a:lvl1pPr>
              <a:defRPr sz="3000">
                <a:solidFill>
                  <a:schemeClr val="bg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53102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p>
            <a:r>
              <a:rPr lang="en-US" smtClean="0">
                <a:solidFill>
                  <a:prstClr val="black">
                    <a:tint val="75000"/>
                  </a:prstClr>
                </a:solidFill>
              </a:rPr>
              <a:t>The Moss Group, Inc.</a:t>
            </a:r>
            <a:endParaRPr lang="en-US" dirty="0">
              <a:solidFill>
                <a:prstClr val="black">
                  <a:tint val="75000"/>
                </a:prstClr>
              </a:solidFill>
            </a:endParaRPr>
          </a:p>
        </p:txBody>
      </p:sp>
      <p:sp>
        <p:nvSpPr>
          <p:cNvPr id="8" name="Slide Number Placeholder 7"/>
          <p:cNvSpPr>
            <a:spLocks noGrp="1"/>
          </p:cNvSpPr>
          <p:nvPr>
            <p:ph type="sldNum" sz="quarter" idx="11"/>
          </p:nvPr>
        </p:nvSpPr>
        <p:spPr/>
        <p:txBody>
          <a:bodyPr/>
          <a:lstStyle/>
          <a:p>
            <a:fld id="{8027077B-008D-4965-9019-4B1F59FF498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70423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10" name="Picture 4" descr="C:\Users\mikel\Desktop\PREA-logoRGBhirez-020312.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2950" y="438151"/>
            <a:ext cx="1695450" cy="1695449"/>
          </a:xfrm>
          <a:prstGeom prst="rect">
            <a:avLst/>
          </a:prstGeom>
          <a:noFill/>
          <a:extLst>
            <a:ext uri="{909E8E84-426E-40DD-AFC4-6F175D3DCCD1}">
              <a14:hiddenFill xmlns:a14="http://schemas.microsoft.com/office/drawing/2010/main">
                <a:solidFill>
                  <a:srgbClr val="FFFFFF"/>
                </a:solidFill>
              </a14:hiddenFill>
            </a:ext>
          </a:extLst>
        </p:spPr>
      </p:pic>
      <p:sp>
        <p:nvSpPr>
          <p:cNvPr id="14" name="Subtitle 5"/>
          <p:cNvSpPr txBox="1">
            <a:spLocks/>
          </p:cNvSpPr>
          <p:nvPr userDrawn="1"/>
        </p:nvSpPr>
        <p:spPr>
          <a:xfrm>
            <a:off x="1371600" y="3886200"/>
            <a:ext cx="6400800" cy="16764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1500"/>
              </a:spcBef>
              <a:buFont typeface="Arial" pitchFamily="34" charset="0"/>
              <a:buNone/>
            </a:pPr>
            <a:endParaRPr lang="en-US" dirty="0">
              <a:solidFill>
                <a:prstClr val="black"/>
              </a:solidFill>
              <a:latin typeface="Verdana" pitchFamily="34" charset="0"/>
              <a:ea typeface="Verdana" pitchFamily="34" charset="0"/>
              <a:cs typeface="Verdana" pitchFamily="34" charset="0"/>
            </a:endParaRPr>
          </a:p>
        </p:txBody>
      </p:sp>
      <p:sp>
        <p:nvSpPr>
          <p:cNvPr id="16" name="Title 1"/>
          <p:cNvSpPr txBox="1">
            <a:spLocks/>
          </p:cNvSpPr>
          <p:nvPr userDrawn="1"/>
        </p:nvSpPr>
        <p:spPr>
          <a:xfrm>
            <a:off x="0" y="2743200"/>
            <a:ext cx="9144000" cy="41148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prstClr val="white"/>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20" name="Title 1"/>
          <p:cNvSpPr>
            <a:spLocks noGrp="1"/>
          </p:cNvSpPr>
          <p:nvPr>
            <p:ph type="ctrTitle"/>
          </p:nvPr>
        </p:nvSpPr>
        <p:spPr>
          <a:xfrm>
            <a:off x="1676400" y="3657600"/>
            <a:ext cx="6350000" cy="2133600"/>
          </a:xfrm>
        </p:spPr>
        <p:txBody>
          <a:bodyPr>
            <a:normAutofit fontScale="90000"/>
          </a:bodyPr>
          <a:lstStyle>
            <a:lvl1pPr>
              <a:defRPr sz="3000">
                <a:solidFill>
                  <a:schemeClr val="bg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pic>
        <p:nvPicPr>
          <p:cNvPr id="8" name="Picture 1" descr="Description: Moss Group Letterhead"/>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6459" t="12069" r="14812" b="11499"/>
          <a:stretch/>
        </p:blipFill>
        <p:spPr bwMode="auto">
          <a:xfrm>
            <a:off x="3810000" y="1003334"/>
            <a:ext cx="4724400" cy="673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2468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prstClr val="white"/>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8"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9" name="Text Placeholder 4"/>
          <p:cNvSpPr>
            <a:spLocks noGrp="1"/>
          </p:cNvSpPr>
          <p:nvPr>
            <p:ph type="body" sz="quarter" idx="3"/>
          </p:nvPr>
        </p:nvSpPr>
        <p:spPr>
          <a:xfrm>
            <a:off x="1146583" y="1729854"/>
            <a:ext cx="6773660" cy="430840"/>
          </a:xfrm>
        </p:spPr>
        <p:txBody>
          <a:bodyPr anchor="b">
            <a:noAutofit/>
          </a:bodyPr>
          <a:lstStyle>
            <a:lvl1pPr marL="0" indent="0">
              <a:buNone/>
              <a:defRPr sz="2000" b="1">
                <a:solidFill>
                  <a:srgbClr val="CA7700"/>
                </a:solidFill>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Content Placeholder 5"/>
          <p:cNvSpPr>
            <a:spLocks noGrp="1"/>
          </p:cNvSpPr>
          <p:nvPr>
            <p:ph sz="quarter" idx="4"/>
          </p:nvPr>
        </p:nvSpPr>
        <p:spPr>
          <a:xfrm>
            <a:off x="1146582" y="2160694"/>
            <a:ext cx="6773661" cy="3965469"/>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marL="9144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marL="13716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11"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8027077B-008D-4965-9019-4B1F59FF498D}" type="slidenum">
              <a:rPr lang="en-US" smtClean="0">
                <a:solidFill>
                  <a:prstClr val="black">
                    <a:tint val="75000"/>
                  </a:prstClr>
                </a:solidFill>
              </a:rPr>
              <a:pPr/>
              <a:t>‹#›</a:t>
            </a:fld>
            <a:endParaRPr lang="en-US" dirty="0">
              <a:solidFill>
                <a:prstClr val="black">
                  <a:tint val="75000"/>
                </a:prstClr>
              </a:solidFill>
            </a:endParaRPr>
          </a:p>
        </p:txBody>
      </p:sp>
      <p:sp>
        <p:nvSpPr>
          <p:cNvPr id="12" name="Footer Placeholder 4"/>
          <p:cNvSpPr>
            <a:spLocks noGrp="1"/>
          </p:cNvSpPr>
          <p:nvPr>
            <p:ph type="ftr" sz="quarter" idx="1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The Moss Group, Inc.</a:t>
            </a:r>
            <a:endParaRPr lang="en-US" dirty="0">
              <a:solidFill>
                <a:prstClr val="black">
                  <a:tint val="75000"/>
                </a:prstClr>
              </a:solidFill>
            </a:endParaRPr>
          </a:p>
        </p:txBody>
      </p:sp>
    </p:spTree>
    <p:extLst>
      <p:ext uri="{BB962C8B-B14F-4D97-AF65-F5344CB8AC3E}">
        <p14:creationId xmlns:p14="http://schemas.microsoft.com/office/powerpoint/2010/main" val="1768663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normAutofit/>
          </a:bodyPr>
          <a:lstStyle>
            <a:lvl1pPr>
              <a:defRPr sz="1800">
                <a:solidFill>
                  <a:srgbClr val="5F574F"/>
                </a:solidFill>
                <a:latin typeface="Verdana" pitchFamily="34" charset="0"/>
                <a:ea typeface="Verdana" pitchFamily="34" charset="0"/>
                <a:cs typeface="Verdana" pitchFamily="34" charset="0"/>
              </a:defRPr>
            </a:lvl1pPr>
            <a:lvl2pPr>
              <a:defRPr sz="1800">
                <a:solidFill>
                  <a:srgbClr val="5F574F"/>
                </a:solidFill>
                <a:latin typeface="Verdana" pitchFamily="34" charset="0"/>
                <a:ea typeface="Verdana" pitchFamily="34" charset="0"/>
                <a:cs typeface="Verdana" pitchFamily="34" charset="0"/>
              </a:defRPr>
            </a:lvl2pPr>
            <a:lvl3pPr>
              <a:defRPr sz="1800">
                <a:solidFill>
                  <a:srgbClr val="5F574F"/>
                </a:solidFill>
                <a:latin typeface="Verdana" pitchFamily="34" charset="0"/>
                <a:ea typeface="Verdana" pitchFamily="34" charset="0"/>
                <a:cs typeface="Verdana" pitchFamily="34" charset="0"/>
              </a:defRPr>
            </a:lvl3pPr>
            <a:lvl4pPr>
              <a:defRPr sz="1800">
                <a:solidFill>
                  <a:srgbClr val="5F574F"/>
                </a:solidFill>
                <a:latin typeface="Verdana" pitchFamily="34" charset="0"/>
                <a:ea typeface="Verdana" pitchFamily="34" charset="0"/>
                <a:cs typeface="Verdana" pitchFamily="34" charset="0"/>
              </a:defRPr>
            </a:lvl4pPr>
            <a:lvl5pPr>
              <a:defRPr sz="1800">
                <a:solidFill>
                  <a:srgbClr val="5F574F"/>
                </a:solidFill>
                <a:latin typeface="Verdana" pitchFamily="34" charset="0"/>
                <a:ea typeface="Verdana" pitchFamily="34" charset="0"/>
                <a:cs typeface="Verdana"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prstClr val="white"/>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9"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12" name="Text Placeholder 4"/>
          <p:cNvSpPr>
            <a:spLocks noGrp="1"/>
          </p:cNvSpPr>
          <p:nvPr>
            <p:ph type="body" sz="quarter" idx="3"/>
          </p:nvPr>
        </p:nvSpPr>
        <p:spPr>
          <a:xfrm>
            <a:off x="4654550" y="1600200"/>
            <a:ext cx="4041775" cy="685800"/>
          </a:xfrm>
        </p:spPr>
        <p:txBody>
          <a:bodyPr anchor="b">
            <a:noAutofit/>
          </a:bodyPr>
          <a:lstStyle>
            <a:lvl1pPr marL="0" indent="0">
              <a:buNone/>
              <a:defRPr sz="2400" b="1">
                <a:solidFill>
                  <a:srgbClr val="CA7700"/>
                </a:solidFill>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4"/>
          </p:nvPr>
        </p:nvSpPr>
        <p:spPr>
          <a:xfrm>
            <a:off x="4648199" y="2286000"/>
            <a:ext cx="4048125" cy="3840163"/>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14"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8027077B-008D-4965-9019-4B1F59FF498D}" type="slidenum">
              <a:rPr lang="en-US" smtClean="0">
                <a:solidFill>
                  <a:prstClr val="black">
                    <a:tint val="75000"/>
                  </a:prstClr>
                </a:solidFill>
              </a:rPr>
              <a:pPr/>
              <a:t>‹#›</a:t>
            </a:fld>
            <a:endParaRPr lang="en-US" dirty="0">
              <a:solidFill>
                <a:prstClr val="black">
                  <a:tint val="75000"/>
                </a:prstClr>
              </a:solidFill>
            </a:endParaRPr>
          </a:p>
        </p:txBody>
      </p:sp>
      <p:sp>
        <p:nvSpPr>
          <p:cNvPr id="10" name="Footer Placeholder 4"/>
          <p:cNvSpPr>
            <a:spLocks noGrp="1"/>
          </p:cNvSpPr>
          <p:nvPr>
            <p:ph type="ftr" sz="quarter" idx="1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The Moss Group, Inc.</a:t>
            </a:r>
            <a:endParaRPr lang="en-US" dirty="0">
              <a:solidFill>
                <a:prstClr val="black">
                  <a:tint val="75000"/>
                </a:prstClr>
              </a:solidFill>
            </a:endParaRPr>
          </a:p>
        </p:txBody>
      </p:sp>
    </p:spTree>
    <p:extLst>
      <p:ext uri="{BB962C8B-B14F-4D97-AF65-F5344CB8AC3E}">
        <p14:creationId xmlns:p14="http://schemas.microsoft.com/office/powerpoint/2010/main" val="663678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noAutofit/>
          </a:bodyPr>
          <a:lstStyle>
            <a:lvl1pPr marL="0" indent="0">
              <a:buNone/>
              <a:defRPr sz="1800" b="1">
                <a:solidFill>
                  <a:srgbClr val="CA7700"/>
                </a:solidFill>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1800">
                <a:solidFill>
                  <a:srgbClr val="5F574F"/>
                </a:solidFill>
                <a:latin typeface="Verdana" pitchFamily="34" charset="0"/>
                <a:ea typeface="Verdana" pitchFamily="34" charset="0"/>
                <a:cs typeface="Verdana" pitchFamily="34" charset="0"/>
              </a:defRPr>
            </a:lvl1pPr>
            <a:lvl2pPr>
              <a:defRPr sz="1800">
                <a:solidFill>
                  <a:srgbClr val="5F574F"/>
                </a:solidFill>
                <a:latin typeface="Verdana" pitchFamily="34" charset="0"/>
                <a:ea typeface="Verdana" pitchFamily="34" charset="0"/>
                <a:cs typeface="Verdana" pitchFamily="34" charset="0"/>
              </a:defRPr>
            </a:lvl2pPr>
            <a:lvl3pPr>
              <a:defRPr sz="1800">
                <a:solidFill>
                  <a:srgbClr val="5F574F"/>
                </a:solidFill>
                <a:latin typeface="Verdana" pitchFamily="34" charset="0"/>
                <a:ea typeface="Verdana" pitchFamily="34" charset="0"/>
                <a:cs typeface="Verdana" pitchFamily="34" charset="0"/>
              </a:defRPr>
            </a:lvl3pPr>
            <a:lvl4pPr>
              <a:defRPr sz="1800">
                <a:solidFill>
                  <a:srgbClr val="5F574F"/>
                </a:solidFill>
                <a:latin typeface="Verdana" pitchFamily="34" charset="0"/>
                <a:ea typeface="Verdana" pitchFamily="34" charset="0"/>
                <a:cs typeface="Verdana" pitchFamily="34" charset="0"/>
              </a:defRPr>
            </a:lvl4pPr>
            <a:lvl5pPr>
              <a:defRPr sz="1800">
                <a:solidFill>
                  <a:srgbClr val="5F574F"/>
                </a:solidFill>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Autofit/>
          </a:bodyPr>
          <a:lstStyle>
            <a:lvl1pPr marL="0" indent="0">
              <a:buNone/>
              <a:defRPr sz="1800" b="1">
                <a:solidFill>
                  <a:srgbClr val="CA7700"/>
                </a:solidFill>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1800">
                <a:solidFill>
                  <a:srgbClr val="5F574F"/>
                </a:solidFill>
                <a:latin typeface="Verdana" pitchFamily="34" charset="0"/>
                <a:ea typeface="Verdana" pitchFamily="34" charset="0"/>
                <a:cs typeface="Verdana" pitchFamily="34" charset="0"/>
              </a:defRPr>
            </a:lvl1pPr>
            <a:lvl2pPr>
              <a:defRPr sz="1800">
                <a:solidFill>
                  <a:srgbClr val="5F574F"/>
                </a:solidFill>
                <a:latin typeface="Verdana" pitchFamily="34" charset="0"/>
                <a:ea typeface="Verdana" pitchFamily="34" charset="0"/>
                <a:cs typeface="Verdana" pitchFamily="34" charset="0"/>
              </a:defRPr>
            </a:lvl2pPr>
            <a:lvl3pPr>
              <a:defRPr sz="1800">
                <a:solidFill>
                  <a:srgbClr val="5F574F"/>
                </a:solidFill>
                <a:latin typeface="Verdana" pitchFamily="34" charset="0"/>
                <a:ea typeface="Verdana" pitchFamily="34" charset="0"/>
                <a:cs typeface="Verdana" pitchFamily="34" charset="0"/>
              </a:defRPr>
            </a:lvl3pPr>
            <a:lvl4pPr>
              <a:defRPr sz="1800">
                <a:solidFill>
                  <a:srgbClr val="5F574F"/>
                </a:solidFill>
                <a:latin typeface="Verdana" pitchFamily="34" charset="0"/>
                <a:ea typeface="Verdana" pitchFamily="34" charset="0"/>
                <a:cs typeface="Verdana" pitchFamily="34" charset="0"/>
              </a:defRPr>
            </a:lvl4pPr>
            <a:lvl5pPr>
              <a:defRPr sz="1800">
                <a:solidFill>
                  <a:srgbClr val="5F574F"/>
                </a:solidFill>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prstClr val="white"/>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11"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pic>
        <p:nvPicPr>
          <p:cNvPr id="14"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8027077B-008D-4965-9019-4B1F59FF498D}" type="slidenum">
              <a:rPr lang="en-US" smtClean="0">
                <a:solidFill>
                  <a:prstClr val="black">
                    <a:tint val="75000"/>
                  </a:prstClr>
                </a:solidFill>
              </a:rPr>
              <a:pPr/>
              <a:t>‹#›</a:t>
            </a:fld>
            <a:endParaRPr lang="en-US" dirty="0">
              <a:solidFill>
                <a:prstClr val="black">
                  <a:tint val="75000"/>
                </a:prstClr>
              </a:solidFill>
            </a:endParaRPr>
          </a:p>
        </p:txBody>
      </p:sp>
      <p:sp>
        <p:nvSpPr>
          <p:cNvPr id="12" name="Footer Placeholder 4"/>
          <p:cNvSpPr>
            <a:spLocks noGrp="1"/>
          </p:cNvSpPr>
          <p:nvPr>
            <p:ph type="ftr" sz="quarter" idx="1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The Moss Group, Inc.</a:t>
            </a:r>
            <a:endParaRPr lang="en-US" dirty="0">
              <a:solidFill>
                <a:prstClr val="black">
                  <a:tint val="75000"/>
                </a:prstClr>
              </a:solidFill>
            </a:endParaRPr>
          </a:p>
        </p:txBody>
      </p:sp>
    </p:spTree>
    <p:extLst>
      <p:ext uri="{BB962C8B-B14F-4D97-AF65-F5344CB8AC3E}">
        <p14:creationId xmlns:p14="http://schemas.microsoft.com/office/powerpoint/2010/main" val="3161259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prstClr val="white"/>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7"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pic>
        <p:nvPicPr>
          <p:cNvPr id="10"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8027077B-008D-4965-9019-4B1F59FF498D}" type="slidenum">
              <a:rPr lang="en-US" smtClean="0">
                <a:solidFill>
                  <a:prstClr val="black">
                    <a:tint val="75000"/>
                  </a:prstClr>
                </a:solidFill>
              </a:rPr>
              <a:pPr/>
              <a:t>‹#›</a:t>
            </a:fld>
            <a:endParaRPr lang="en-US" dirty="0">
              <a:solidFill>
                <a:prstClr val="black">
                  <a:tint val="75000"/>
                </a:prstClr>
              </a:solidFill>
            </a:endParaRPr>
          </a:p>
        </p:txBody>
      </p:sp>
      <p:sp>
        <p:nvSpPr>
          <p:cNvPr id="8"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The Moss Group, Inc.</a:t>
            </a:r>
            <a:endParaRPr lang="en-US" dirty="0">
              <a:solidFill>
                <a:prstClr val="black">
                  <a:tint val="75000"/>
                </a:prstClr>
              </a:solidFill>
            </a:endParaRPr>
          </a:p>
        </p:txBody>
      </p:sp>
    </p:spTree>
    <p:extLst>
      <p:ext uri="{BB962C8B-B14F-4D97-AF65-F5344CB8AC3E}">
        <p14:creationId xmlns:p14="http://schemas.microsoft.com/office/powerpoint/2010/main" val="3578671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7"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prstClr val="white"/>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8"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10" name="Content Placeholder 5"/>
          <p:cNvSpPr>
            <a:spLocks noGrp="1"/>
          </p:cNvSpPr>
          <p:nvPr>
            <p:ph sz="quarter" idx="4"/>
          </p:nvPr>
        </p:nvSpPr>
        <p:spPr>
          <a:xfrm>
            <a:off x="1146582" y="1219200"/>
            <a:ext cx="6773661" cy="4906963"/>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marL="9144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marL="13716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9"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8027077B-008D-4965-9019-4B1F59FF498D}" type="slidenum">
              <a:rPr lang="en-US" smtClean="0">
                <a:solidFill>
                  <a:prstClr val="black">
                    <a:tint val="75000"/>
                  </a:prstClr>
                </a:solidFill>
              </a:rPr>
              <a:pPr/>
              <a:t>‹#›</a:t>
            </a:fld>
            <a:endParaRPr lang="en-US" dirty="0">
              <a:solidFill>
                <a:prstClr val="black">
                  <a:tint val="75000"/>
                </a:prstClr>
              </a:solidFill>
            </a:endParaRPr>
          </a:p>
        </p:txBody>
      </p:sp>
      <p:sp>
        <p:nvSpPr>
          <p:cNvPr id="11"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The Moss Group, Inc.</a:t>
            </a:r>
            <a:endParaRPr lang="en-US" dirty="0">
              <a:solidFill>
                <a:prstClr val="black">
                  <a:tint val="75000"/>
                </a:prstClr>
              </a:solidFill>
            </a:endParaRPr>
          </a:p>
        </p:txBody>
      </p:sp>
    </p:spTree>
    <p:extLst>
      <p:ext uri="{BB962C8B-B14F-4D97-AF65-F5344CB8AC3E}">
        <p14:creationId xmlns:p14="http://schemas.microsoft.com/office/powerpoint/2010/main" val="2466839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 Amount of Content">
    <p:spTree>
      <p:nvGrpSpPr>
        <p:cNvPr id="1" name=""/>
        <p:cNvGrpSpPr/>
        <p:nvPr/>
      </p:nvGrpSpPr>
      <p:grpSpPr>
        <a:xfrm>
          <a:off x="0" y="0"/>
          <a:ext cx="0" cy="0"/>
          <a:chOff x="0" y="0"/>
          <a:chExt cx="0" cy="0"/>
        </a:xfrm>
      </p:grpSpPr>
      <p:sp>
        <p:nvSpPr>
          <p:cNvPr id="7"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prstClr val="white"/>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8"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10" name="Content Placeholder 5"/>
          <p:cNvSpPr>
            <a:spLocks noGrp="1"/>
          </p:cNvSpPr>
          <p:nvPr>
            <p:ph sz="quarter" idx="4"/>
          </p:nvPr>
        </p:nvSpPr>
        <p:spPr>
          <a:xfrm>
            <a:off x="685800" y="1219200"/>
            <a:ext cx="7924800" cy="4906963"/>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marL="9144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marL="13716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9"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a:xfrm>
            <a:off x="457200" y="6324600"/>
            <a:ext cx="1524000" cy="365125"/>
          </a:xfrm>
        </p:spPr>
        <p:txBody>
          <a:bodyPr/>
          <a:lstStyle/>
          <a:p>
            <a:fld id="{8027077B-008D-4965-9019-4B1F59FF498D}" type="slidenum">
              <a:rPr lang="en-US" smtClean="0">
                <a:solidFill>
                  <a:prstClr val="black">
                    <a:tint val="75000"/>
                  </a:prstClr>
                </a:solidFill>
              </a:rPr>
              <a:pPr/>
              <a:t>‹#›</a:t>
            </a:fld>
            <a:endParaRPr lang="en-US" dirty="0">
              <a:solidFill>
                <a:prstClr val="black">
                  <a:tint val="75000"/>
                </a:prstClr>
              </a:solidFill>
            </a:endParaRPr>
          </a:p>
        </p:txBody>
      </p:sp>
      <p:sp>
        <p:nvSpPr>
          <p:cNvPr id="11"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The Moss Group, Inc.</a:t>
            </a:r>
            <a:endParaRPr lang="en-US" dirty="0">
              <a:solidFill>
                <a:prstClr val="black">
                  <a:tint val="75000"/>
                </a:prstClr>
              </a:solidFill>
            </a:endParaRPr>
          </a:p>
        </p:txBody>
      </p:sp>
    </p:spTree>
    <p:extLst>
      <p:ext uri="{BB962C8B-B14F-4D97-AF65-F5344CB8AC3E}">
        <p14:creationId xmlns:p14="http://schemas.microsoft.com/office/powerpoint/2010/main" val="2475989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7"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prstClr val="white"/>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8"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10" name="Content Placeholder 5"/>
          <p:cNvSpPr>
            <a:spLocks noGrp="1"/>
          </p:cNvSpPr>
          <p:nvPr>
            <p:ph sz="quarter" idx="4"/>
          </p:nvPr>
        </p:nvSpPr>
        <p:spPr>
          <a:xfrm>
            <a:off x="685800" y="1219200"/>
            <a:ext cx="7924800" cy="4906963"/>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marL="9144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marL="13716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9"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a:xfrm>
            <a:off x="457200" y="6324600"/>
            <a:ext cx="1295400" cy="365125"/>
          </a:xfrm>
        </p:spPr>
        <p:txBody>
          <a:bodyPr/>
          <a:lstStyle/>
          <a:p>
            <a:fld id="{8027077B-008D-4965-9019-4B1F59FF498D}" type="slidenum">
              <a:rPr lang="en-US" smtClean="0">
                <a:solidFill>
                  <a:prstClr val="black">
                    <a:tint val="75000"/>
                  </a:prstClr>
                </a:solidFill>
              </a:rPr>
              <a:pPr/>
              <a:t>‹#›</a:t>
            </a:fld>
            <a:endParaRPr lang="en-US" dirty="0">
              <a:solidFill>
                <a:prstClr val="black">
                  <a:tint val="75000"/>
                </a:prstClr>
              </a:solidFill>
            </a:endParaRPr>
          </a:p>
        </p:txBody>
      </p:sp>
      <p:sp>
        <p:nvSpPr>
          <p:cNvPr id="11"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The Moss Group, Inc.</a:t>
            </a:r>
            <a:endParaRPr lang="en-US" dirty="0">
              <a:solidFill>
                <a:prstClr val="black">
                  <a:tint val="75000"/>
                </a:prstClr>
              </a:solidFill>
            </a:endParaRPr>
          </a:p>
        </p:txBody>
      </p:sp>
    </p:spTree>
    <p:extLst>
      <p:ext uri="{BB962C8B-B14F-4D97-AF65-F5344CB8AC3E}">
        <p14:creationId xmlns:p14="http://schemas.microsoft.com/office/powerpoint/2010/main" val="103219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p>
            <a:r>
              <a:rPr lang="en-US" smtClean="0">
                <a:solidFill>
                  <a:prstClr val="black">
                    <a:tint val="75000"/>
                  </a:prstClr>
                </a:solidFill>
              </a:rPr>
              <a:t>The Moss Group, Inc.</a:t>
            </a:r>
            <a:endParaRPr lang="en-US" dirty="0">
              <a:solidFill>
                <a:prstClr val="black">
                  <a:tint val="75000"/>
                </a:prstClr>
              </a:solidFill>
            </a:endParaRPr>
          </a:p>
        </p:txBody>
      </p:sp>
      <p:sp>
        <p:nvSpPr>
          <p:cNvPr id="8" name="Slide Number Placeholder 7"/>
          <p:cNvSpPr>
            <a:spLocks noGrp="1"/>
          </p:cNvSpPr>
          <p:nvPr>
            <p:ph type="sldNum" sz="quarter" idx="11"/>
          </p:nvPr>
        </p:nvSpPr>
        <p:spPr/>
        <p:txBody>
          <a:bodyPr/>
          <a:lstStyle/>
          <a:p>
            <a:fld id="{8027077B-008D-4965-9019-4B1F59FF498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84981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The Moss Group, Inc.</a:t>
            </a:r>
            <a:endParaRPr lang="en-US" dirty="0">
              <a:solidFill>
                <a:prstClr val="black">
                  <a:tint val="75000"/>
                </a:prstClr>
              </a:solidFill>
            </a:endParaRPr>
          </a:p>
        </p:txBody>
      </p:sp>
      <p:sp>
        <p:nvSpPr>
          <p:cNvPr id="7" name="Slide Number Placeholder 6"/>
          <p:cNvSpPr>
            <a:spLocks noGrp="1"/>
          </p:cNvSpPr>
          <p:nvPr>
            <p:ph type="sldNum" sz="quarter" idx="4"/>
          </p:nvPr>
        </p:nvSpPr>
        <p:spPr>
          <a:xfrm>
            <a:off x="4572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27077B-008D-4965-9019-4B1F59FF498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69733342"/>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29"/>
            <a:ext cx="8229600" cy="1132271"/>
          </a:xfrm>
        </p:spPr>
        <p:txBody>
          <a:bodyPr/>
          <a:lstStyle/>
          <a:p>
            <a:r>
              <a:rPr lang="en-US" dirty="0" smtClean="0"/>
              <a:t>PREA Employee Training</a:t>
            </a:r>
            <a:br>
              <a:rPr lang="en-US" dirty="0" smtClean="0"/>
            </a:br>
            <a:r>
              <a:rPr lang="en-US" dirty="0" smtClean="0"/>
              <a:t>Notification of Curriculum Utilization</a:t>
            </a:r>
            <a:br>
              <a:rPr lang="en-US" dirty="0" smtClean="0"/>
            </a:br>
            <a:r>
              <a:rPr lang="en-US" dirty="0" smtClean="0"/>
              <a:t>August 2014</a:t>
            </a:r>
            <a:endParaRPr lang="en-US" dirty="0"/>
          </a:p>
        </p:txBody>
      </p:sp>
      <p:sp>
        <p:nvSpPr>
          <p:cNvPr id="5" name="Rectangle 4"/>
          <p:cNvSpPr/>
          <p:nvPr/>
        </p:nvSpPr>
        <p:spPr>
          <a:xfrm>
            <a:off x="152400" y="1371600"/>
            <a:ext cx="8839200" cy="5016758"/>
          </a:xfrm>
          <a:prstGeom prst="rect">
            <a:avLst/>
          </a:prstGeom>
        </p:spPr>
        <p:txBody>
          <a:bodyPr wrap="square">
            <a:spAutoFit/>
          </a:bodyPr>
          <a:lstStyle/>
          <a:p>
            <a:r>
              <a:rPr lang="en-GB" sz="1600" dirty="0" smtClean="0">
                <a:latin typeface="Verdana" panose="020B0604030504040204" pitchFamily="34" charset="0"/>
                <a:ea typeface="Calibri" panose="020F0502020204030204" pitchFamily="34" charset="0"/>
              </a:rPr>
              <a:t>The </a:t>
            </a:r>
            <a:r>
              <a:rPr lang="en-GB" sz="1600" dirty="0">
                <a:latin typeface="Verdana" panose="020B0604030504040204" pitchFamily="34" charset="0"/>
                <a:ea typeface="Calibri" panose="020F0502020204030204" pitchFamily="34" charset="0"/>
              </a:rPr>
              <a:t>enclosed </a:t>
            </a:r>
            <a:r>
              <a:rPr lang="en-GB" sz="1600" i="1" dirty="0">
                <a:latin typeface="Verdana" panose="020B0604030504040204" pitchFamily="34" charset="0"/>
                <a:ea typeface="Calibri" panose="020F0502020204030204" pitchFamily="34" charset="0"/>
              </a:rPr>
              <a:t>PREA Employee Training</a:t>
            </a:r>
            <a:r>
              <a:rPr lang="en-GB" sz="1600" dirty="0">
                <a:latin typeface="Verdana" panose="020B0604030504040204" pitchFamily="34" charset="0"/>
                <a:ea typeface="Calibri" panose="020F0502020204030204" pitchFamily="34" charset="0"/>
              </a:rPr>
              <a:t> curriculum was developed by The Moss Group, Inc. as part of contract deliverables for the National PREA Resource Center (PRC), a cooperative agreement between the National Council on Crime and Delinquency (NCCD) and the Bureau of Justice Assistance (BJA). The Prison Rape Elimination Act (PREA) standards served as the basis for the curriculum’s content and development, with the goal of the </a:t>
            </a:r>
            <a:r>
              <a:rPr lang="en-GB" sz="1600" i="1" dirty="0">
                <a:latin typeface="Verdana" panose="020B0604030504040204" pitchFamily="34" charset="0"/>
                <a:ea typeface="Calibri" panose="020F0502020204030204" pitchFamily="34" charset="0"/>
              </a:rPr>
              <a:t>PREA Employee Training</a:t>
            </a:r>
            <a:r>
              <a:rPr lang="en-GB" sz="1600" dirty="0">
                <a:latin typeface="Verdana" panose="020B0604030504040204" pitchFamily="34" charset="0"/>
                <a:ea typeface="Calibri" panose="020F0502020204030204" pitchFamily="34" charset="0"/>
              </a:rPr>
              <a:t> curriculum being to satisfy specific PREA standard requirements. </a:t>
            </a:r>
            <a:endParaRPr lang="en-AU" sz="1600" dirty="0">
              <a:latin typeface="Times New Roman" panose="02020603050405020304" pitchFamily="18" charset="0"/>
              <a:ea typeface="Calibri" panose="020F0502020204030204" pitchFamily="34" charset="0"/>
            </a:endParaRPr>
          </a:p>
          <a:p>
            <a:endParaRPr lang="en-AU" sz="1600" dirty="0">
              <a:latin typeface="Times New Roman" panose="02020603050405020304" pitchFamily="18" charset="0"/>
              <a:ea typeface="Calibri" panose="020F0502020204030204" pitchFamily="34" charset="0"/>
            </a:endParaRPr>
          </a:p>
          <a:p>
            <a:r>
              <a:rPr lang="en-GB" sz="1600" dirty="0">
                <a:latin typeface="Verdana" panose="020B0604030504040204" pitchFamily="34" charset="0"/>
                <a:ea typeface="Calibri" panose="020F0502020204030204" pitchFamily="34" charset="0"/>
              </a:rPr>
              <a:t>It is recommended that the </a:t>
            </a:r>
            <a:r>
              <a:rPr lang="en-GB" sz="1600" i="1" dirty="0">
                <a:latin typeface="Verdana" panose="020B0604030504040204" pitchFamily="34" charset="0"/>
                <a:ea typeface="Calibri" panose="020F0502020204030204" pitchFamily="34" charset="0"/>
              </a:rPr>
              <a:t>PREA Employee Training</a:t>
            </a:r>
            <a:r>
              <a:rPr lang="en-GB" sz="1600" dirty="0">
                <a:latin typeface="Verdana" panose="020B0604030504040204" pitchFamily="34" charset="0"/>
                <a:ea typeface="Calibri" panose="020F0502020204030204" pitchFamily="34" charset="0"/>
              </a:rPr>
              <a:t> curriculum be reviewed in its entirety before choosing which modules to use. Any alterations to the original materials must either be acknowledged during their presentation or have the PRC and The Moss Group, Inc. logos removed.</a:t>
            </a:r>
            <a:endParaRPr lang="en-AU" sz="1600" dirty="0">
              <a:latin typeface="Times New Roman" panose="02020603050405020304" pitchFamily="18" charset="0"/>
              <a:ea typeface="Calibri" panose="020F0502020204030204" pitchFamily="34" charset="0"/>
            </a:endParaRPr>
          </a:p>
          <a:p>
            <a:endParaRPr lang="en-AU" sz="1600" dirty="0">
              <a:latin typeface="Times New Roman" panose="02020603050405020304" pitchFamily="18" charset="0"/>
              <a:ea typeface="Calibri" panose="020F0502020204030204" pitchFamily="34" charset="0"/>
            </a:endParaRPr>
          </a:p>
          <a:p>
            <a:r>
              <a:rPr lang="en-GB" sz="1600" dirty="0">
                <a:latin typeface="Verdana" panose="020B0604030504040204" pitchFamily="34" charset="0"/>
                <a:ea typeface="Calibri" panose="020F0502020204030204" pitchFamily="34" charset="0"/>
              </a:rPr>
              <a:t>BJA is currently undergoing a comprehensive review of the enclosed curriculum for official approval, at which point the BJA logo may be added. </a:t>
            </a:r>
            <a:endParaRPr lang="en-AU" sz="1600" dirty="0">
              <a:latin typeface="Times New Roman" panose="02020603050405020304" pitchFamily="18" charset="0"/>
              <a:ea typeface="Calibri" panose="020F0502020204030204" pitchFamily="34" charset="0"/>
            </a:endParaRPr>
          </a:p>
          <a:p>
            <a:endParaRPr lang="en-AU" sz="1600" dirty="0">
              <a:latin typeface="Times New Roman" panose="02020603050405020304" pitchFamily="18" charset="0"/>
              <a:ea typeface="Calibri" panose="020F0502020204030204" pitchFamily="34" charset="0"/>
            </a:endParaRPr>
          </a:p>
          <a:p>
            <a:r>
              <a:rPr lang="en-GB" sz="1600" i="1" dirty="0">
                <a:latin typeface="Verdana" panose="020B0604030504040204" pitchFamily="34" charset="0"/>
                <a:ea typeface="Calibri" panose="020F0502020204030204" pitchFamily="34" charset="0"/>
              </a:rPr>
              <a:t>Note: Use of the enclosed curriculum, either in part or whole, does </a:t>
            </a:r>
            <a:r>
              <a:rPr lang="en-GB" sz="1600" i="1" dirty="0" smtClean="0">
                <a:latin typeface="Verdana" panose="020B0604030504040204" pitchFamily="34" charset="0"/>
                <a:ea typeface="Calibri" panose="020F0502020204030204" pitchFamily="34" charset="0"/>
              </a:rPr>
              <a:t>not guarantee </a:t>
            </a:r>
            <a:r>
              <a:rPr lang="en-GB" sz="1600" i="1" dirty="0">
                <a:latin typeface="Verdana" panose="020B0604030504040204" pitchFamily="34" charset="0"/>
                <a:ea typeface="Calibri" panose="020F0502020204030204" pitchFamily="34" charset="0"/>
              </a:rPr>
              <a:t>that an auditor will find a facility “meets standards.” Rather, an </a:t>
            </a:r>
            <a:r>
              <a:rPr lang="en-GB" sz="1600" i="1" dirty="0" smtClean="0">
                <a:latin typeface="Verdana" panose="020B0604030504040204" pitchFamily="34" charset="0"/>
                <a:ea typeface="Calibri" panose="020F0502020204030204" pitchFamily="34" charset="0"/>
              </a:rPr>
              <a:t>auditor</a:t>
            </a:r>
            <a:br>
              <a:rPr lang="en-GB" sz="1600" i="1" dirty="0" smtClean="0">
                <a:latin typeface="Verdana" panose="020B0604030504040204" pitchFamily="34" charset="0"/>
                <a:ea typeface="Calibri" panose="020F0502020204030204" pitchFamily="34" charset="0"/>
              </a:rPr>
            </a:br>
            <a:r>
              <a:rPr lang="en-GB" sz="1600" i="1" dirty="0" smtClean="0">
                <a:latin typeface="Verdana" panose="020B0604030504040204" pitchFamily="34" charset="0"/>
                <a:ea typeface="Calibri" panose="020F0502020204030204" pitchFamily="34" charset="0"/>
              </a:rPr>
              <a:t>will </a:t>
            </a:r>
            <a:r>
              <a:rPr lang="en-GB" sz="1600" i="1" dirty="0">
                <a:latin typeface="Verdana" panose="020B0604030504040204" pitchFamily="34" charset="0"/>
                <a:ea typeface="Calibri" panose="020F0502020204030204" pitchFamily="34" charset="0"/>
              </a:rPr>
              <a:t>take into consideration the curriculum used as part of their </a:t>
            </a:r>
            <a:r>
              <a:rPr lang="en-GB" sz="1600" i="1" dirty="0" smtClean="0">
                <a:latin typeface="Verdana" panose="020B0604030504040204" pitchFamily="34" charset="0"/>
                <a:ea typeface="Calibri" panose="020F0502020204030204" pitchFamily="34" charset="0"/>
              </a:rPr>
              <a:t>overall determination </a:t>
            </a:r>
            <a:r>
              <a:rPr lang="en-GB" sz="1600" i="1" dirty="0">
                <a:latin typeface="Verdana" panose="020B0604030504040204" pitchFamily="34" charset="0"/>
                <a:ea typeface="Calibri" panose="020F0502020204030204" pitchFamily="34" charset="0"/>
              </a:rPr>
              <a:t>of compliance.</a:t>
            </a:r>
            <a:endParaRPr lang="en-AU" sz="1600" dirty="0">
              <a:effectLst/>
              <a:latin typeface="Times New Roman" panose="02020603050405020304" pitchFamily="18" charset="0"/>
              <a:ea typeface="Calibri" panose="020F0502020204030204" pitchFamily="34" charset="0"/>
            </a:endParaRPr>
          </a:p>
        </p:txBody>
      </p:sp>
      <p:sp>
        <p:nvSpPr>
          <p:cNvPr id="6" name="Footer Placeholder 2"/>
          <p:cNvSpPr>
            <a:spLocks noGrp="1"/>
          </p:cNvSpPr>
          <p:nvPr>
            <p:ph type="ftr" sz="quarter" idx="4294967295"/>
          </p:nvPr>
        </p:nvSpPr>
        <p:spPr>
          <a:xfrm>
            <a:off x="3124200" y="6356350"/>
            <a:ext cx="2895600" cy="365125"/>
          </a:xfrm>
          <a:prstGeom prst="rect">
            <a:avLst/>
          </a:prstGeom>
        </p:spPr>
        <p:txBody>
          <a:bodyPr/>
          <a:lstStyle/>
          <a:p>
            <a:r>
              <a:rPr lang="en-US" dirty="0" smtClean="0"/>
              <a:t>The Moss Group Inc.</a:t>
            </a:r>
            <a:endParaRPr lang="en-US" dirty="0"/>
          </a:p>
        </p:txBody>
      </p:sp>
      <p:sp>
        <p:nvSpPr>
          <p:cNvPr id="7" name="Slide Number Placeholder 3"/>
          <p:cNvSpPr>
            <a:spLocks noGrp="1"/>
          </p:cNvSpPr>
          <p:nvPr>
            <p:ph type="sldNum" sz="quarter" idx="4294967295"/>
          </p:nvPr>
        </p:nvSpPr>
        <p:spPr>
          <a:xfrm>
            <a:off x="76200" y="6435725"/>
            <a:ext cx="2133600" cy="365125"/>
          </a:xfrm>
          <a:prstGeom prst="rect">
            <a:avLst/>
          </a:prstGeom>
        </p:spPr>
        <p:txBody>
          <a:bodyPr/>
          <a:lstStyle/>
          <a:p>
            <a:fld id="{1D9A7EC0-582D-4850-BD02-1E29DEF62370}" type="slidenum">
              <a:rPr lang="en-US" smtClean="0"/>
              <a:pPr/>
              <a:t>1</a:t>
            </a:fld>
            <a:endParaRPr lang="en-US" dirty="0"/>
          </a:p>
        </p:txBody>
      </p:sp>
    </p:spTree>
    <p:extLst>
      <p:ext uri="{BB962C8B-B14F-4D97-AF65-F5344CB8AC3E}">
        <p14:creationId xmlns:p14="http://schemas.microsoft.com/office/powerpoint/2010/main" val="1849527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Reporting</a:t>
            </a:r>
            <a:endParaRPr lang="en-US" dirty="0"/>
          </a:p>
        </p:txBody>
      </p:sp>
      <p:sp>
        <p:nvSpPr>
          <p:cNvPr id="3" name="Content Placeholder 2"/>
          <p:cNvSpPr>
            <a:spLocks noGrp="1"/>
          </p:cNvSpPr>
          <p:nvPr>
            <p:ph sz="quarter" idx="4"/>
          </p:nvPr>
        </p:nvSpPr>
        <p:spPr>
          <a:xfrm>
            <a:off x="685800" y="1752600"/>
            <a:ext cx="7924800" cy="3429000"/>
          </a:xfrm>
        </p:spPr>
        <p:txBody>
          <a:bodyPr/>
          <a:lstStyle/>
          <a:p>
            <a:pPr marL="285750" indent="-285750">
              <a:buFont typeface="Arial" panose="020B0604020202020204" pitchFamily="34" charset="0"/>
              <a:buChar char="•"/>
            </a:pPr>
            <a:r>
              <a:rPr lang="en-US" sz="2000" dirty="0" smtClean="0"/>
              <a:t>What are the ways staff can report an incident or allegation of sexual abuse at your facility?</a:t>
            </a:r>
            <a:br>
              <a:rPr lang="en-US" sz="2000" dirty="0" smtClean="0"/>
            </a:br>
            <a:endParaRPr lang="en-US" sz="2000" dirty="0" smtClean="0"/>
          </a:p>
          <a:p>
            <a:pPr marL="1028700" lvl="1">
              <a:buFont typeface="Verdana" panose="020B0604030504040204" pitchFamily="34" charset="0"/>
              <a:buChar char="−"/>
            </a:pPr>
            <a:r>
              <a:rPr lang="en-US" sz="2000" dirty="0" smtClean="0"/>
              <a:t>Supervisor?</a:t>
            </a:r>
          </a:p>
          <a:p>
            <a:pPr marL="1028700" lvl="1">
              <a:buFont typeface="Verdana" panose="020B0604030504040204" pitchFamily="34" charset="0"/>
              <a:buChar char="−"/>
            </a:pPr>
            <a:r>
              <a:rPr lang="en-US" sz="2000" dirty="0" smtClean="0"/>
              <a:t>PREA Coordinator?</a:t>
            </a:r>
          </a:p>
          <a:p>
            <a:pPr marL="1028700" lvl="1">
              <a:buFont typeface="Verdana" panose="020B0604030504040204" pitchFamily="34" charset="0"/>
              <a:buChar char="−"/>
            </a:pPr>
            <a:r>
              <a:rPr lang="en-US" sz="2000" dirty="0" smtClean="0"/>
              <a:t>Warden? </a:t>
            </a:r>
          </a:p>
          <a:p>
            <a:pPr marL="1028700" lvl="1">
              <a:buFont typeface="Verdana" panose="020B0604030504040204" pitchFamily="34" charset="0"/>
              <a:buChar char="−"/>
            </a:pPr>
            <a:r>
              <a:rPr lang="en-US" sz="2000" dirty="0" smtClean="0"/>
              <a:t>Anonymously? </a:t>
            </a:r>
          </a:p>
          <a:p>
            <a:pPr marL="1028700" lvl="1">
              <a:buFont typeface="Verdana" panose="020B0604030504040204" pitchFamily="34" charset="0"/>
              <a:buChar char="−"/>
            </a:pPr>
            <a:r>
              <a:rPr lang="en-US" sz="2000" dirty="0" smtClean="0"/>
              <a:t>Ombudsman?</a:t>
            </a:r>
          </a:p>
          <a:p>
            <a:pPr marL="1028700" lvl="1">
              <a:buFont typeface="Verdana" panose="020B0604030504040204" pitchFamily="34" charset="0"/>
              <a:buChar char="−"/>
            </a:pPr>
            <a:r>
              <a:rPr lang="en-US" sz="2000" dirty="0" smtClean="0"/>
              <a:t>Hotline?</a:t>
            </a:r>
          </a:p>
          <a:p>
            <a:pPr marL="1028700" lvl="1">
              <a:buFont typeface="Verdana" panose="020B0604030504040204" pitchFamily="34" charset="0"/>
              <a:buChar char="−"/>
            </a:pPr>
            <a:r>
              <a:rPr lang="en-US" sz="2000" dirty="0" smtClean="0"/>
              <a:t>Others?</a:t>
            </a:r>
            <a:r>
              <a:rPr lang="en-US" dirty="0"/>
              <a:t/>
            </a:r>
            <a:br>
              <a:rPr lang="en-US" dirty="0"/>
            </a:br>
            <a:endParaRPr lang="en-US" dirty="0" smtClean="0"/>
          </a:p>
        </p:txBody>
      </p:sp>
      <p:sp>
        <p:nvSpPr>
          <p:cNvPr id="4" name="Slide Number Placeholder 3"/>
          <p:cNvSpPr>
            <a:spLocks noGrp="1"/>
          </p:cNvSpPr>
          <p:nvPr>
            <p:ph type="sldNum" sz="quarter" idx="12"/>
          </p:nvPr>
        </p:nvSpPr>
        <p:spPr/>
        <p:txBody>
          <a:bodyPr/>
          <a:lstStyle/>
          <a:p>
            <a:fld id="{8027077B-008D-4965-9019-4B1F59FF498D}" type="slidenum">
              <a:rPr lang="en-US" smtClean="0">
                <a:solidFill>
                  <a:prstClr val="black">
                    <a:tint val="75000"/>
                  </a:prstClr>
                </a:solidFill>
              </a:rPr>
              <a:pPr/>
              <a:t>10</a:t>
            </a:fld>
            <a:endParaRPr lang="en-US" dirty="0">
              <a:solidFill>
                <a:prstClr val="black">
                  <a:tint val="75000"/>
                </a:prstClr>
              </a:solidFill>
            </a:endParaRPr>
          </a:p>
        </p:txBody>
      </p:sp>
      <p:sp>
        <p:nvSpPr>
          <p:cNvPr id="5" name="Footer Placeholder 4"/>
          <p:cNvSpPr>
            <a:spLocks noGrp="1"/>
          </p:cNvSpPr>
          <p:nvPr>
            <p:ph type="ftr" sz="quarter" idx="3"/>
          </p:nvPr>
        </p:nvSpPr>
        <p:spPr/>
        <p:txBody>
          <a:bodyPr/>
          <a:lstStyle/>
          <a:p>
            <a:r>
              <a:rPr lang="en-US" smtClean="0">
                <a:solidFill>
                  <a:prstClr val="black">
                    <a:tint val="75000"/>
                  </a:prstClr>
                </a:solidFill>
              </a:rPr>
              <a:t>The Moss Group, Inc.</a:t>
            </a:r>
            <a:endParaRPr lang="en-US" dirty="0">
              <a:solidFill>
                <a:prstClr val="black">
                  <a:tint val="75000"/>
                </a:prstClr>
              </a:solidFill>
            </a:endParaRPr>
          </a:p>
        </p:txBody>
      </p:sp>
    </p:spTree>
    <p:extLst>
      <p:ext uri="{BB962C8B-B14F-4D97-AF65-F5344CB8AC3E}">
        <p14:creationId xmlns:p14="http://schemas.microsoft.com/office/powerpoint/2010/main" val="31398474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What do the PREA standards Require in Response to Reports?</a:t>
            </a:r>
            <a:endParaRPr lang="en-US" dirty="0"/>
          </a:p>
        </p:txBody>
      </p:sp>
      <p:sp>
        <p:nvSpPr>
          <p:cNvPr id="8" name="Content Placeholder 7"/>
          <p:cNvSpPr>
            <a:spLocks noGrp="1"/>
          </p:cNvSpPr>
          <p:nvPr>
            <p:ph sz="quarter" idx="4"/>
          </p:nvPr>
        </p:nvSpPr>
        <p:spPr>
          <a:xfrm>
            <a:off x="914400" y="1905000"/>
            <a:ext cx="7315200" cy="3124200"/>
          </a:xfrm>
        </p:spPr>
        <p:txBody>
          <a:bodyPr/>
          <a:lstStyle/>
          <a:p>
            <a:pPr marL="285750" indent="-285750">
              <a:buFont typeface="Arial" panose="020B0604020202020204" pitchFamily="34" charset="0"/>
              <a:buChar char="•"/>
            </a:pPr>
            <a:r>
              <a:rPr lang="en-US" sz="2000" dirty="0" smtClean="0"/>
              <a:t>In the PREA standards there is an “official response following an inmate report” section, the standards we will discuss from this section will include: </a:t>
            </a:r>
            <a:br>
              <a:rPr lang="en-US" sz="2000" dirty="0" smtClean="0"/>
            </a:br>
            <a:endParaRPr lang="en-US" sz="2000" dirty="0" smtClean="0"/>
          </a:p>
          <a:p>
            <a:pPr lvl="1"/>
            <a:r>
              <a:rPr lang="en-US" sz="2000" dirty="0" smtClean="0"/>
              <a:t>115.61 Staff and agency reporting duties </a:t>
            </a:r>
          </a:p>
          <a:p>
            <a:pPr lvl="1"/>
            <a:r>
              <a:rPr lang="en-US" sz="2000" dirty="0" smtClean="0"/>
              <a:t>115.64 Staff first responder duties </a:t>
            </a:r>
          </a:p>
          <a:p>
            <a:pPr lvl="1"/>
            <a:r>
              <a:rPr lang="en-US" sz="2000" dirty="0" smtClean="0"/>
              <a:t>115.65 Coordinated response </a:t>
            </a:r>
          </a:p>
          <a:p>
            <a:endParaRPr lang="en-US" dirty="0" smtClean="0"/>
          </a:p>
        </p:txBody>
      </p:sp>
      <p:sp>
        <p:nvSpPr>
          <p:cNvPr id="5" name="Slide Number Placeholder 4"/>
          <p:cNvSpPr>
            <a:spLocks noGrp="1"/>
          </p:cNvSpPr>
          <p:nvPr>
            <p:ph type="sldNum" sz="quarter" idx="12"/>
          </p:nvPr>
        </p:nvSpPr>
        <p:spPr/>
        <p:txBody>
          <a:bodyPr/>
          <a:lstStyle/>
          <a:p>
            <a:fld id="{1D9A7EC0-582D-4850-BD02-1E29DEF62370}" type="slidenum">
              <a:rPr lang="en-US" smtClean="0"/>
              <a:pPr/>
              <a:t>11</a:t>
            </a:fld>
            <a:endParaRPr lang="en-US" dirty="0"/>
          </a:p>
        </p:txBody>
      </p:sp>
      <p:sp>
        <p:nvSpPr>
          <p:cNvPr id="6" name="Footer Placeholder 5"/>
          <p:cNvSpPr>
            <a:spLocks noGrp="1"/>
          </p:cNvSpPr>
          <p:nvPr>
            <p:ph type="ftr" sz="quarter" idx="3"/>
          </p:nvPr>
        </p:nvSpPr>
        <p:spPr>
          <a:xfrm>
            <a:off x="3048000" y="6231775"/>
            <a:ext cx="3505200" cy="365125"/>
          </a:xfrm>
        </p:spPr>
        <p:txBody>
          <a:bodyPr/>
          <a:lstStyle/>
          <a:p>
            <a:r>
              <a:rPr lang="en-US" dirty="0" smtClean="0"/>
              <a:t>The Moss Group, Inc.</a:t>
            </a:r>
            <a:endParaRPr lang="en-US" dirty="0"/>
          </a:p>
        </p:txBody>
      </p:sp>
    </p:spTree>
    <p:extLst>
      <p:ext uri="{BB962C8B-B14F-4D97-AF65-F5344CB8AC3E}">
        <p14:creationId xmlns:p14="http://schemas.microsoft.com/office/powerpoint/2010/main" val="19065064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Staff and Agency Reporting Duties, 115.61</a:t>
            </a:r>
            <a:endParaRPr lang="en-US" dirty="0"/>
          </a:p>
        </p:txBody>
      </p:sp>
      <p:sp>
        <p:nvSpPr>
          <p:cNvPr id="5" name="Content Placeholder 4"/>
          <p:cNvSpPr>
            <a:spLocks noGrp="1"/>
          </p:cNvSpPr>
          <p:nvPr>
            <p:ph sz="quarter" idx="4"/>
          </p:nvPr>
        </p:nvSpPr>
        <p:spPr/>
        <p:txBody>
          <a:bodyPr/>
          <a:lstStyle/>
          <a:p>
            <a:pPr marL="285750" indent="-285750">
              <a:buFont typeface="Arial" panose="020B0604020202020204" pitchFamily="34" charset="0"/>
              <a:buChar char="•"/>
            </a:pPr>
            <a:r>
              <a:rPr lang="en-US" smtClean="0"/>
              <a:t>Staff are to report immediately and according to agency policy any knowledge, suspicion, or information regarding an incident of sexual abuse or sexual harassment that occurred in a facility – this includes:</a:t>
            </a:r>
          </a:p>
          <a:p>
            <a:pPr lvl="1"/>
            <a:r>
              <a:rPr lang="en-US" smtClean="0"/>
              <a:t>Any retaliation against inmates or staff who reported the incident</a:t>
            </a:r>
          </a:p>
          <a:p>
            <a:pPr lvl="1"/>
            <a:r>
              <a:rPr lang="en-US" smtClean="0"/>
              <a:t>Any staff neglect or violation of responsibilities that may have contributed to an incident or retaliation</a:t>
            </a:r>
            <a:endParaRPr lang="en-US" dirty="0"/>
          </a:p>
        </p:txBody>
      </p:sp>
      <p:sp>
        <p:nvSpPr>
          <p:cNvPr id="3" name="Slide Number Placeholder 2"/>
          <p:cNvSpPr>
            <a:spLocks noGrp="1"/>
          </p:cNvSpPr>
          <p:nvPr>
            <p:ph type="sldNum" sz="quarter" idx="12"/>
          </p:nvPr>
        </p:nvSpPr>
        <p:spPr/>
        <p:txBody>
          <a:bodyPr/>
          <a:lstStyle/>
          <a:p>
            <a:fld id="{1D9A7EC0-582D-4850-BD02-1E29DEF62370}" type="slidenum">
              <a:rPr lang="en-US" smtClean="0"/>
              <a:pPr/>
              <a:t>12</a:t>
            </a:fld>
            <a:endParaRPr lang="en-US" dirty="0"/>
          </a:p>
        </p:txBody>
      </p:sp>
      <p:sp>
        <p:nvSpPr>
          <p:cNvPr id="4" name="Footer Placeholder 3"/>
          <p:cNvSpPr>
            <a:spLocks noGrp="1"/>
          </p:cNvSpPr>
          <p:nvPr>
            <p:ph type="ftr" sz="quarter" idx="3"/>
          </p:nvPr>
        </p:nvSpPr>
        <p:spPr>
          <a:xfrm>
            <a:off x="3121833" y="6192655"/>
            <a:ext cx="3505200" cy="365125"/>
          </a:xfrm>
        </p:spPr>
        <p:txBody>
          <a:bodyPr/>
          <a:lstStyle/>
          <a:p>
            <a:r>
              <a:rPr lang="en-US" dirty="0" smtClean="0"/>
              <a:t>The Moss Group, Inc.</a:t>
            </a:r>
            <a:endParaRPr lang="en-US" dirty="0"/>
          </a:p>
        </p:txBody>
      </p:sp>
      <p:pic>
        <p:nvPicPr>
          <p:cNvPr id="9" name="Picture 8"/>
          <p:cNvPicPr>
            <a:picLocks noChangeAspect="1"/>
          </p:cNvPicPr>
          <p:nvPr/>
        </p:nvPicPr>
        <p:blipFill>
          <a:blip r:embed="rId2"/>
          <a:stretch>
            <a:fillRect/>
          </a:stretch>
        </p:blipFill>
        <p:spPr>
          <a:xfrm>
            <a:off x="685800" y="3985712"/>
            <a:ext cx="2840982" cy="2206943"/>
          </a:xfrm>
          <a:prstGeom prst="rect">
            <a:avLst/>
          </a:prstGeom>
        </p:spPr>
      </p:pic>
    </p:spTree>
    <p:extLst>
      <p:ext uri="{BB962C8B-B14F-4D97-AF65-F5344CB8AC3E}">
        <p14:creationId xmlns:p14="http://schemas.microsoft.com/office/powerpoint/2010/main" val="33827226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Staff and Agency Reporting Duties, 115.61(b)</a:t>
            </a:r>
            <a:endParaRPr lang="en-US" dirty="0"/>
          </a:p>
        </p:txBody>
      </p:sp>
      <p:sp>
        <p:nvSpPr>
          <p:cNvPr id="3" name="Content Placeholder 2"/>
          <p:cNvSpPr>
            <a:spLocks noGrp="1"/>
          </p:cNvSpPr>
          <p:nvPr>
            <p:ph sz="quarter" idx="4"/>
          </p:nvPr>
        </p:nvSpPr>
        <p:spPr/>
        <p:txBody>
          <a:bodyPr/>
          <a:lstStyle/>
          <a:p>
            <a:pPr marL="285750" indent="-285750">
              <a:buFont typeface="Arial" panose="020B0604020202020204" pitchFamily="34" charset="0"/>
              <a:buChar char="•"/>
            </a:pPr>
            <a:r>
              <a:rPr lang="en-US" dirty="0" smtClean="0"/>
              <a:t>Apart from reporting to the designated person (supervisor or official), staff should not reveal any information related to a sexual abuse report to anyone other than to the extent necessary, as specified in agency policy, to make treatment, investigation and other security and management decisions</a:t>
            </a:r>
            <a:endParaRPr lang="en-US" dirty="0"/>
          </a:p>
        </p:txBody>
      </p:sp>
      <p:sp>
        <p:nvSpPr>
          <p:cNvPr id="4" name="Slide Number Placeholder 3"/>
          <p:cNvSpPr>
            <a:spLocks noGrp="1"/>
          </p:cNvSpPr>
          <p:nvPr>
            <p:ph type="sldNum" sz="quarter" idx="12"/>
          </p:nvPr>
        </p:nvSpPr>
        <p:spPr/>
        <p:txBody>
          <a:bodyPr/>
          <a:lstStyle/>
          <a:p>
            <a:fld id="{1D9A7EC0-582D-4850-BD02-1E29DEF62370}" type="slidenum">
              <a:rPr lang="en-US" smtClean="0"/>
              <a:pPr/>
              <a:t>13</a:t>
            </a:fld>
            <a:endParaRPr lang="en-US" dirty="0"/>
          </a:p>
        </p:txBody>
      </p:sp>
      <p:sp>
        <p:nvSpPr>
          <p:cNvPr id="5" name="Footer Placeholder 4"/>
          <p:cNvSpPr>
            <a:spLocks noGrp="1"/>
          </p:cNvSpPr>
          <p:nvPr>
            <p:ph type="ftr" sz="quarter" idx="3"/>
          </p:nvPr>
        </p:nvSpPr>
        <p:spPr>
          <a:xfrm>
            <a:off x="3048000" y="6318069"/>
            <a:ext cx="3505200" cy="365125"/>
          </a:xfrm>
        </p:spPr>
        <p:txBody>
          <a:bodyPr/>
          <a:lstStyle/>
          <a:p>
            <a:r>
              <a:rPr lang="en-US" smtClean="0"/>
              <a:t>The Moss Group, Inc.</a:t>
            </a:r>
            <a:endParaRPr lang="en-US" dirty="0"/>
          </a:p>
        </p:txBody>
      </p:sp>
      <p:pic>
        <p:nvPicPr>
          <p:cNvPr id="13" name="Picture 12"/>
          <p:cNvPicPr>
            <a:picLocks noChangeAspect="1"/>
          </p:cNvPicPr>
          <p:nvPr/>
        </p:nvPicPr>
        <p:blipFill>
          <a:blip r:embed="rId3"/>
          <a:stretch>
            <a:fillRect/>
          </a:stretch>
        </p:blipFill>
        <p:spPr>
          <a:xfrm>
            <a:off x="533400" y="3810000"/>
            <a:ext cx="2840982" cy="2206943"/>
          </a:xfrm>
          <a:prstGeom prst="rect">
            <a:avLst/>
          </a:prstGeom>
        </p:spPr>
      </p:pic>
    </p:spTree>
    <p:extLst>
      <p:ext uri="{BB962C8B-B14F-4D97-AF65-F5344CB8AC3E}">
        <p14:creationId xmlns:p14="http://schemas.microsoft.com/office/powerpoint/2010/main" val="36239978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Staff and Agency Reporting Duties 115.61(c)</a:t>
            </a:r>
            <a:endParaRPr lang="en-US" dirty="0"/>
          </a:p>
        </p:txBody>
      </p:sp>
      <p:sp>
        <p:nvSpPr>
          <p:cNvPr id="3" name="Content Placeholder 2"/>
          <p:cNvSpPr>
            <a:spLocks noGrp="1"/>
          </p:cNvSpPr>
          <p:nvPr>
            <p:ph sz="quarter" idx="4"/>
          </p:nvPr>
        </p:nvSpPr>
        <p:spPr/>
        <p:txBody>
          <a:bodyPr/>
          <a:lstStyle/>
          <a:p>
            <a:pPr marL="457200" indent="-457200">
              <a:buFont typeface="Arial" panose="020B0604020202020204" pitchFamily="34" charset="0"/>
              <a:buChar char="•"/>
            </a:pPr>
            <a:r>
              <a:rPr lang="en-US" dirty="0" smtClean="0"/>
              <a:t>Unless otherwise precluded by Federal, State or local law, medical and mental health practitioners are required to report sexual abuse and to inform inmates of the practitioner’s duty to report, and the limitation of confidentiality, at the initiation of services</a:t>
            </a:r>
            <a:endParaRPr lang="en-US" dirty="0"/>
          </a:p>
        </p:txBody>
      </p:sp>
      <p:sp>
        <p:nvSpPr>
          <p:cNvPr id="4" name="Slide Number Placeholder 3"/>
          <p:cNvSpPr>
            <a:spLocks noGrp="1"/>
          </p:cNvSpPr>
          <p:nvPr>
            <p:ph type="sldNum" sz="quarter" idx="12"/>
          </p:nvPr>
        </p:nvSpPr>
        <p:spPr/>
        <p:txBody>
          <a:bodyPr/>
          <a:lstStyle/>
          <a:p>
            <a:fld id="{1D9A7EC0-582D-4850-BD02-1E29DEF62370}" type="slidenum">
              <a:rPr lang="en-US" smtClean="0"/>
              <a:pPr/>
              <a:t>14</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pic>
        <p:nvPicPr>
          <p:cNvPr id="10" name="Picture 9"/>
          <p:cNvPicPr>
            <a:picLocks noChangeAspect="1"/>
          </p:cNvPicPr>
          <p:nvPr/>
        </p:nvPicPr>
        <p:blipFill>
          <a:blip r:embed="rId2"/>
          <a:stretch>
            <a:fillRect/>
          </a:stretch>
        </p:blipFill>
        <p:spPr>
          <a:xfrm>
            <a:off x="609600" y="3919220"/>
            <a:ext cx="2840982" cy="2206943"/>
          </a:xfrm>
          <a:prstGeom prst="rect">
            <a:avLst/>
          </a:prstGeom>
        </p:spPr>
      </p:pic>
    </p:spTree>
    <p:extLst>
      <p:ext uri="{BB962C8B-B14F-4D97-AF65-F5344CB8AC3E}">
        <p14:creationId xmlns:p14="http://schemas.microsoft.com/office/powerpoint/2010/main" val="30217608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and Agency </a:t>
            </a:r>
            <a:r>
              <a:rPr lang="en-US" dirty="0"/>
              <a:t>R</a:t>
            </a:r>
            <a:r>
              <a:rPr lang="en-US" dirty="0" smtClean="0"/>
              <a:t>eporting </a:t>
            </a:r>
            <a:r>
              <a:rPr lang="en-US" dirty="0"/>
              <a:t>D</a:t>
            </a:r>
            <a:r>
              <a:rPr lang="en-US" dirty="0" smtClean="0"/>
              <a:t>uties (115.61, </a:t>
            </a:r>
            <a:br>
              <a:rPr lang="en-US" dirty="0" smtClean="0"/>
            </a:br>
            <a:r>
              <a:rPr lang="en-US" dirty="0" smtClean="0"/>
              <a:t>d and e)</a:t>
            </a:r>
            <a:endParaRPr lang="en-US" dirty="0"/>
          </a:p>
        </p:txBody>
      </p:sp>
      <p:sp>
        <p:nvSpPr>
          <p:cNvPr id="3" name="Content Placeholder 2"/>
          <p:cNvSpPr>
            <a:spLocks noGrp="1"/>
          </p:cNvSpPr>
          <p:nvPr>
            <p:ph sz="quarter" idx="4"/>
          </p:nvPr>
        </p:nvSpPr>
        <p:spPr/>
        <p:txBody>
          <a:bodyPr/>
          <a:lstStyle/>
          <a:p>
            <a:pPr marL="285750" indent="-285750">
              <a:buFont typeface="Arial" panose="020B0604020202020204" pitchFamily="34" charset="0"/>
              <a:buChar char="•"/>
            </a:pPr>
            <a:r>
              <a:rPr lang="en-US" dirty="0" smtClean="0"/>
              <a:t>If the alleged victim is under the age of 18 or considered a vulnerable adult under a state or local vulnerable persons statute the agency should report the allegation to the designated State or local services agency under applicable mandatory reporting laws</a:t>
            </a:r>
          </a:p>
          <a:p>
            <a:pPr marL="285750" indent="-285750">
              <a:buFont typeface="Arial" panose="020B0604020202020204" pitchFamily="34" charset="0"/>
              <a:buChar char="•"/>
            </a:pPr>
            <a:r>
              <a:rPr lang="en-US" dirty="0" smtClean="0"/>
              <a:t>The facility should report all allegations of sexual abuse and sexual harassment, including third-party and anonymous reports to the facility’s designated investigators</a:t>
            </a:r>
            <a:endParaRPr lang="en-US" dirty="0"/>
          </a:p>
        </p:txBody>
      </p:sp>
      <p:sp>
        <p:nvSpPr>
          <p:cNvPr id="4" name="Slide Number Placeholder 3"/>
          <p:cNvSpPr>
            <a:spLocks noGrp="1"/>
          </p:cNvSpPr>
          <p:nvPr>
            <p:ph type="sldNum" sz="quarter" idx="12"/>
          </p:nvPr>
        </p:nvSpPr>
        <p:spPr/>
        <p:txBody>
          <a:bodyPr/>
          <a:lstStyle/>
          <a:p>
            <a:fld id="{1D9A7EC0-582D-4850-BD02-1E29DEF62370}" type="slidenum">
              <a:rPr lang="en-US" smtClean="0"/>
              <a:pPr/>
              <a:t>15</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pic>
        <p:nvPicPr>
          <p:cNvPr id="10" name="Picture 9"/>
          <p:cNvPicPr>
            <a:picLocks noChangeAspect="1"/>
          </p:cNvPicPr>
          <p:nvPr/>
        </p:nvPicPr>
        <p:blipFill>
          <a:blip r:embed="rId2"/>
          <a:stretch>
            <a:fillRect/>
          </a:stretch>
        </p:blipFill>
        <p:spPr>
          <a:xfrm>
            <a:off x="914400" y="3919220"/>
            <a:ext cx="2840982" cy="2206943"/>
          </a:xfrm>
          <a:prstGeom prst="rect">
            <a:avLst/>
          </a:prstGeom>
        </p:spPr>
      </p:pic>
    </p:spTree>
    <p:extLst>
      <p:ext uri="{BB962C8B-B14F-4D97-AF65-F5344CB8AC3E}">
        <p14:creationId xmlns:p14="http://schemas.microsoft.com/office/powerpoint/2010/main" val="21684718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Allegations</a:t>
            </a:r>
            <a:endParaRPr lang="en-US" dirty="0"/>
          </a:p>
        </p:txBody>
      </p:sp>
      <p:sp>
        <p:nvSpPr>
          <p:cNvPr id="3" name="Content Placeholder 2"/>
          <p:cNvSpPr>
            <a:spLocks noGrp="1"/>
          </p:cNvSpPr>
          <p:nvPr>
            <p:ph sz="quarter" idx="4"/>
          </p:nvPr>
        </p:nvSpPr>
        <p:spPr>
          <a:xfrm>
            <a:off x="1143000" y="1828800"/>
            <a:ext cx="6773661" cy="3429000"/>
          </a:xfrm>
        </p:spPr>
        <p:txBody>
          <a:bodyPr/>
          <a:lstStyle/>
          <a:p>
            <a:pPr marL="457200" indent="-457200">
              <a:buFont typeface="Arial" panose="020B0604020202020204" pitchFamily="34" charset="0"/>
              <a:buChar char="•"/>
            </a:pPr>
            <a:r>
              <a:rPr lang="en-US" dirty="0" smtClean="0"/>
              <a:t>How might you receive a report or allegation? </a:t>
            </a:r>
          </a:p>
          <a:p>
            <a:pPr marL="457200" indent="-457200">
              <a:buFont typeface="Arial" panose="020B0604020202020204" pitchFamily="34" charset="0"/>
              <a:buChar char="•"/>
            </a:pPr>
            <a:r>
              <a:rPr lang="en-US" dirty="0" smtClean="0"/>
              <a:t>Who can an allegation be made against?</a:t>
            </a:r>
            <a:br>
              <a:rPr lang="en-US" dirty="0" smtClean="0"/>
            </a:br>
            <a:endParaRPr lang="en-US" dirty="0" smtClean="0"/>
          </a:p>
          <a:p>
            <a:pPr marL="1200150" lvl="1" indent="-457200">
              <a:buFont typeface="Verdana" panose="020B0604030504040204" pitchFamily="34" charset="0"/>
              <a:buChar char="−"/>
            </a:pPr>
            <a:r>
              <a:rPr lang="en-US" dirty="0" smtClean="0"/>
              <a:t>Another inmate</a:t>
            </a:r>
          </a:p>
          <a:p>
            <a:pPr marL="1200150" lvl="1" indent="-457200">
              <a:buFont typeface="Verdana" panose="020B0604030504040204" pitchFamily="34" charset="0"/>
              <a:buChar char="−"/>
            </a:pPr>
            <a:r>
              <a:rPr lang="en-US" dirty="0" smtClean="0"/>
              <a:t>Staff</a:t>
            </a:r>
          </a:p>
          <a:p>
            <a:pPr marL="1200150" lvl="1" indent="-457200">
              <a:buFont typeface="Verdana" panose="020B0604030504040204" pitchFamily="34" charset="0"/>
              <a:buChar char="−"/>
            </a:pPr>
            <a:r>
              <a:rPr lang="en-US" dirty="0" smtClean="0"/>
              <a:t>Volunteer</a:t>
            </a:r>
          </a:p>
          <a:p>
            <a:pPr marL="1200150" lvl="1" indent="-457200">
              <a:buFont typeface="Verdana" panose="020B0604030504040204" pitchFamily="34" charset="0"/>
              <a:buChar char="−"/>
            </a:pPr>
            <a:r>
              <a:rPr lang="en-US" dirty="0" smtClean="0"/>
              <a:t>Contractor</a:t>
            </a:r>
          </a:p>
          <a:p>
            <a:pPr marL="1200150" lvl="1" indent="-457200">
              <a:buFont typeface="Verdana" panose="020B0604030504040204" pitchFamily="34" charset="0"/>
              <a:buChar char="−"/>
            </a:pPr>
            <a:r>
              <a:rPr lang="en-US" dirty="0" smtClean="0"/>
              <a:t>Others? (legal visit, community employers, coaches, teachers)</a:t>
            </a:r>
          </a:p>
        </p:txBody>
      </p:sp>
      <p:sp>
        <p:nvSpPr>
          <p:cNvPr id="4" name="Slide Number Placeholder 3"/>
          <p:cNvSpPr>
            <a:spLocks noGrp="1"/>
          </p:cNvSpPr>
          <p:nvPr>
            <p:ph type="sldNum" sz="quarter" idx="12"/>
          </p:nvPr>
        </p:nvSpPr>
        <p:spPr/>
        <p:txBody>
          <a:bodyPr/>
          <a:lstStyle/>
          <a:p>
            <a:fld id="{1D9A7EC0-582D-4850-BD02-1E29DEF62370}" type="slidenum">
              <a:rPr lang="en-US" smtClean="0"/>
              <a:pPr/>
              <a:t>16</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38262735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dirty="0" smtClean="0"/>
              <a:t>Who is a First Responder?</a:t>
            </a:r>
            <a:endParaRPr lang="en-US" dirty="0"/>
          </a:p>
        </p:txBody>
      </p:sp>
      <p:sp>
        <p:nvSpPr>
          <p:cNvPr id="8" name="Content Placeholder 7"/>
          <p:cNvSpPr>
            <a:spLocks noGrp="1"/>
          </p:cNvSpPr>
          <p:nvPr>
            <p:ph sz="quarter" idx="4"/>
          </p:nvPr>
        </p:nvSpPr>
        <p:spPr>
          <a:xfrm>
            <a:off x="2743200" y="1524000"/>
            <a:ext cx="5177043" cy="4602163"/>
          </a:xfrm>
        </p:spPr>
        <p:txBody>
          <a:bodyPr/>
          <a:lstStyle/>
          <a:p>
            <a:pPr marL="457200" indent="-457200">
              <a:spcAft>
                <a:spcPts val="600"/>
              </a:spcAft>
              <a:buFont typeface="Arial" panose="020B0604020202020204" pitchFamily="34" charset="0"/>
              <a:buChar char="•"/>
            </a:pPr>
            <a:r>
              <a:rPr lang="en-US" dirty="0" smtClean="0"/>
              <a:t>Anyone can be a first responder in terms of being the first to know information or  coming upon an incident</a:t>
            </a:r>
          </a:p>
          <a:p>
            <a:pPr marL="457200" indent="-457200">
              <a:spcAft>
                <a:spcPts val="600"/>
              </a:spcAft>
              <a:buFont typeface="Arial" panose="020B0604020202020204" pitchFamily="34" charset="0"/>
              <a:buChar char="•"/>
            </a:pPr>
            <a:r>
              <a:rPr lang="en-US" dirty="0" smtClean="0"/>
              <a:t>Upon learning of an allegation that an inmate was sexually abused, the first </a:t>
            </a:r>
            <a:r>
              <a:rPr lang="en-US" b="1" dirty="0" smtClean="0"/>
              <a:t>security staff </a:t>
            </a:r>
            <a:r>
              <a:rPr lang="en-US" dirty="0" smtClean="0"/>
              <a:t>member to respond to the report is required to take several immediate steps (115.64)</a:t>
            </a:r>
          </a:p>
          <a:p>
            <a:pPr marL="457200" indent="-457200">
              <a:spcAft>
                <a:spcPts val="600"/>
              </a:spcAft>
              <a:buFont typeface="Arial" panose="020B0604020202020204" pitchFamily="34" charset="0"/>
              <a:buChar char="•"/>
            </a:pPr>
            <a:r>
              <a:rPr lang="en-US" dirty="0" smtClean="0"/>
              <a:t>It is very important that you know your policy and responsibilities related to first responder duties</a:t>
            </a:r>
          </a:p>
          <a:p>
            <a:pPr marL="457200" indent="-457200">
              <a:buFont typeface="Arial" panose="020B0604020202020204" pitchFamily="34" charset="0"/>
              <a:buChar char="•"/>
            </a:pPr>
            <a:endParaRPr lang="en-US" dirty="0" smtClean="0"/>
          </a:p>
          <a:p>
            <a:pPr lvl="1" indent="0">
              <a:buNone/>
            </a:pPr>
            <a:endParaRPr lang="en-US" dirty="0"/>
          </a:p>
        </p:txBody>
      </p:sp>
      <p:sp>
        <p:nvSpPr>
          <p:cNvPr id="5" name="Slide Number Placeholder 4"/>
          <p:cNvSpPr>
            <a:spLocks noGrp="1"/>
          </p:cNvSpPr>
          <p:nvPr>
            <p:ph type="sldNum" sz="quarter" idx="12"/>
          </p:nvPr>
        </p:nvSpPr>
        <p:spPr/>
        <p:txBody>
          <a:bodyPr/>
          <a:lstStyle/>
          <a:p>
            <a:fld id="{AEC92B67-4DFA-43B1-AB7D-A662175C0664}" type="slidenum">
              <a:rPr lang="en-US" smtClean="0"/>
              <a:pPr/>
              <a:t>17</a:t>
            </a:fld>
            <a:endParaRPr lang="en-US" dirty="0"/>
          </a:p>
        </p:txBody>
      </p:sp>
      <p:sp>
        <p:nvSpPr>
          <p:cNvPr id="4" name="Footer Placeholder 3"/>
          <p:cNvSpPr>
            <a:spLocks noGrp="1"/>
          </p:cNvSpPr>
          <p:nvPr>
            <p:ph type="ftr" sz="quarter" idx="3"/>
          </p:nvPr>
        </p:nvSpPr>
        <p:spPr/>
        <p:txBody>
          <a:bodyPr/>
          <a:lstStyle/>
          <a:p>
            <a:r>
              <a:rPr lang="en-US" smtClean="0"/>
              <a:t>The Moss Group, Inc.</a:t>
            </a:r>
            <a:endParaRPr 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8225" y="1371600"/>
            <a:ext cx="1704975" cy="1704975"/>
          </a:xfrm>
          <a:prstGeom prst="rect">
            <a:avLst/>
          </a:prstGeom>
        </p:spPr>
      </p:pic>
    </p:spTree>
    <p:extLst>
      <p:ext uri="{BB962C8B-B14F-4D97-AF65-F5344CB8AC3E}">
        <p14:creationId xmlns:p14="http://schemas.microsoft.com/office/powerpoint/2010/main" val="35953986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First Responder Steps, 115.64</a:t>
            </a:r>
            <a:endParaRPr lang="en-US" dirty="0"/>
          </a:p>
        </p:txBody>
      </p:sp>
      <p:sp>
        <p:nvSpPr>
          <p:cNvPr id="3" name="Content Placeholder 2"/>
          <p:cNvSpPr>
            <a:spLocks noGrp="1"/>
          </p:cNvSpPr>
          <p:nvPr>
            <p:ph sz="quarter" idx="4"/>
          </p:nvPr>
        </p:nvSpPr>
        <p:spPr/>
        <p:txBody>
          <a:bodyPr/>
          <a:lstStyle/>
          <a:p>
            <a:pPr marL="342900" indent="-342900">
              <a:spcAft>
                <a:spcPts val="600"/>
              </a:spcAft>
              <a:buFont typeface="+mj-lt"/>
              <a:buAutoNum type="arabicPeriod"/>
            </a:pPr>
            <a:r>
              <a:rPr lang="en-US" dirty="0" smtClean="0"/>
              <a:t>Separate the alleged victim and abuser</a:t>
            </a:r>
          </a:p>
          <a:p>
            <a:pPr marL="342900" indent="-342900">
              <a:spcAft>
                <a:spcPts val="600"/>
              </a:spcAft>
              <a:buFont typeface="+mj-lt"/>
              <a:buAutoNum type="arabicPeriod"/>
            </a:pPr>
            <a:r>
              <a:rPr lang="en-US" dirty="0" smtClean="0"/>
              <a:t>Preserve and protect any crime scene until appropriate steps can be taken to collect evidence</a:t>
            </a:r>
          </a:p>
          <a:p>
            <a:pPr marL="342900" indent="-342900">
              <a:spcAft>
                <a:spcPts val="600"/>
              </a:spcAft>
              <a:buFont typeface="+mj-lt"/>
              <a:buAutoNum type="arabicPeriod"/>
            </a:pPr>
            <a:r>
              <a:rPr lang="en-US" dirty="0" smtClean="0"/>
              <a:t>If abuse within a time period that allows for physical evidence, request that the alleged victim and abuser do not take any actions that could destroy physical evidence to include: brushing teeth, washing, urinating, defecating, smoking, drinking or eating</a:t>
            </a:r>
          </a:p>
          <a:p>
            <a:pPr marL="342900" indent="-342900">
              <a:spcAft>
                <a:spcPts val="600"/>
              </a:spcAft>
              <a:buFont typeface="+mj-lt"/>
              <a:buAutoNum type="arabicPeriod"/>
            </a:pPr>
            <a:r>
              <a:rPr lang="en-US" dirty="0" smtClean="0"/>
              <a:t>If the first staff responder is NOT a security staff member, the responder is required to request that the alleged victim not take any action that could destroy physical evidence, and then notify security staff</a:t>
            </a:r>
            <a:endParaRPr lang="en-US" dirty="0"/>
          </a:p>
        </p:txBody>
      </p:sp>
      <p:sp>
        <p:nvSpPr>
          <p:cNvPr id="4" name="Slide Number Placeholder 3"/>
          <p:cNvSpPr>
            <a:spLocks noGrp="1"/>
          </p:cNvSpPr>
          <p:nvPr>
            <p:ph type="sldNum" sz="quarter" idx="12"/>
          </p:nvPr>
        </p:nvSpPr>
        <p:spPr/>
        <p:txBody>
          <a:bodyPr/>
          <a:lstStyle/>
          <a:p>
            <a:fld id="{1D9A7EC0-582D-4850-BD02-1E29DEF62370}" type="slidenum">
              <a:rPr lang="en-US" smtClean="0"/>
              <a:pPr/>
              <a:t>18</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21978844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Responder May Also be Asked to:</a:t>
            </a:r>
            <a:endParaRPr lang="en-US" dirty="0"/>
          </a:p>
        </p:txBody>
      </p:sp>
      <p:sp>
        <p:nvSpPr>
          <p:cNvPr id="4" name="Content Placeholder 3"/>
          <p:cNvSpPr>
            <a:spLocks noGrp="1"/>
          </p:cNvSpPr>
          <p:nvPr>
            <p:ph sz="quarter" idx="4"/>
          </p:nvPr>
        </p:nvSpPr>
        <p:spPr/>
        <p:txBody>
          <a:bodyPr/>
          <a:lstStyle/>
          <a:p>
            <a:pPr marL="285750" lvl="0" indent="-285750">
              <a:spcAft>
                <a:spcPts val="600"/>
              </a:spcAft>
              <a:buFont typeface="Arial" panose="020B0604020202020204" pitchFamily="34" charset="0"/>
              <a:buChar char="•"/>
            </a:pPr>
            <a:r>
              <a:rPr lang="en-US" dirty="0" smtClean="0"/>
              <a:t>Record the date and time that the incident reportedly occurred</a:t>
            </a:r>
          </a:p>
          <a:p>
            <a:pPr marL="285750" lvl="0" indent="-285750">
              <a:spcAft>
                <a:spcPts val="600"/>
              </a:spcAft>
              <a:buFont typeface="Arial" panose="020B0604020202020204" pitchFamily="34" charset="0"/>
              <a:buChar char="•"/>
            </a:pPr>
            <a:r>
              <a:rPr lang="en-US" dirty="0" smtClean="0"/>
              <a:t>Record the date and time that the report was made</a:t>
            </a:r>
          </a:p>
          <a:p>
            <a:pPr marL="285750" lvl="0" indent="-285750">
              <a:spcAft>
                <a:spcPts val="600"/>
              </a:spcAft>
              <a:buFont typeface="Arial" panose="020B0604020202020204" pitchFamily="34" charset="0"/>
              <a:buChar char="•"/>
            </a:pPr>
            <a:r>
              <a:rPr lang="en-US" dirty="0" smtClean="0"/>
              <a:t>Record who initially reported the allegation</a:t>
            </a:r>
          </a:p>
          <a:p>
            <a:pPr marL="285750" lvl="0" indent="-285750">
              <a:spcAft>
                <a:spcPts val="600"/>
              </a:spcAft>
              <a:buFont typeface="Arial" panose="020B0604020202020204" pitchFamily="34" charset="0"/>
              <a:buChar char="•"/>
            </a:pPr>
            <a:r>
              <a:rPr lang="en-US" dirty="0" smtClean="0"/>
              <a:t>Isolate witnesses before obtaining statements</a:t>
            </a:r>
          </a:p>
          <a:p>
            <a:pPr marL="285750" lvl="0" indent="-285750">
              <a:spcAft>
                <a:spcPts val="600"/>
              </a:spcAft>
              <a:buFont typeface="Arial" panose="020B0604020202020204" pitchFamily="34" charset="0"/>
              <a:buChar char="•"/>
            </a:pPr>
            <a:r>
              <a:rPr lang="en-US" dirty="0" smtClean="0"/>
              <a:t>Secure the victims clothing and bedding</a:t>
            </a:r>
          </a:p>
          <a:p>
            <a:pPr marL="285750" lvl="0" indent="-285750">
              <a:spcAft>
                <a:spcPts val="600"/>
              </a:spcAft>
              <a:buFont typeface="Arial" panose="020B0604020202020204" pitchFamily="34" charset="0"/>
              <a:buChar char="•"/>
            </a:pPr>
            <a:r>
              <a:rPr lang="en-US" dirty="0" smtClean="0"/>
              <a:t>Photograph contents of the room/scene of incident</a:t>
            </a:r>
          </a:p>
          <a:p>
            <a:pPr marL="285750" lvl="0" indent="-285750">
              <a:spcAft>
                <a:spcPts val="600"/>
              </a:spcAft>
              <a:buFont typeface="Arial" panose="020B0604020202020204" pitchFamily="34" charset="0"/>
              <a:buChar char="•"/>
            </a:pPr>
            <a:r>
              <a:rPr lang="en-US" dirty="0" smtClean="0"/>
              <a:t>Treat the are in question as a crime scene</a:t>
            </a:r>
          </a:p>
          <a:p>
            <a:pPr marL="285750" lvl="0" indent="-285750">
              <a:spcAft>
                <a:spcPts val="600"/>
              </a:spcAft>
              <a:buFont typeface="Arial" panose="020B0604020202020204" pitchFamily="34" charset="0"/>
              <a:buChar char="•"/>
            </a:pPr>
            <a:r>
              <a:rPr lang="en-US" dirty="0" smtClean="0"/>
              <a:t>Remain observant of any persons, events, potential evidence and environmental conditions</a:t>
            </a:r>
          </a:p>
          <a:p>
            <a:pPr marL="285750" lvl="0" indent="-285750">
              <a:spcAft>
                <a:spcPts val="600"/>
              </a:spcAft>
              <a:buFont typeface="Arial" panose="020B0604020202020204" pitchFamily="34" charset="0"/>
              <a:buChar char="•"/>
            </a:pPr>
            <a:r>
              <a:rPr lang="en-US" dirty="0" smtClean="0"/>
              <a:t>Relay information to the investigative team</a:t>
            </a:r>
          </a:p>
        </p:txBody>
      </p:sp>
      <p:sp>
        <p:nvSpPr>
          <p:cNvPr id="6" name="Slide Number Placeholder 5"/>
          <p:cNvSpPr>
            <a:spLocks noGrp="1"/>
          </p:cNvSpPr>
          <p:nvPr>
            <p:ph type="sldNum" sz="quarter" idx="12"/>
          </p:nvPr>
        </p:nvSpPr>
        <p:spPr/>
        <p:txBody>
          <a:bodyPr/>
          <a:lstStyle/>
          <a:p>
            <a:fld id="{1D9A7EC0-582D-4850-BD02-1E29DEF62370}" type="slidenum">
              <a:rPr lang="en-US" smtClean="0"/>
              <a:pPr/>
              <a:t>19</a:t>
            </a:fld>
            <a:endParaRPr lang="en-US"/>
          </a:p>
        </p:txBody>
      </p:sp>
      <p:sp>
        <p:nvSpPr>
          <p:cNvPr id="5" name="Footer Placeholder 4"/>
          <p:cNvSpPr>
            <a:spLocks noGrp="1"/>
          </p:cNvSpPr>
          <p:nvPr>
            <p:ph type="ftr" sz="quarter" idx="3"/>
          </p:nvPr>
        </p:nvSpPr>
        <p:spPr/>
        <p:txBody>
          <a:bodyPr/>
          <a:lstStyle/>
          <a:p>
            <a:r>
              <a:rPr lang="en-US" smtClean="0"/>
              <a:t>The Moss Group, Inc.</a:t>
            </a:r>
            <a:endParaRPr lang="en-US" dirty="0"/>
          </a:p>
        </p:txBody>
      </p:sp>
      <p:sp>
        <p:nvSpPr>
          <p:cNvPr id="7" name="TextBox 6"/>
          <p:cNvSpPr txBox="1"/>
          <p:nvPr/>
        </p:nvSpPr>
        <p:spPr>
          <a:xfrm>
            <a:off x="707571" y="5105400"/>
            <a:ext cx="6553200" cy="646331"/>
          </a:xfrm>
          <a:prstGeom prst="rect">
            <a:avLst/>
          </a:prstGeom>
          <a:noFill/>
        </p:spPr>
        <p:txBody>
          <a:bodyPr wrap="square" rtlCol="0">
            <a:spAutoFit/>
          </a:bodyPr>
          <a:lstStyle/>
          <a:p>
            <a:r>
              <a:rPr lang="en-US" sz="1200" dirty="0" smtClean="0"/>
              <a:t>Source: Smith, Brenda and Jamie </a:t>
            </a:r>
            <a:r>
              <a:rPr lang="en-US" sz="1200" dirty="0" err="1" smtClean="0"/>
              <a:t>Yarussi</a:t>
            </a:r>
            <a:r>
              <a:rPr lang="en-US" sz="1200" dirty="0" smtClean="0"/>
              <a:t>; Addressing Sexual Violence Against Youth in Custody: Youth Workers’ Handbook on Identifying and Addressing Sexual Violence in Juvenile Justice, 2013. Funded by NIC Accession Number 026309 </a:t>
            </a:r>
            <a:endParaRPr lang="en-US" sz="1200" dirty="0"/>
          </a:p>
        </p:txBody>
      </p:sp>
    </p:spTree>
    <p:extLst>
      <p:ext uri="{BB962C8B-B14F-4D97-AF65-F5344CB8AC3E}">
        <p14:creationId xmlns:p14="http://schemas.microsoft.com/office/powerpoint/2010/main" val="22411722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447800" y="3357154"/>
            <a:ext cx="6350000" cy="2133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3000" kern="1200">
                <a:solidFill>
                  <a:schemeClr val="bg1"/>
                </a:solidFill>
                <a:latin typeface="Verdana" pitchFamily="34" charset="0"/>
                <a:ea typeface="Verdana" pitchFamily="34" charset="0"/>
                <a:cs typeface="Verdana" pitchFamily="34" charset="0"/>
              </a:defRPr>
            </a:lvl1pPr>
          </a:lstStyle>
          <a:p>
            <a:endParaRPr lang="en-US" sz="3600" dirty="0"/>
          </a:p>
        </p:txBody>
      </p:sp>
      <p:sp>
        <p:nvSpPr>
          <p:cNvPr id="2" name="Title 1"/>
          <p:cNvSpPr>
            <a:spLocks noGrp="1"/>
          </p:cNvSpPr>
          <p:nvPr>
            <p:ph type="ctrTitle"/>
          </p:nvPr>
        </p:nvSpPr>
        <p:spPr>
          <a:xfrm>
            <a:off x="1371600" y="3352800"/>
            <a:ext cx="6350000" cy="2133600"/>
          </a:xfrm>
        </p:spPr>
        <p:txBody>
          <a:bodyPr>
            <a:normAutofit/>
          </a:bodyPr>
          <a:lstStyle/>
          <a:p>
            <a:r>
              <a:rPr lang="en-US" dirty="0"/>
              <a:t>Unit 3 Part </a:t>
            </a:r>
            <a:r>
              <a:rPr lang="en-US" dirty="0" smtClean="0"/>
              <a:t>II:</a:t>
            </a:r>
            <a:r>
              <a:rPr lang="en-US" dirty="0"/>
              <a:t/>
            </a:r>
            <a:br>
              <a:rPr lang="en-US" dirty="0"/>
            </a:br>
            <a:r>
              <a:rPr lang="en-US" dirty="0"/>
              <a:t>Response and Reporting of Sexual Abuse and Sexual </a:t>
            </a:r>
            <a:r>
              <a:rPr lang="en-US" dirty="0" smtClean="0"/>
              <a:t>Harassment</a:t>
            </a:r>
            <a:endParaRPr lang="en-US" dirty="0"/>
          </a:p>
        </p:txBody>
      </p:sp>
      <p:sp>
        <p:nvSpPr>
          <p:cNvPr id="4" name="TextBox 3"/>
          <p:cNvSpPr txBox="1"/>
          <p:nvPr/>
        </p:nvSpPr>
        <p:spPr>
          <a:xfrm>
            <a:off x="152400" y="5766137"/>
            <a:ext cx="8839200" cy="1015663"/>
          </a:xfrm>
          <a:prstGeom prst="rect">
            <a:avLst/>
          </a:prstGeom>
          <a:noFill/>
        </p:spPr>
        <p:txBody>
          <a:bodyPr wrap="square" rtlCol="0">
            <a:spAutoFit/>
          </a:bodyPr>
          <a:lstStyle/>
          <a:p>
            <a:r>
              <a:rPr lang="en-US" sz="1000" b="1" i="1" dirty="0"/>
              <a:t>Notice of Federal Funding and Federal Disclaimer </a:t>
            </a:r>
            <a:r>
              <a:rPr lang="en-US" sz="1000" i="1" dirty="0"/>
              <a:t>– This project was supported by Grant No. 2010-RP-BX-K001 awarded by the Bureau of Justice Assistance. The Bureau of Justice Assistance is a component of the Office of Justice Programs, which also includes the Bureau of Justice Statistics, the National Institute of Justice, the Office of Juvenile Justice and Delinquency Prevention, the Office for Victims of Crime, and the Office of Sex Offender Sentencing, Monitoring, Apprehending, Registering, and Tracking. Points of view or opinions in this document are those of the author and do not necessarily represent the official position or policies of the U.S. Department of Justice nor those of the National Council on Crime and Delinquency (NCCD), which administers the National PREA Resource Center through a cooperative agreement with the Bureau of Justice Assistance. </a:t>
            </a:r>
            <a:endParaRPr lang="en-US" sz="1000" dirty="0">
              <a:latin typeface="Verdana"/>
              <a:cs typeface="Verdana"/>
            </a:endParaRPr>
          </a:p>
        </p:txBody>
      </p:sp>
    </p:spTree>
    <p:extLst>
      <p:ext uri="{BB962C8B-B14F-4D97-AF65-F5344CB8AC3E}">
        <p14:creationId xmlns:p14="http://schemas.microsoft.com/office/powerpoint/2010/main" val="7298683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the Report is Delayed…</a:t>
            </a:r>
            <a:endParaRPr lang="en-US" dirty="0"/>
          </a:p>
        </p:txBody>
      </p:sp>
      <p:sp>
        <p:nvSpPr>
          <p:cNvPr id="7" name="Text Placeholder 6"/>
          <p:cNvSpPr>
            <a:spLocks noGrp="1"/>
          </p:cNvSpPr>
          <p:nvPr>
            <p:ph type="body" sz="quarter" idx="3"/>
          </p:nvPr>
        </p:nvSpPr>
        <p:spPr/>
        <p:txBody>
          <a:bodyPr/>
          <a:lstStyle/>
          <a:p>
            <a:r>
              <a:rPr lang="en-US" dirty="0"/>
              <a:t>If the allegation is not reported immediately, a first responder may be asked to</a:t>
            </a:r>
            <a:r>
              <a:rPr lang="en-US" dirty="0" smtClean="0"/>
              <a:t>:</a:t>
            </a:r>
            <a:endParaRPr lang="en-US" dirty="0"/>
          </a:p>
        </p:txBody>
      </p:sp>
      <p:sp>
        <p:nvSpPr>
          <p:cNvPr id="3" name="Content Placeholder 2"/>
          <p:cNvSpPr>
            <a:spLocks noGrp="1"/>
          </p:cNvSpPr>
          <p:nvPr>
            <p:ph sz="quarter" idx="4"/>
          </p:nvPr>
        </p:nvSpPr>
        <p:spPr/>
        <p:txBody>
          <a:bodyPr/>
          <a:lstStyle/>
          <a:p>
            <a:pPr marL="285750" indent="-285750">
              <a:spcAft>
                <a:spcPts val="600"/>
              </a:spcAft>
              <a:buFont typeface="Arial" panose="020B0604020202020204" pitchFamily="34" charset="0"/>
              <a:buChar char="•"/>
            </a:pPr>
            <a:r>
              <a:rPr lang="en-US" dirty="0" smtClean="0"/>
              <a:t>Refer the victim for appropriate medical/mental health care</a:t>
            </a:r>
          </a:p>
          <a:p>
            <a:pPr marL="285750" indent="-285750">
              <a:spcAft>
                <a:spcPts val="600"/>
              </a:spcAft>
              <a:buFont typeface="Arial" panose="020B0604020202020204" pitchFamily="34" charset="0"/>
              <a:buChar char="•"/>
            </a:pPr>
            <a:r>
              <a:rPr lang="en-US" dirty="0" smtClean="0"/>
              <a:t>Report to the appropriate authorities </a:t>
            </a:r>
          </a:p>
          <a:p>
            <a:pPr marL="285750" indent="-285750">
              <a:spcAft>
                <a:spcPts val="600"/>
              </a:spcAft>
              <a:buFont typeface="Arial" panose="020B0604020202020204" pitchFamily="34" charset="0"/>
              <a:buChar char="•"/>
            </a:pPr>
            <a:r>
              <a:rPr lang="en-US" dirty="0" smtClean="0"/>
              <a:t>Record the date and time the incident reportedly occurred</a:t>
            </a:r>
          </a:p>
          <a:p>
            <a:pPr marL="285750" indent="-285750">
              <a:spcAft>
                <a:spcPts val="600"/>
              </a:spcAft>
              <a:buFont typeface="Arial" panose="020B0604020202020204" pitchFamily="34" charset="0"/>
              <a:buChar char="•"/>
            </a:pPr>
            <a:r>
              <a:rPr lang="en-US" dirty="0" smtClean="0"/>
              <a:t>Record the date and time that the report was made</a:t>
            </a:r>
          </a:p>
          <a:p>
            <a:endParaRPr lang="en-US" dirty="0"/>
          </a:p>
          <a:p>
            <a:r>
              <a:rPr lang="en-US" dirty="0" smtClean="0"/>
              <a:t> </a:t>
            </a: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solidFill>
                  <a:prstClr val="black">
                    <a:tint val="75000"/>
                  </a:prstClr>
                </a:solidFill>
              </a:rPr>
              <a:pPr/>
              <a:t>20</a:t>
            </a:fld>
            <a:endParaRPr lang="en-US" dirty="0">
              <a:solidFill>
                <a:prstClr val="black">
                  <a:tint val="75000"/>
                </a:prstClr>
              </a:solidFill>
            </a:endParaRPr>
          </a:p>
        </p:txBody>
      </p:sp>
      <p:sp>
        <p:nvSpPr>
          <p:cNvPr id="5" name="Footer Placeholder 4"/>
          <p:cNvSpPr>
            <a:spLocks noGrp="1"/>
          </p:cNvSpPr>
          <p:nvPr>
            <p:ph type="ftr" sz="quarter" idx="13"/>
          </p:nvPr>
        </p:nvSpPr>
        <p:spPr/>
        <p:txBody>
          <a:bodyPr/>
          <a:lstStyle/>
          <a:p>
            <a:r>
              <a:rPr lang="en-US" smtClean="0">
                <a:solidFill>
                  <a:prstClr val="black">
                    <a:tint val="75000"/>
                  </a:prstClr>
                </a:solidFill>
              </a:rPr>
              <a:t>The Moss Group, Inc.</a:t>
            </a:r>
            <a:endParaRPr lang="en-US" dirty="0">
              <a:solidFill>
                <a:prstClr val="black">
                  <a:tint val="75000"/>
                </a:prstClr>
              </a:solidFill>
            </a:endParaRPr>
          </a:p>
        </p:txBody>
      </p:sp>
      <p:sp>
        <p:nvSpPr>
          <p:cNvPr id="6" name="TextBox 5"/>
          <p:cNvSpPr txBox="1"/>
          <p:nvPr/>
        </p:nvSpPr>
        <p:spPr>
          <a:xfrm>
            <a:off x="707571" y="5105400"/>
            <a:ext cx="6553200" cy="646331"/>
          </a:xfrm>
          <a:prstGeom prst="rect">
            <a:avLst/>
          </a:prstGeom>
          <a:noFill/>
        </p:spPr>
        <p:txBody>
          <a:bodyPr wrap="square" rtlCol="0">
            <a:spAutoFit/>
          </a:bodyPr>
          <a:lstStyle/>
          <a:p>
            <a:r>
              <a:rPr lang="en-US" sz="1200" dirty="0" smtClean="0"/>
              <a:t>Source: Smith, Brenda and Jamie </a:t>
            </a:r>
            <a:r>
              <a:rPr lang="en-US" sz="1200" dirty="0" err="1" smtClean="0"/>
              <a:t>Yarussi</a:t>
            </a:r>
            <a:r>
              <a:rPr lang="en-US" sz="1200" dirty="0" smtClean="0"/>
              <a:t>; Addressing Sexual Violence Against Youth in Custody: Youth Workers’ Handbook on Identifying and Addressing Sexual Violence in Juvenile Justice, 2013. Funded by NIC Accession Number 026309 </a:t>
            </a:r>
            <a:endParaRPr lang="en-US" sz="1200" dirty="0"/>
          </a:p>
        </p:txBody>
      </p:sp>
    </p:spTree>
    <p:extLst>
      <p:ext uri="{BB962C8B-B14F-4D97-AF65-F5344CB8AC3E}">
        <p14:creationId xmlns:p14="http://schemas.microsoft.com/office/powerpoint/2010/main" val="23075484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dirty="0" smtClean="0"/>
              <a:t>Actions a First Responder Should NOT Take…</a:t>
            </a:r>
            <a:endParaRPr lang="en-US" dirty="0"/>
          </a:p>
        </p:txBody>
      </p:sp>
      <p:sp>
        <p:nvSpPr>
          <p:cNvPr id="17" name="Text Placeholder 16"/>
          <p:cNvSpPr>
            <a:spLocks noGrp="1"/>
          </p:cNvSpPr>
          <p:nvPr>
            <p:ph type="body" sz="quarter" idx="3"/>
          </p:nvPr>
        </p:nvSpPr>
        <p:spPr/>
        <p:txBody>
          <a:bodyPr>
            <a:normAutofit/>
          </a:bodyPr>
          <a:lstStyle/>
          <a:p>
            <a:r>
              <a:rPr lang="en-US" dirty="0"/>
              <a:t>The first responder should </a:t>
            </a:r>
            <a:r>
              <a:rPr lang="en-US" u="sng" dirty="0" smtClean="0"/>
              <a:t>not</a:t>
            </a:r>
            <a:r>
              <a:rPr lang="en-US" dirty="0" smtClean="0"/>
              <a:t>:</a:t>
            </a:r>
            <a:endParaRPr lang="en-US" dirty="0"/>
          </a:p>
        </p:txBody>
      </p:sp>
      <p:sp>
        <p:nvSpPr>
          <p:cNvPr id="7" name="Content Placeholder 6"/>
          <p:cNvSpPr>
            <a:spLocks noGrp="1"/>
          </p:cNvSpPr>
          <p:nvPr>
            <p:ph sz="quarter" idx="4"/>
          </p:nvPr>
        </p:nvSpPr>
        <p:spPr/>
        <p:txBody>
          <a:bodyPr/>
          <a:lstStyle/>
          <a:p>
            <a:pPr marL="342900" indent="-342900">
              <a:buFont typeface="Arial" panose="020B0604020202020204" pitchFamily="34" charset="0"/>
              <a:buChar char="•"/>
            </a:pPr>
            <a:r>
              <a:rPr lang="en-US" dirty="0" smtClean="0"/>
              <a:t>Conduct in-depth interviews or attempt to determine anything beyond the basic information listed on the previous slide</a:t>
            </a:r>
          </a:p>
          <a:p>
            <a:pPr marL="342900" indent="-342900">
              <a:buFont typeface="Arial" panose="020B0604020202020204" pitchFamily="34" charset="0"/>
              <a:buChar char="•"/>
            </a:pPr>
            <a:r>
              <a:rPr lang="en-US" dirty="0" smtClean="0"/>
              <a:t>Attempt to determine the validity of the allegation </a:t>
            </a:r>
          </a:p>
          <a:p>
            <a:pPr marL="342900" indent="-342900">
              <a:buFont typeface="Arial" panose="020B0604020202020204" pitchFamily="34" charset="0"/>
              <a:buChar char="•"/>
            </a:pPr>
            <a:r>
              <a:rPr lang="en-US" dirty="0" smtClean="0"/>
              <a:t>Play any role in deciding whether an allegation should be reported to investigators</a:t>
            </a:r>
          </a:p>
          <a:p>
            <a:pPr marL="342900" indent="-342900">
              <a:buFont typeface="Arial" panose="020B0604020202020204" pitchFamily="34" charset="0"/>
              <a:buChar char="•"/>
            </a:pPr>
            <a:r>
              <a:rPr lang="en-US" dirty="0" smtClean="0"/>
              <a:t>Make any conclusions in the report</a:t>
            </a:r>
          </a:p>
          <a:p>
            <a:endParaRPr lang="en-US" dirty="0"/>
          </a:p>
        </p:txBody>
      </p:sp>
      <p:sp>
        <p:nvSpPr>
          <p:cNvPr id="5" name="Slide Number Placeholder 4"/>
          <p:cNvSpPr>
            <a:spLocks noGrp="1"/>
          </p:cNvSpPr>
          <p:nvPr>
            <p:ph type="sldNum" sz="quarter" idx="12"/>
          </p:nvPr>
        </p:nvSpPr>
        <p:spPr/>
        <p:txBody>
          <a:bodyPr/>
          <a:lstStyle/>
          <a:p>
            <a:fld id="{AEC92B67-4DFA-43B1-AB7D-A662175C0664}" type="slidenum">
              <a:rPr lang="en-US" smtClean="0"/>
              <a:pPr/>
              <a:t>21</a:t>
            </a:fld>
            <a:endParaRPr lang="en-US" dirty="0"/>
          </a:p>
        </p:txBody>
      </p:sp>
      <p:sp>
        <p:nvSpPr>
          <p:cNvPr id="4" name="Footer Placeholder 3"/>
          <p:cNvSpPr>
            <a:spLocks noGrp="1"/>
          </p:cNvSpPr>
          <p:nvPr>
            <p:ph type="ftr" sz="quarter" idx="13"/>
          </p:nvPr>
        </p:nvSpPr>
        <p:spPr/>
        <p:txBody>
          <a:bodyPr/>
          <a:lstStyle/>
          <a:p>
            <a:r>
              <a:rPr lang="en-US" smtClean="0"/>
              <a:t>The Moss Group, Inc.</a:t>
            </a:r>
            <a:endParaRPr lang="en-US" dirty="0"/>
          </a:p>
        </p:txBody>
      </p:sp>
    </p:spTree>
    <p:extLst>
      <p:ext uri="{BB962C8B-B14F-4D97-AF65-F5344CB8AC3E}">
        <p14:creationId xmlns:p14="http://schemas.microsoft.com/office/powerpoint/2010/main" val="747407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Actions a First Responder Should Take!</a:t>
            </a:r>
            <a:endParaRPr lang="en-US" dirty="0"/>
          </a:p>
        </p:txBody>
      </p:sp>
      <p:sp>
        <p:nvSpPr>
          <p:cNvPr id="14" name="Text Placeholder 13"/>
          <p:cNvSpPr>
            <a:spLocks noGrp="1"/>
          </p:cNvSpPr>
          <p:nvPr>
            <p:ph type="body" sz="quarter" idx="3"/>
          </p:nvPr>
        </p:nvSpPr>
        <p:spPr/>
        <p:txBody>
          <a:bodyPr/>
          <a:lstStyle/>
          <a:p>
            <a:r>
              <a:rPr lang="en-US" smtClean="0"/>
              <a:t>First Responders Should…</a:t>
            </a:r>
            <a:endParaRPr lang="en-US" dirty="0"/>
          </a:p>
        </p:txBody>
      </p:sp>
      <p:sp>
        <p:nvSpPr>
          <p:cNvPr id="7" name="Content Placeholder 6"/>
          <p:cNvSpPr>
            <a:spLocks noGrp="1"/>
          </p:cNvSpPr>
          <p:nvPr>
            <p:ph sz="quarter" idx="4"/>
          </p:nvPr>
        </p:nvSpPr>
        <p:spPr/>
        <p:txBody>
          <a:bodyPr/>
          <a:lstStyle/>
          <a:p>
            <a:r>
              <a:rPr lang="en-US" dirty="0" smtClean="0"/>
              <a:t>The first responder should prepare a report for the investigator that:</a:t>
            </a:r>
          </a:p>
          <a:p>
            <a:pPr lvl="1"/>
            <a:r>
              <a:rPr lang="en-US" dirty="0" smtClean="0"/>
              <a:t>Includes their observations at the time of the response</a:t>
            </a:r>
          </a:p>
          <a:p>
            <a:pPr lvl="1"/>
            <a:r>
              <a:rPr lang="en-US" dirty="0" smtClean="0"/>
              <a:t>Ensures observations are unbiased and clear for the investigator</a:t>
            </a:r>
          </a:p>
        </p:txBody>
      </p:sp>
      <p:sp>
        <p:nvSpPr>
          <p:cNvPr id="5" name="Slide Number Placeholder 4"/>
          <p:cNvSpPr>
            <a:spLocks noGrp="1"/>
          </p:cNvSpPr>
          <p:nvPr>
            <p:ph type="sldNum" sz="quarter" idx="12"/>
          </p:nvPr>
        </p:nvSpPr>
        <p:spPr/>
        <p:txBody>
          <a:bodyPr/>
          <a:lstStyle/>
          <a:p>
            <a:fld id="{AEC92B67-4DFA-43B1-AB7D-A662175C0664}" type="slidenum">
              <a:rPr lang="en-US" smtClean="0"/>
              <a:pPr/>
              <a:t>22</a:t>
            </a:fld>
            <a:endParaRPr lang="en-US" dirty="0"/>
          </a:p>
        </p:txBody>
      </p:sp>
      <p:sp>
        <p:nvSpPr>
          <p:cNvPr id="4" name="Footer Placeholder 3"/>
          <p:cNvSpPr>
            <a:spLocks noGrp="1"/>
          </p:cNvSpPr>
          <p:nvPr>
            <p:ph type="ftr" sz="quarter" idx="13"/>
          </p:nvPr>
        </p:nvSpPr>
        <p:spPr/>
        <p:txBody>
          <a:bodyPr/>
          <a:lstStyle/>
          <a:p>
            <a:r>
              <a:rPr lang="en-US" smtClean="0"/>
              <a:t>The Moss Group, Inc.</a:t>
            </a:r>
            <a:endParaRPr lang="en-US" dirty="0"/>
          </a:p>
        </p:txBody>
      </p:sp>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4618" y="4648200"/>
            <a:ext cx="1698763" cy="1270001"/>
          </a:xfrm>
          <a:prstGeom prst="rect">
            <a:avLst/>
          </a:prstGeom>
        </p:spPr>
      </p:pic>
    </p:spTree>
    <p:extLst>
      <p:ext uri="{BB962C8B-B14F-4D97-AF65-F5344CB8AC3E}">
        <p14:creationId xmlns:p14="http://schemas.microsoft.com/office/powerpoint/2010/main" val="26508681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First Responder and Victims of Abuse</a:t>
            </a:r>
            <a:endParaRPr lang="en-US" dirty="0"/>
          </a:p>
        </p:txBody>
      </p:sp>
      <p:sp>
        <p:nvSpPr>
          <p:cNvPr id="4" name="Content Placeholder 3"/>
          <p:cNvSpPr>
            <a:spLocks noGrp="1"/>
          </p:cNvSpPr>
          <p:nvPr>
            <p:ph sz="quarter" idx="4"/>
          </p:nvPr>
        </p:nvSpPr>
        <p:spPr/>
        <p:txBody>
          <a:bodyPr/>
          <a:lstStyle/>
          <a:p>
            <a:pPr lvl="0"/>
            <a:r>
              <a:rPr lang="en-US" dirty="0" smtClean="0"/>
              <a:t>Know the first responder(s) interaction with the victim could positively or negatively impact the investigation</a:t>
            </a:r>
          </a:p>
          <a:p>
            <a:pPr lvl="0"/>
            <a:endParaRPr lang="en-US" dirty="0" smtClean="0"/>
          </a:p>
          <a:p>
            <a:pPr lvl="0"/>
            <a:r>
              <a:rPr lang="en-US" dirty="0" smtClean="0"/>
              <a:t>Interaction with the victim should be culturally and developmentally appropriate and gender specific</a:t>
            </a:r>
          </a:p>
          <a:p>
            <a:pPr lvl="0"/>
            <a:endParaRPr lang="en-US" dirty="0" smtClean="0"/>
          </a:p>
          <a:p>
            <a:pPr lvl="1"/>
            <a:r>
              <a:rPr lang="en-US" dirty="0" smtClean="0"/>
              <a:t>Discussing sex may be culturally prohibited; same sex sexual behavior may be shameful</a:t>
            </a:r>
          </a:p>
          <a:p>
            <a:pPr lvl="1"/>
            <a:endParaRPr lang="en-US" dirty="0" smtClean="0"/>
          </a:p>
          <a:p>
            <a:pPr lvl="1"/>
            <a:r>
              <a:rPr lang="en-US" dirty="0" smtClean="0"/>
              <a:t>Youth may not have the “appropriate” language to use when discussing the incident</a:t>
            </a:r>
          </a:p>
          <a:p>
            <a:pPr lvl="1"/>
            <a:endParaRPr lang="en-US" dirty="0" smtClean="0"/>
          </a:p>
          <a:p>
            <a:pPr lvl="1"/>
            <a:endParaRPr lang="en-US" dirty="0" smtClean="0"/>
          </a:p>
          <a:p>
            <a:pPr lvl="1"/>
            <a:endParaRPr lang="en-US" dirty="0"/>
          </a:p>
        </p:txBody>
      </p:sp>
      <p:sp>
        <p:nvSpPr>
          <p:cNvPr id="6" name="Slide Number Placeholder 5"/>
          <p:cNvSpPr>
            <a:spLocks noGrp="1"/>
          </p:cNvSpPr>
          <p:nvPr>
            <p:ph type="sldNum" sz="quarter" idx="12"/>
          </p:nvPr>
        </p:nvSpPr>
        <p:spPr/>
        <p:txBody>
          <a:bodyPr/>
          <a:lstStyle/>
          <a:p>
            <a:fld id="{1D9A7EC0-582D-4850-BD02-1E29DEF62370}" type="slidenum">
              <a:rPr lang="en-US" smtClean="0"/>
              <a:pPr/>
              <a:t>23</a:t>
            </a:fld>
            <a:endParaRPr lang="en-US"/>
          </a:p>
        </p:txBody>
      </p:sp>
      <p:sp>
        <p:nvSpPr>
          <p:cNvPr id="3" name="Footer Placeholder 2"/>
          <p:cNvSpPr>
            <a:spLocks noGrp="1"/>
          </p:cNvSpPr>
          <p:nvPr>
            <p:ph type="ftr" sz="quarter" idx="3"/>
          </p:nvPr>
        </p:nvSpPr>
        <p:spPr/>
        <p:txBody>
          <a:bodyPr/>
          <a:lstStyle/>
          <a:p>
            <a:r>
              <a:rPr lang="en-US" smtClean="0"/>
              <a:t>The Moss Group, Inc.</a:t>
            </a:r>
            <a:endParaRPr lang="en-US" dirty="0"/>
          </a:p>
        </p:txBody>
      </p:sp>
      <p:sp>
        <p:nvSpPr>
          <p:cNvPr id="5" name="Rectangle 4"/>
          <p:cNvSpPr/>
          <p:nvPr/>
        </p:nvSpPr>
        <p:spPr>
          <a:xfrm>
            <a:off x="463138" y="5410200"/>
            <a:ext cx="7775369" cy="461665"/>
          </a:xfrm>
          <a:prstGeom prst="rect">
            <a:avLst/>
          </a:prstGeom>
        </p:spPr>
        <p:txBody>
          <a:bodyPr wrap="square">
            <a:spAutoFit/>
          </a:bodyPr>
          <a:lstStyle/>
          <a:p>
            <a:r>
              <a:rPr lang="en-US" sz="1200" dirty="0" smtClean="0"/>
              <a:t>Source: Specialized </a:t>
            </a:r>
            <a:r>
              <a:rPr lang="en-US" sz="1200" dirty="0"/>
              <a:t>Training: Medical/Mental Health Care (Regional Training </a:t>
            </a:r>
            <a:r>
              <a:rPr lang="en-US" sz="1200" dirty="0" smtClean="0"/>
              <a:t>Files) </a:t>
            </a:r>
            <a:r>
              <a:rPr lang="en-US" sz="1200" dirty="0"/>
              <a:t>National Commission on Correctional Healthcare (NCCHC</a:t>
            </a:r>
            <a:r>
              <a:rPr lang="en-US" sz="1200" dirty="0" smtClean="0"/>
              <a:t>). Presenter </a:t>
            </a:r>
            <a:r>
              <a:rPr lang="en-US" sz="1200" dirty="0"/>
              <a:t>transcripts from a regional training held in Denver, CO in April 2013 </a:t>
            </a:r>
          </a:p>
        </p:txBody>
      </p:sp>
    </p:spTree>
    <p:extLst>
      <p:ext uri="{BB962C8B-B14F-4D97-AF65-F5344CB8AC3E}">
        <p14:creationId xmlns:p14="http://schemas.microsoft.com/office/powerpoint/2010/main" val="28742667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First Responder and Victims of Abuse (continued)</a:t>
            </a:r>
            <a:endParaRPr lang="en-US" dirty="0"/>
          </a:p>
        </p:txBody>
      </p:sp>
      <p:sp>
        <p:nvSpPr>
          <p:cNvPr id="4" name="Content Placeholder 3"/>
          <p:cNvSpPr>
            <a:spLocks noGrp="1"/>
          </p:cNvSpPr>
          <p:nvPr>
            <p:ph sz="quarter" idx="4"/>
          </p:nvPr>
        </p:nvSpPr>
        <p:spPr/>
        <p:txBody>
          <a:bodyPr/>
          <a:lstStyle/>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a:t>Treat all victims with dignity and respect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Refer to what we learned about the dynamics of sexual abuse and harassment in </a:t>
            </a:r>
            <a:r>
              <a:rPr lang="en-US" dirty="0" smtClean="0"/>
              <a:t>confinement</a:t>
            </a:r>
          </a:p>
          <a:p>
            <a:endParaRPr lang="en-US" dirty="0"/>
          </a:p>
          <a:p>
            <a:pPr marL="285750" indent="-285750">
              <a:buFont typeface="Arial" panose="020B0604020202020204" pitchFamily="34" charset="0"/>
              <a:buChar char="•"/>
            </a:pPr>
            <a:r>
              <a:rPr lang="en-US" dirty="0" smtClean="0"/>
              <a:t>Females may want to process and discuss - they may describe more details and emotions; it may take more time to establish trust due to a previous abuse history; prefer relational language</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Males may use fewer words and may provide fewer details; may act out vs. talking, males may be reluctant to discuss the incident due to shame</a:t>
            </a:r>
          </a:p>
          <a:p>
            <a:pPr marL="285750" indent="-285750">
              <a:buFont typeface="Arial" panose="020B0604020202020204" pitchFamily="34" charset="0"/>
              <a:buChar char="•"/>
            </a:pPr>
            <a:endParaRPr lang="en-US" dirty="0" smtClean="0"/>
          </a:p>
          <a:p>
            <a:endParaRPr lang="en-US" dirty="0"/>
          </a:p>
          <a:p>
            <a:endParaRPr lang="en-US" dirty="0" smtClean="0">
              <a:solidFill>
                <a:srgbClr val="FF0000"/>
              </a:solidFill>
            </a:endParaRPr>
          </a:p>
          <a:p>
            <a:endParaRPr lang="en-US" dirty="0">
              <a:solidFill>
                <a:srgbClr val="FF0000"/>
              </a:solidFill>
            </a:endParaRPr>
          </a:p>
          <a:p>
            <a:endParaRPr lang="en-US" dirty="0" smtClean="0"/>
          </a:p>
          <a:p>
            <a:pPr marL="285750" lvl="0" indent="-285750">
              <a:buFont typeface="Arial" panose="020B0604020202020204" pitchFamily="34" charset="0"/>
              <a:buChar char="•"/>
            </a:pPr>
            <a:endParaRPr lang="en-US" dirty="0" smtClean="0"/>
          </a:p>
        </p:txBody>
      </p:sp>
      <p:sp>
        <p:nvSpPr>
          <p:cNvPr id="5" name="Slide Number Placeholder 4"/>
          <p:cNvSpPr>
            <a:spLocks noGrp="1"/>
          </p:cNvSpPr>
          <p:nvPr>
            <p:ph type="sldNum" sz="quarter" idx="12"/>
          </p:nvPr>
        </p:nvSpPr>
        <p:spPr/>
        <p:txBody>
          <a:bodyPr/>
          <a:lstStyle/>
          <a:p>
            <a:fld id="{1D9A7EC0-582D-4850-BD02-1E29DEF62370}" type="slidenum">
              <a:rPr lang="en-US" smtClean="0"/>
              <a:pPr/>
              <a:t>24</a:t>
            </a:fld>
            <a:endParaRPr lang="en-US"/>
          </a:p>
        </p:txBody>
      </p:sp>
      <p:sp>
        <p:nvSpPr>
          <p:cNvPr id="3" name="Footer Placeholder 2"/>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10295878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Responder and Victims of Abuse (continued)</a:t>
            </a:r>
            <a:endParaRPr lang="en-US" dirty="0"/>
          </a:p>
        </p:txBody>
      </p:sp>
      <p:sp>
        <p:nvSpPr>
          <p:cNvPr id="4" name="Content Placeholder 3"/>
          <p:cNvSpPr>
            <a:spLocks noGrp="1"/>
          </p:cNvSpPr>
          <p:nvPr>
            <p:ph sz="quarter" idx="4"/>
          </p:nvPr>
        </p:nvSpPr>
        <p:spPr>
          <a:xfrm>
            <a:off x="762000" y="1219200"/>
            <a:ext cx="7924800" cy="4906963"/>
          </a:xfrm>
        </p:spPr>
        <p:txBody>
          <a:bodyPr/>
          <a:lstStyle/>
          <a:p>
            <a:pPr marL="285750" lvl="0" indent="-285750">
              <a:spcAft>
                <a:spcPts val="600"/>
              </a:spcAft>
              <a:buFont typeface="Arial" panose="020B0604020202020204" pitchFamily="34" charset="0"/>
              <a:buChar char="•"/>
            </a:pPr>
            <a:r>
              <a:rPr lang="en-US" dirty="0" smtClean="0"/>
              <a:t>Explain to the inmate the importance of maintaining physical evidence</a:t>
            </a:r>
          </a:p>
          <a:p>
            <a:pPr lvl="1">
              <a:spcAft>
                <a:spcPts val="600"/>
              </a:spcAft>
            </a:pPr>
            <a:r>
              <a:rPr lang="en-US" dirty="0" smtClean="0"/>
              <a:t>Encourage the victim not do anything that could contaminate evidence, such as showering, eating or drinking</a:t>
            </a:r>
          </a:p>
          <a:p>
            <a:pPr marL="285750" indent="-285750">
              <a:spcAft>
                <a:spcPts val="600"/>
              </a:spcAft>
              <a:buFont typeface="Arial" panose="020B0604020202020204" pitchFamily="34" charset="0"/>
              <a:buChar char="•"/>
            </a:pPr>
            <a:r>
              <a:rPr lang="en-US" dirty="0" smtClean="0"/>
              <a:t>Encourage involvement with mental health professional</a:t>
            </a:r>
          </a:p>
          <a:p>
            <a:pPr marL="285750" indent="-285750">
              <a:spcAft>
                <a:spcPts val="600"/>
              </a:spcAft>
              <a:buFont typeface="Arial" panose="020B0604020202020204" pitchFamily="34" charset="0"/>
              <a:buChar char="•"/>
            </a:pPr>
            <a:r>
              <a:rPr lang="en-US" dirty="0" smtClean="0"/>
              <a:t>Allow the victim to have an advocate present</a:t>
            </a:r>
          </a:p>
          <a:p>
            <a:pPr marL="285750" lvl="0" indent="-285750">
              <a:spcAft>
                <a:spcPts val="600"/>
              </a:spcAft>
              <a:buFont typeface="Arial" panose="020B0604020202020204" pitchFamily="34" charset="0"/>
              <a:buChar char="•"/>
            </a:pPr>
            <a:r>
              <a:rPr lang="en-US" dirty="0" smtClean="0"/>
              <a:t>Explain investigation process</a:t>
            </a:r>
          </a:p>
          <a:p>
            <a:pPr marL="285750" lvl="0" indent="-285750">
              <a:buFont typeface="Arial" panose="020B0604020202020204" pitchFamily="34" charset="0"/>
              <a:buChar char="•"/>
            </a:pPr>
            <a:endParaRPr lang="en-US" dirty="0" smtClean="0"/>
          </a:p>
        </p:txBody>
      </p:sp>
      <p:sp>
        <p:nvSpPr>
          <p:cNvPr id="5" name="Slide Number Placeholder 4"/>
          <p:cNvSpPr>
            <a:spLocks noGrp="1"/>
          </p:cNvSpPr>
          <p:nvPr>
            <p:ph type="sldNum" sz="quarter" idx="12"/>
          </p:nvPr>
        </p:nvSpPr>
        <p:spPr/>
        <p:txBody>
          <a:bodyPr/>
          <a:lstStyle/>
          <a:p>
            <a:fld id="{1D9A7EC0-582D-4850-BD02-1E29DEF62370}" type="slidenum">
              <a:rPr lang="en-US" smtClean="0"/>
              <a:pPr/>
              <a:t>25</a:t>
            </a:fld>
            <a:endParaRPr lang="en-US"/>
          </a:p>
        </p:txBody>
      </p:sp>
      <p:sp>
        <p:nvSpPr>
          <p:cNvPr id="3" name="Footer Placeholder 2"/>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19007545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Play</a:t>
            </a:r>
            <a:endParaRPr lang="en-US" dirty="0"/>
          </a:p>
        </p:txBody>
      </p:sp>
      <p:sp>
        <p:nvSpPr>
          <p:cNvPr id="7" name="Slide Number Placeholder 6"/>
          <p:cNvSpPr>
            <a:spLocks noGrp="1"/>
          </p:cNvSpPr>
          <p:nvPr>
            <p:ph type="sldNum" sz="quarter" idx="12"/>
          </p:nvPr>
        </p:nvSpPr>
        <p:spPr/>
        <p:txBody>
          <a:bodyPr/>
          <a:lstStyle/>
          <a:p>
            <a:fld id="{1D9A7EC0-582D-4850-BD02-1E29DEF62370}" type="slidenum">
              <a:rPr lang="en-US" smtClean="0"/>
              <a:pPr/>
              <a:t>26</a:t>
            </a:fld>
            <a:endParaRPr lang="en-US"/>
          </a:p>
        </p:txBody>
      </p:sp>
      <p:sp>
        <p:nvSpPr>
          <p:cNvPr id="6" name="Footer Placeholder 5"/>
          <p:cNvSpPr>
            <a:spLocks noGrp="1"/>
          </p:cNvSpPr>
          <p:nvPr>
            <p:ph type="ftr" sz="quarter" idx="3"/>
          </p:nvPr>
        </p:nvSpPr>
        <p:spPr/>
        <p:txBody>
          <a:bodyPr/>
          <a:lstStyle/>
          <a:p>
            <a:r>
              <a:rPr lang="en-US" smtClean="0"/>
              <a:t>The Moss Group, Inc.</a:t>
            </a:r>
            <a:endParaRPr lang="en-US" dirty="0"/>
          </a:p>
        </p:txBody>
      </p:sp>
      <p:pic>
        <p:nvPicPr>
          <p:cNvPr id="17" name="Content Placeholder 9" descr="discussion grou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3200400"/>
            <a:ext cx="2743200" cy="2221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36256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612" y="299562"/>
            <a:ext cx="8229600" cy="888834"/>
          </a:xfrm>
        </p:spPr>
        <p:txBody>
          <a:bodyPr/>
          <a:lstStyle/>
          <a:p>
            <a:r>
              <a:rPr lang="en-US" sz="2000" dirty="0"/>
              <a:t>Objective 2:Fulfill your </a:t>
            </a:r>
            <a:r>
              <a:rPr lang="en-US" sz="2000" dirty="0" smtClean="0"/>
              <a:t>responsibilities </a:t>
            </a:r>
            <a:r>
              <a:rPr lang="en-US" sz="2000" dirty="0"/>
              <a:t>under agency sexual abuse and sexual harassment reporting and response policies and procedures</a:t>
            </a:r>
            <a:br>
              <a:rPr lang="en-US" sz="2000" dirty="0"/>
            </a:br>
            <a:endParaRPr lang="en-US" sz="2000" dirty="0"/>
          </a:p>
        </p:txBody>
      </p:sp>
      <p:sp>
        <p:nvSpPr>
          <p:cNvPr id="3" name="Text Placeholder 2"/>
          <p:cNvSpPr>
            <a:spLocks noGrp="1"/>
          </p:cNvSpPr>
          <p:nvPr>
            <p:ph type="body" sz="quarter" idx="3"/>
          </p:nvPr>
        </p:nvSpPr>
        <p:spPr/>
        <p:txBody>
          <a:bodyPr/>
          <a:lstStyle/>
          <a:p>
            <a:r>
              <a:rPr lang="en-US" dirty="0" smtClean="0"/>
              <a:t>To meet this objective we will discuss:</a:t>
            </a:r>
            <a:endParaRPr lang="en-US" dirty="0"/>
          </a:p>
        </p:txBody>
      </p:sp>
      <p:sp>
        <p:nvSpPr>
          <p:cNvPr id="4" name="Content Placeholder 3"/>
          <p:cNvSpPr>
            <a:spLocks noGrp="1"/>
          </p:cNvSpPr>
          <p:nvPr>
            <p:ph sz="quarter" idx="4"/>
          </p:nvPr>
        </p:nvSpPr>
        <p:spPr>
          <a:xfrm>
            <a:off x="1219199" y="2160694"/>
            <a:ext cx="5943601" cy="2182706"/>
          </a:xfrm>
        </p:spPr>
        <p:style>
          <a:lnRef idx="1">
            <a:schemeClr val="accent6"/>
          </a:lnRef>
          <a:fillRef idx="2">
            <a:schemeClr val="accent6"/>
          </a:fillRef>
          <a:effectRef idx="1">
            <a:schemeClr val="accent6"/>
          </a:effectRef>
          <a:fontRef idx="minor">
            <a:schemeClr val="dk1"/>
          </a:fontRef>
        </p:style>
        <p:txBody>
          <a:bodyPr/>
          <a:lstStyle/>
          <a:p>
            <a:pPr marL="285750" indent="-285750">
              <a:buFont typeface="Arial" panose="020B0604020202020204" pitchFamily="34" charset="0"/>
              <a:buChar char="•"/>
            </a:pPr>
            <a:r>
              <a:rPr lang="en-US" dirty="0"/>
              <a:t>Facility coordinated response</a:t>
            </a:r>
          </a:p>
          <a:p>
            <a:pPr marL="285750" indent="-285750">
              <a:buFont typeface="Arial" panose="020B0604020202020204" pitchFamily="34" charset="0"/>
              <a:buChar char="•"/>
            </a:pPr>
            <a:r>
              <a:rPr lang="en-US" dirty="0" smtClean="0"/>
              <a:t>How </a:t>
            </a:r>
            <a:r>
              <a:rPr lang="en-US" dirty="0"/>
              <a:t>to comply with relevant laws related to mandatory reporting of sexual abuse to outside </a:t>
            </a:r>
            <a:r>
              <a:rPr lang="en-US" dirty="0" smtClean="0"/>
              <a:t>authorities</a:t>
            </a:r>
          </a:p>
          <a:p>
            <a:pPr marL="285750" indent="-285750">
              <a:buFont typeface="Arial" panose="020B0604020202020204" pitchFamily="34" charset="0"/>
              <a:buChar char="•"/>
            </a:pPr>
            <a:r>
              <a:rPr lang="en-US" dirty="0" smtClean="0"/>
              <a:t>Facility/agency specific policy related to responding and reporting sexual abuse and sexual harassment</a:t>
            </a:r>
            <a:endParaRPr lang="en-US" dirty="0"/>
          </a:p>
          <a:p>
            <a:pPr marL="285750" indent="-285750">
              <a:buFont typeface="Arial" panose="020B0604020202020204" pitchFamily="34" charset="0"/>
              <a:buChar char="•"/>
            </a:pPr>
            <a:endParaRPr lang="en-US" dirty="0" smtClean="0"/>
          </a:p>
        </p:txBody>
      </p:sp>
      <p:sp>
        <p:nvSpPr>
          <p:cNvPr id="5" name="Slide Number Placeholder 4"/>
          <p:cNvSpPr>
            <a:spLocks noGrp="1"/>
          </p:cNvSpPr>
          <p:nvPr>
            <p:ph type="sldNum" sz="quarter" idx="12"/>
          </p:nvPr>
        </p:nvSpPr>
        <p:spPr/>
        <p:txBody>
          <a:bodyPr/>
          <a:lstStyle/>
          <a:p>
            <a:fld id="{8027077B-008D-4965-9019-4B1F59FF498D}" type="slidenum">
              <a:rPr lang="en-US" smtClean="0">
                <a:solidFill>
                  <a:prstClr val="black">
                    <a:tint val="75000"/>
                  </a:prstClr>
                </a:solidFill>
              </a:rPr>
              <a:pPr/>
              <a:t>27</a:t>
            </a:fld>
            <a:endParaRPr lang="en-US" dirty="0">
              <a:solidFill>
                <a:prstClr val="black">
                  <a:tint val="75000"/>
                </a:prstClr>
              </a:solidFill>
            </a:endParaRPr>
          </a:p>
        </p:txBody>
      </p:sp>
      <p:sp>
        <p:nvSpPr>
          <p:cNvPr id="6" name="Footer Placeholder 5"/>
          <p:cNvSpPr>
            <a:spLocks noGrp="1"/>
          </p:cNvSpPr>
          <p:nvPr>
            <p:ph type="ftr" sz="quarter" idx="13"/>
          </p:nvPr>
        </p:nvSpPr>
        <p:spPr/>
        <p:txBody>
          <a:bodyPr/>
          <a:lstStyle/>
          <a:p>
            <a:r>
              <a:rPr lang="en-US" smtClean="0">
                <a:solidFill>
                  <a:prstClr val="black">
                    <a:tint val="75000"/>
                  </a:prstClr>
                </a:solidFill>
              </a:rPr>
              <a:t>The Moss Group, Inc.</a:t>
            </a:r>
            <a:endParaRPr lang="en-US" dirty="0">
              <a:solidFill>
                <a:prstClr val="black">
                  <a:tint val="75000"/>
                </a:prstClr>
              </a:solidFill>
            </a:endParaRPr>
          </a:p>
        </p:txBody>
      </p:sp>
    </p:spTree>
    <p:extLst>
      <p:ext uri="{BB962C8B-B14F-4D97-AF65-F5344CB8AC3E}">
        <p14:creationId xmlns:p14="http://schemas.microsoft.com/office/powerpoint/2010/main" val="22116577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Coordinated Response, 115.65</a:t>
            </a:r>
            <a:endParaRPr lang="en-US" dirty="0"/>
          </a:p>
        </p:txBody>
      </p:sp>
      <p:sp>
        <p:nvSpPr>
          <p:cNvPr id="3" name="Content Placeholder 2"/>
          <p:cNvSpPr>
            <a:spLocks noGrp="1"/>
          </p:cNvSpPr>
          <p:nvPr>
            <p:ph sz="quarter" idx="4"/>
          </p:nvPr>
        </p:nvSpPr>
        <p:spPr/>
        <p:txBody>
          <a:bodyPr/>
          <a:lstStyle/>
          <a:p>
            <a:pPr marL="285750" indent="-285750">
              <a:buFont typeface="Arial" panose="020B0604020202020204" pitchFamily="34" charset="0"/>
              <a:buChar char="•"/>
            </a:pPr>
            <a:r>
              <a:rPr lang="en-US" dirty="0" smtClean="0"/>
              <a:t>The facility should develop a written institutional plan to coordinate actions taken in response to an incident of sexual abuse, among staff first responders, medical and mental health practitioners, investigators, and facility leadership</a:t>
            </a:r>
          </a:p>
          <a:p>
            <a:endParaRPr lang="en-US" dirty="0"/>
          </a:p>
        </p:txBody>
      </p:sp>
      <p:sp>
        <p:nvSpPr>
          <p:cNvPr id="4" name="Slide Number Placeholder 3"/>
          <p:cNvSpPr>
            <a:spLocks noGrp="1"/>
          </p:cNvSpPr>
          <p:nvPr>
            <p:ph type="sldNum" sz="quarter" idx="12"/>
          </p:nvPr>
        </p:nvSpPr>
        <p:spPr/>
        <p:txBody>
          <a:bodyPr/>
          <a:lstStyle/>
          <a:p>
            <a:fld id="{1D9A7EC0-582D-4850-BD02-1E29DEF62370}" type="slidenum">
              <a:rPr lang="en-US" smtClean="0"/>
              <a:pPr/>
              <a:t>28</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25634" y="3429000"/>
            <a:ext cx="3619012" cy="2585009"/>
          </a:xfrm>
          <a:prstGeom prst="rect">
            <a:avLst/>
          </a:prstGeom>
        </p:spPr>
      </p:pic>
    </p:spTree>
    <p:extLst>
      <p:ext uri="{BB962C8B-B14F-4D97-AF65-F5344CB8AC3E}">
        <p14:creationId xmlns:p14="http://schemas.microsoft.com/office/powerpoint/2010/main" val="6618342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Role</a:t>
            </a:r>
            <a:endParaRPr lang="en-US" dirty="0"/>
          </a:p>
        </p:txBody>
      </p:sp>
      <p:sp>
        <p:nvSpPr>
          <p:cNvPr id="3" name="Content Placeholder 2"/>
          <p:cNvSpPr>
            <a:spLocks noGrp="1"/>
          </p:cNvSpPr>
          <p:nvPr>
            <p:ph sz="quarter" idx="4"/>
          </p:nvPr>
        </p:nvSpPr>
        <p:spPr/>
        <p:txBody>
          <a:bodyPr/>
          <a:lstStyle/>
          <a:p>
            <a:pPr marL="457200" indent="-457200">
              <a:buFont typeface="Arial" panose="020B0604020202020204" pitchFamily="34" charset="0"/>
              <a:buChar char="•"/>
            </a:pPr>
            <a:r>
              <a:rPr lang="en-US" dirty="0" smtClean="0"/>
              <a:t>You may play a role as part of a coordinated response to an allegation of sexual abuse or sexual harassment:</a:t>
            </a:r>
          </a:p>
        </p:txBody>
      </p:sp>
      <p:sp>
        <p:nvSpPr>
          <p:cNvPr id="4" name="Slide Number Placeholder 3"/>
          <p:cNvSpPr>
            <a:spLocks noGrp="1"/>
          </p:cNvSpPr>
          <p:nvPr>
            <p:ph type="sldNum" sz="quarter" idx="12"/>
          </p:nvPr>
        </p:nvSpPr>
        <p:spPr/>
        <p:txBody>
          <a:bodyPr/>
          <a:lstStyle/>
          <a:p>
            <a:fld id="{1D9A7EC0-582D-4850-BD02-1E29DEF62370}" type="slidenum">
              <a:rPr lang="en-US" smtClean="0"/>
              <a:pPr/>
              <a:t>29</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graphicFrame>
        <p:nvGraphicFramePr>
          <p:cNvPr id="6" name="Diagram 5"/>
          <p:cNvGraphicFramePr/>
          <p:nvPr>
            <p:extLst>
              <p:ext uri="{D42A27DB-BD31-4B8C-83A1-F6EECF244321}">
                <p14:modId xmlns:p14="http://schemas.microsoft.com/office/powerpoint/2010/main" val="4138620321"/>
              </p:ext>
            </p:extLst>
          </p:nvPr>
        </p:nvGraphicFramePr>
        <p:xfrm>
          <a:off x="1752600" y="2209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91868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p:cNvSpPr>
            <a:spLocks noGrp="1"/>
          </p:cNvSpPr>
          <p:nvPr>
            <p:ph type="body" idx="1"/>
          </p:nvPr>
        </p:nvSpPr>
        <p:spPr/>
        <p:txBody>
          <a:bodyPr/>
          <a:lstStyle/>
          <a:p>
            <a:r>
              <a:rPr lang="en-US" smtClean="0"/>
              <a:t>Faculty </a:t>
            </a:r>
            <a:endParaRPr lang="en-US" dirty="0"/>
          </a:p>
        </p:txBody>
      </p:sp>
      <p:sp>
        <p:nvSpPr>
          <p:cNvPr id="4" name="Content Placeholder 3"/>
          <p:cNvSpPr>
            <a:spLocks noGrp="1"/>
          </p:cNvSpPr>
          <p:nvPr>
            <p:ph sz="half" idx="2"/>
          </p:nvPr>
        </p:nvSpPr>
        <p:spPr/>
        <p:txBody>
          <a:bodyPr/>
          <a:lstStyle/>
          <a:p>
            <a:r>
              <a:rPr lang="en-US" dirty="0" smtClean="0"/>
              <a:t>Name, Title</a:t>
            </a:r>
          </a:p>
          <a:p>
            <a:r>
              <a:rPr lang="en-US" dirty="0" smtClean="0"/>
              <a:t>Experience with PREA and/or training</a:t>
            </a:r>
          </a:p>
          <a:p>
            <a:pPr lvl="1"/>
            <a:endParaRPr lang="en-US" dirty="0"/>
          </a:p>
        </p:txBody>
      </p:sp>
      <p:sp>
        <p:nvSpPr>
          <p:cNvPr id="12" name="Text Placeholder 11"/>
          <p:cNvSpPr>
            <a:spLocks noGrp="1"/>
          </p:cNvSpPr>
          <p:nvPr>
            <p:ph type="body" sz="quarter" idx="3"/>
          </p:nvPr>
        </p:nvSpPr>
        <p:spPr/>
        <p:txBody>
          <a:bodyPr/>
          <a:lstStyle/>
          <a:p>
            <a:r>
              <a:rPr lang="en-US" smtClean="0"/>
              <a:t>Participants</a:t>
            </a:r>
            <a:endParaRPr lang="en-US" dirty="0"/>
          </a:p>
        </p:txBody>
      </p:sp>
      <p:sp>
        <p:nvSpPr>
          <p:cNvPr id="15" name="Content Placeholder 14"/>
          <p:cNvSpPr>
            <a:spLocks noGrp="1"/>
          </p:cNvSpPr>
          <p:nvPr>
            <p:ph sz="quarter" idx="4"/>
          </p:nvPr>
        </p:nvSpPr>
        <p:spPr/>
        <p:txBody>
          <a:bodyPr/>
          <a:lstStyle/>
          <a:p>
            <a:r>
              <a:rPr lang="en-US" dirty="0" smtClean="0"/>
              <a:t>Name and Position</a:t>
            </a:r>
          </a:p>
          <a:p>
            <a:endParaRPr lang="en-US" dirty="0" smtClean="0"/>
          </a:p>
        </p:txBody>
      </p:sp>
      <p:sp>
        <p:nvSpPr>
          <p:cNvPr id="2" name="Title 1"/>
          <p:cNvSpPr>
            <a:spLocks noGrp="1"/>
          </p:cNvSpPr>
          <p:nvPr>
            <p:ph type="title"/>
          </p:nvPr>
        </p:nvSpPr>
        <p:spPr/>
        <p:txBody>
          <a:bodyPr/>
          <a:lstStyle/>
          <a:p>
            <a:r>
              <a:rPr lang="fr-FR" smtClean="0"/>
              <a:t/>
            </a:r>
            <a:br>
              <a:rPr lang="fr-FR" smtClean="0"/>
            </a:br>
            <a:r>
              <a:rPr lang="fr-FR" smtClean="0"/>
              <a:t>Introductions</a:t>
            </a:r>
            <a:br>
              <a:rPr lang="fr-FR" smtClean="0"/>
            </a:br>
            <a:endParaRPr lang="en-US" dirty="0"/>
          </a:p>
        </p:txBody>
      </p:sp>
      <p:sp>
        <p:nvSpPr>
          <p:cNvPr id="6" name="Slide Number Placeholder 5"/>
          <p:cNvSpPr>
            <a:spLocks noGrp="1"/>
          </p:cNvSpPr>
          <p:nvPr>
            <p:ph type="sldNum" sz="quarter" idx="12"/>
          </p:nvPr>
        </p:nvSpPr>
        <p:spPr/>
        <p:txBody>
          <a:bodyPr/>
          <a:lstStyle/>
          <a:p>
            <a:fld id="{AEC92B67-4DFA-43B1-AB7D-A662175C0664}" type="slidenum">
              <a:rPr lang="en-US" smtClean="0"/>
              <a:pPr/>
              <a:t>3</a:t>
            </a:fld>
            <a:endParaRPr lang="en-US" dirty="0"/>
          </a:p>
        </p:txBody>
      </p:sp>
      <p:sp>
        <p:nvSpPr>
          <p:cNvPr id="5" name="Footer Placeholder 4"/>
          <p:cNvSpPr>
            <a:spLocks noGrp="1"/>
          </p:cNvSpPr>
          <p:nvPr>
            <p:ph type="ftr" sz="quarter" idx="13"/>
          </p:nvPr>
        </p:nvSpPr>
        <p:spPr/>
        <p:txBody>
          <a:bodyPr/>
          <a:lstStyle/>
          <a:p>
            <a:r>
              <a:rPr lang="en-US" smtClean="0"/>
              <a:t>The Moss Group, Inc.</a:t>
            </a:r>
            <a:endParaRPr lang="en-US" dirty="0"/>
          </a:p>
        </p:txBody>
      </p:sp>
      <p:sp>
        <p:nvSpPr>
          <p:cNvPr id="3" name="TextBox 2"/>
          <p:cNvSpPr txBox="1"/>
          <p:nvPr/>
        </p:nvSpPr>
        <p:spPr>
          <a:xfrm>
            <a:off x="762794" y="5756185"/>
            <a:ext cx="3429000" cy="646331"/>
          </a:xfrm>
          <a:prstGeom prst="rect">
            <a:avLst/>
          </a:prstGeom>
          <a:noFill/>
        </p:spPr>
        <p:txBody>
          <a:bodyPr wrap="square" rtlCol="0">
            <a:spAutoFit/>
          </a:bodyPr>
          <a:lstStyle/>
          <a:p>
            <a:endParaRPr lang="en-US" dirty="0"/>
          </a:p>
          <a:p>
            <a:endParaRPr lang="en-US" dirty="0"/>
          </a:p>
        </p:txBody>
      </p:sp>
      <p:pic>
        <p:nvPicPr>
          <p:cNvPr id="13" name="Picture 12"/>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3560014" y="3749040"/>
            <a:ext cx="2022385" cy="2022385"/>
          </a:xfrm>
          <a:prstGeom prst="rect">
            <a:avLst/>
          </a:prstGeom>
        </p:spPr>
      </p:pic>
    </p:spTree>
    <p:extLst>
      <p:ext uri="{BB962C8B-B14F-4D97-AF65-F5344CB8AC3E}">
        <p14:creationId xmlns:p14="http://schemas.microsoft.com/office/powerpoint/2010/main" val="27664655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now look at:</a:t>
            </a:r>
            <a:endParaRPr lang="en-US" dirty="0"/>
          </a:p>
        </p:txBody>
      </p:sp>
      <p:sp>
        <p:nvSpPr>
          <p:cNvPr id="3" name="Content Placeholder 2"/>
          <p:cNvSpPr>
            <a:spLocks noGrp="1"/>
          </p:cNvSpPr>
          <p:nvPr>
            <p:ph sz="quarter" idx="4"/>
          </p:nvPr>
        </p:nvSpPr>
        <p:spPr/>
        <p:txBody>
          <a:bodyPr/>
          <a:lstStyle/>
          <a:p>
            <a:pPr marL="457200" indent="-457200">
              <a:spcAft>
                <a:spcPts val="600"/>
              </a:spcAft>
              <a:buFont typeface="Arial" panose="020B0604020202020204" pitchFamily="34" charset="0"/>
              <a:buChar char="•"/>
            </a:pPr>
            <a:r>
              <a:rPr lang="en-US" dirty="0" smtClean="0"/>
              <a:t>Role and Responsibilities considered part of the facility’s coordinated response plan”</a:t>
            </a:r>
          </a:p>
          <a:p>
            <a:pPr marL="1200150" lvl="1" indent="-457200">
              <a:spcAft>
                <a:spcPts val="600"/>
              </a:spcAft>
              <a:buFont typeface="Arial" panose="020B0604020202020204" pitchFamily="34" charset="0"/>
              <a:buChar char="•"/>
            </a:pPr>
            <a:r>
              <a:rPr lang="en-US" dirty="0" smtClean="0"/>
              <a:t>Medical and mental health practitioners</a:t>
            </a:r>
          </a:p>
          <a:p>
            <a:pPr marL="1200150" lvl="1" indent="-457200">
              <a:spcAft>
                <a:spcPts val="600"/>
              </a:spcAft>
              <a:buFont typeface="Arial" panose="020B0604020202020204" pitchFamily="34" charset="0"/>
              <a:buChar char="•"/>
            </a:pPr>
            <a:r>
              <a:rPr lang="en-US" dirty="0" smtClean="0"/>
              <a:t>Facility leadership</a:t>
            </a:r>
          </a:p>
          <a:p>
            <a:pPr marL="1200150" lvl="1" indent="-457200">
              <a:spcAft>
                <a:spcPts val="600"/>
              </a:spcAft>
              <a:buFont typeface="Arial" panose="020B0604020202020204" pitchFamily="34" charset="0"/>
              <a:buChar char="•"/>
            </a:pPr>
            <a:r>
              <a:rPr lang="en-US" dirty="0" smtClean="0"/>
              <a:t>Investigator </a:t>
            </a:r>
            <a:endParaRPr lang="en-US" dirty="0"/>
          </a:p>
        </p:txBody>
      </p:sp>
      <p:sp>
        <p:nvSpPr>
          <p:cNvPr id="4" name="Slide Number Placeholder 3"/>
          <p:cNvSpPr>
            <a:spLocks noGrp="1"/>
          </p:cNvSpPr>
          <p:nvPr>
            <p:ph type="sldNum" sz="quarter" idx="12"/>
          </p:nvPr>
        </p:nvSpPr>
        <p:spPr/>
        <p:txBody>
          <a:bodyPr/>
          <a:lstStyle/>
          <a:p>
            <a:fld id="{1D9A7EC0-582D-4850-BD02-1E29DEF62370}" type="slidenum">
              <a:rPr lang="en-US" smtClean="0"/>
              <a:pPr/>
              <a:t>30</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 y="3672681"/>
            <a:ext cx="3200400" cy="2286000"/>
          </a:xfrm>
          <a:prstGeom prst="rect">
            <a:avLst/>
          </a:prstGeom>
        </p:spPr>
      </p:pic>
    </p:spTree>
    <p:extLst>
      <p:ext uri="{BB962C8B-B14F-4D97-AF65-F5344CB8AC3E}">
        <p14:creationId xmlns:p14="http://schemas.microsoft.com/office/powerpoint/2010/main" val="25224227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and Mental Health Practitioners</a:t>
            </a:r>
            <a:endParaRPr lang="en-US" dirty="0"/>
          </a:p>
        </p:txBody>
      </p:sp>
      <p:sp>
        <p:nvSpPr>
          <p:cNvPr id="3" name="Content Placeholder 2"/>
          <p:cNvSpPr>
            <a:spLocks noGrp="1"/>
          </p:cNvSpPr>
          <p:nvPr>
            <p:ph sz="quarter" idx="4"/>
          </p:nvPr>
        </p:nvSpPr>
        <p:spPr/>
        <p:txBody>
          <a:bodyPr/>
          <a:lstStyle/>
          <a:p>
            <a:pPr marL="285750" indent="-285750">
              <a:spcAft>
                <a:spcPts val="600"/>
              </a:spcAft>
              <a:buFont typeface="Arial" panose="020B0604020202020204" pitchFamily="34" charset="0"/>
              <a:buChar char="•"/>
            </a:pPr>
            <a:r>
              <a:rPr lang="en-US" dirty="0" smtClean="0"/>
              <a:t>PREA requires that victims be offered an exam which should be conducted by a SANE/SAFE (Sexual Assault Nurse Examiner or Sexual Assault Forensic Examiner)(115.21)</a:t>
            </a:r>
          </a:p>
          <a:p>
            <a:pPr marL="285750" indent="-285750">
              <a:spcAft>
                <a:spcPts val="600"/>
              </a:spcAft>
              <a:buFont typeface="Arial" panose="020B0604020202020204" pitchFamily="34" charset="0"/>
              <a:buChar char="•"/>
            </a:pPr>
            <a:r>
              <a:rPr lang="en-US" dirty="0" smtClean="0"/>
              <a:t>The medical evidence collection and exam process takes a number of hours and should be conducted in a private place, consistent with policy</a:t>
            </a:r>
          </a:p>
          <a:p>
            <a:pPr marL="285750" lvl="0" indent="-285750">
              <a:spcAft>
                <a:spcPts val="600"/>
              </a:spcAft>
              <a:buFont typeface="Arial" panose="020B0604020202020204" pitchFamily="34" charset="0"/>
              <a:buChar char="•"/>
            </a:pPr>
            <a:r>
              <a:rPr lang="en-US" dirty="0" smtClean="0"/>
              <a:t>There is required specialized training for medical and mental health practitioners to ensure an appropriate response to sexual abuse (115.35)</a:t>
            </a:r>
            <a:r>
              <a:rPr lang="en-US" dirty="0">
                <a:solidFill>
                  <a:srgbClr val="FF0000"/>
                </a:solidFill>
              </a:rPr>
              <a:t> </a:t>
            </a:r>
            <a:endParaRPr lang="en-US" dirty="0" smtClean="0">
              <a:solidFill>
                <a:srgbClr val="FF0000"/>
              </a:solidFill>
            </a:endParaRPr>
          </a:p>
          <a:p>
            <a:pPr lvl="0"/>
            <a:endParaRPr lang="en-US" dirty="0" smtClean="0">
              <a:solidFill>
                <a:srgbClr val="FF0000"/>
              </a:solidFill>
            </a:endParaRPr>
          </a:p>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1D9A7EC0-582D-4850-BD02-1E29DEF62370}" type="slidenum">
              <a:rPr lang="en-US" smtClean="0"/>
              <a:pPr/>
              <a:t>31</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0600" y="4267200"/>
            <a:ext cx="2438400" cy="1624965"/>
          </a:xfrm>
          <a:prstGeom prst="rect">
            <a:avLst/>
          </a:prstGeom>
        </p:spPr>
      </p:pic>
    </p:spTree>
    <p:extLst>
      <p:ext uri="{BB962C8B-B14F-4D97-AF65-F5344CB8AC3E}">
        <p14:creationId xmlns:p14="http://schemas.microsoft.com/office/powerpoint/2010/main" val="22428721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SANE/SAFE Process</a:t>
            </a:r>
            <a:endParaRPr lang="en-US" dirty="0"/>
          </a:p>
        </p:txBody>
      </p:sp>
      <p:sp>
        <p:nvSpPr>
          <p:cNvPr id="15" name="Text Placeholder 14"/>
          <p:cNvSpPr>
            <a:spLocks noGrp="1"/>
          </p:cNvSpPr>
          <p:nvPr>
            <p:ph type="body" sz="quarter" idx="3"/>
          </p:nvPr>
        </p:nvSpPr>
        <p:spPr/>
        <p:txBody>
          <a:bodyPr>
            <a:normAutofit fontScale="92500"/>
          </a:bodyPr>
          <a:lstStyle/>
          <a:p>
            <a:r>
              <a:rPr lang="en-US" dirty="0"/>
              <a:t>The SANE (Sexual Abuse Nurse Examiner) will</a:t>
            </a:r>
            <a:r>
              <a:rPr lang="en-US" dirty="0" smtClean="0"/>
              <a:t>:</a:t>
            </a:r>
            <a:endParaRPr lang="en-US" dirty="0"/>
          </a:p>
        </p:txBody>
      </p:sp>
      <p:sp>
        <p:nvSpPr>
          <p:cNvPr id="7" name="Content Placeholder 6"/>
          <p:cNvSpPr>
            <a:spLocks noGrp="1"/>
          </p:cNvSpPr>
          <p:nvPr>
            <p:ph sz="quarter" idx="4"/>
          </p:nvPr>
        </p:nvSpPr>
        <p:spPr/>
        <p:txBody>
          <a:bodyPr/>
          <a:lstStyle/>
          <a:p>
            <a:pPr marL="342900" indent="-342900">
              <a:spcAft>
                <a:spcPts val="600"/>
              </a:spcAft>
              <a:buFont typeface="Arial" panose="020B0604020202020204" pitchFamily="34" charset="0"/>
              <a:buChar char="•"/>
            </a:pPr>
            <a:r>
              <a:rPr lang="en-US" dirty="0" smtClean="0"/>
              <a:t>Run through a full medical history with the victim and obtain a thorough understanding of all aspects of the assault </a:t>
            </a:r>
          </a:p>
          <a:p>
            <a:pPr marL="342900" lvl="0" indent="-342900">
              <a:spcAft>
                <a:spcPts val="600"/>
              </a:spcAft>
              <a:buFont typeface="Arial" panose="020B0604020202020204" pitchFamily="34" charset="0"/>
              <a:buChar char="•"/>
            </a:pPr>
            <a:r>
              <a:rPr lang="en-US" dirty="0" smtClean="0"/>
              <a:t>Take pictures of all injuries and areas of the victim touched by the assailant</a:t>
            </a:r>
          </a:p>
          <a:p>
            <a:pPr marL="342900" indent="-342900">
              <a:spcAft>
                <a:spcPts val="600"/>
              </a:spcAft>
              <a:buFont typeface="Arial" panose="020B0604020202020204" pitchFamily="34" charset="0"/>
              <a:buChar char="•"/>
            </a:pPr>
            <a:r>
              <a:rPr lang="en-US" dirty="0" smtClean="0"/>
              <a:t>Collect numerous samples from all areas that may contain DNA evidence, including the mouth, genitals, rectum, inner thighs, pubic hair, etc.</a:t>
            </a:r>
          </a:p>
          <a:p>
            <a:pPr marL="342900" indent="-342900">
              <a:buFont typeface="Arial" panose="020B0604020202020204" pitchFamily="34" charset="0"/>
              <a:buChar char="•"/>
            </a:pPr>
            <a:endParaRPr lang="en-US" dirty="0"/>
          </a:p>
        </p:txBody>
      </p:sp>
      <p:sp>
        <p:nvSpPr>
          <p:cNvPr id="5" name="Slide Number Placeholder 4"/>
          <p:cNvSpPr>
            <a:spLocks noGrp="1"/>
          </p:cNvSpPr>
          <p:nvPr>
            <p:ph type="sldNum" sz="quarter" idx="12"/>
          </p:nvPr>
        </p:nvSpPr>
        <p:spPr/>
        <p:txBody>
          <a:bodyPr/>
          <a:lstStyle/>
          <a:p>
            <a:fld id="{AEC92B67-4DFA-43B1-AB7D-A662175C0664}" type="slidenum">
              <a:rPr lang="en-US" smtClean="0"/>
              <a:pPr/>
              <a:t>32</a:t>
            </a:fld>
            <a:endParaRPr lang="en-US" dirty="0"/>
          </a:p>
        </p:txBody>
      </p:sp>
      <p:sp>
        <p:nvSpPr>
          <p:cNvPr id="4" name="Footer Placeholder 3"/>
          <p:cNvSpPr>
            <a:spLocks noGrp="1"/>
          </p:cNvSpPr>
          <p:nvPr>
            <p:ph type="ftr" sz="quarter" idx="13"/>
          </p:nvPr>
        </p:nvSpPr>
        <p:spPr/>
        <p:txBody>
          <a:bodyPr/>
          <a:lstStyle/>
          <a:p>
            <a:r>
              <a:rPr lang="en-US" dirty="0" smtClean="0"/>
              <a:t>The Moss Group, Inc.</a:t>
            </a:r>
            <a:endParaRPr lang="en-US" dirty="0"/>
          </a:p>
        </p:txBody>
      </p:sp>
    </p:spTree>
    <p:extLst>
      <p:ext uri="{BB962C8B-B14F-4D97-AF65-F5344CB8AC3E}">
        <p14:creationId xmlns:p14="http://schemas.microsoft.com/office/powerpoint/2010/main" val="2839539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smtClean="0"/>
              <a:t>What about the alleged abuser/suspect?</a:t>
            </a:r>
            <a:endParaRPr lang="en-US" dirty="0"/>
          </a:p>
        </p:txBody>
      </p:sp>
      <p:sp>
        <p:nvSpPr>
          <p:cNvPr id="7" name="Content Placeholder 6"/>
          <p:cNvSpPr>
            <a:spLocks noGrp="1"/>
          </p:cNvSpPr>
          <p:nvPr>
            <p:ph sz="quarter" idx="4"/>
          </p:nvPr>
        </p:nvSpPr>
        <p:spPr/>
        <p:txBody>
          <a:bodyPr>
            <a:normAutofit/>
          </a:bodyPr>
          <a:lstStyle/>
          <a:p>
            <a:endParaRPr lang="en-US" dirty="0" smtClean="0"/>
          </a:p>
          <a:p>
            <a:pPr marL="457200" indent="-457200">
              <a:buFont typeface="Arial" panose="020B0604020202020204" pitchFamily="34" charset="0"/>
              <a:buChar char="•"/>
            </a:pPr>
            <a:r>
              <a:rPr lang="en-US" dirty="0" smtClean="0"/>
              <a:t>If there is an obvious suspect, he/she must go through a similar process to provide DNA for comparison against the samples collected from the victim</a:t>
            </a:r>
          </a:p>
          <a:p>
            <a:pPr marL="457200" indent="-457200">
              <a:buFont typeface="Arial" panose="020B0604020202020204" pitchFamily="34" charset="0"/>
              <a:buChar char="•"/>
            </a:pPr>
            <a:r>
              <a:rPr lang="en-US" dirty="0" smtClean="0"/>
              <a:t>Any other evidence that may be on the suspect’s clothing or body is collected for consideration in the investigation</a:t>
            </a:r>
          </a:p>
          <a:p>
            <a:endParaRPr lang="en-US" dirty="0"/>
          </a:p>
        </p:txBody>
      </p:sp>
      <p:sp>
        <p:nvSpPr>
          <p:cNvPr id="5" name="Slide Number Placeholder 4"/>
          <p:cNvSpPr>
            <a:spLocks noGrp="1"/>
          </p:cNvSpPr>
          <p:nvPr>
            <p:ph type="sldNum" sz="quarter" idx="12"/>
          </p:nvPr>
        </p:nvSpPr>
        <p:spPr/>
        <p:txBody>
          <a:bodyPr/>
          <a:lstStyle/>
          <a:p>
            <a:fld id="{AEC92B67-4DFA-43B1-AB7D-A662175C0664}" type="slidenum">
              <a:rPr lang="en-US" smtClean="0"/>
              <a:pPr/>
              <a:t>33</a:t>
            </a:fld>
            <a:endParaRPr lang="en-US" dirty="0"/>
          </a:p>
        </p:txBody>
      </p:sp>
      <p:sp>
        <p:nvSpPr>
          <p:cNvPr id="4" name="Footer Placeholder 3"/>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1672582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Role of Investigators in Response</a:t>
            </a:r>
            <a:endParaRPr lang="en-US" dirty="0"/>
          </a:p>
        </p:txBody>
      </p:sp>
      <p:sp>
        <p:nvSpPr>
          <p:cNvPr id="3" name="Content Placeholder 2"/>
          <p:cNvSpPr>
            <a:spLocks noGrp="1"/>
          </p:cNvSpPr>
          <p:nvPr>
            <p:ph sz="quarter" idx="4"/>
          </p:nvPr>
        </p:nvSpPr>
        <p:spPr>
          <a:xfrm>
            <a:off x="1185169" y="1209766"/>
            <a:ext cx="6773661" cy="4906963"/>
          </a:xfrm>
        </p:spPr>
        <p:txBody>
          <a:bodyPr/>
          <a:lstStyle/>
          <a:p>
            <a:pPr marL="285750" indent="-285750">
              <a:buFont typeface="Arial" panose="020B0604020202020204" pitchFamily="34" charset="0"/>
              <a:buChar char="•"/>
            </a:pPr>
            <a:r>
              <a:rPr lang="en-US" dirty="0" smtClean="0"/>
              <a:t>The investigator will be notified by the facility of the allegation or incident</a:t>
            </a:r>
          </a:p>
          <a:p>
            <a:pPr marL="285750" indent="-285750">
              <a:buFont typeface="Arial" panose="020B0604020202020204" pitchFamily="34" charset="0"/>
              <a:buChar char="•"/>
            </a:pPr>
            <a:r>
              <a:rPr lang="en-US" dirty="0" smtClean="0"/>
              <a:t>The investigator will perform the appropriate tasks required to investigate </a:t>
            </a:r>
          </a:p>
          <a:p>
            <a:pPr marL="285750" indent="-285750">
              <a:buFont typeface="Arial" panose="020B0604020202020204" pitchFamily="34" charset="0"/>
              <a:buChar char="•"/>
            </a:pPr>
            <a:r>
              <a:rPr lang="en-US" dirty="0" smtClean="0"/>
              <a:t>PREA requires specialized training for investigators to ensure specific considerations are taken into account when investing sexual abuse in confinement settings (115.34)</a:t>
            </a:r>
          </a:p>
        </p:txBody>
      </p:sp>
      <p:sp>
        <p:nvSpPr>
          <p:cNvPr id="5" name="Slide Number Placeholder 4"/>
          <p:cNvSpPr>
            <a:spLocks noGrp="1"/>
          </p:cNvSpPr>
          <p:nvPr>
            <p:ph type="sldNum" sz="quarter" idx="12"/>
          </p:nvPr>
        </p:nvSpPr>
        <p:spPr/>
        <p:txBody>
          <a:bodyPr/>
          <a:lstStyle/>
          <a:p>
            <a:fld id="{AEC92B67-4DFA-43B1-AB7D-A662175C0664}" type="slidenum">
              <a:rPr lang="en-US" smtClean="0"/>
              <a:pPr/>
              <a:t>34</a:t>
            </a:fld>
            <a:endParaRPr lang="en-US" dirty="0"/>
          </a:p>
        </p:txBody>
      </p:sp>
      <p:sp>
        <p:nvSpPr>
          <p:cNvPr id="4" name="Footer Placeholder 3"/>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13306920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pPr>
            <a:r>
              <a:rPr lang="en-US" dirty="0" smtClean="0"/>
              <a:t>Role of Facility Administration in Response</a:t>
            </a:r>
            <a:endParaRPr lang="en-US" dirty="0"/>
          </a:p>
        </p:txBody>
      </p:sp>
      <p:sp>
        <p:nvSpPr>
          <p:cNvPr id="6" name="Content Placeholder 5"/>
          <p:cNvSpPr>
            <a:spLocks noGrp="1"/>
          </p:cNvSpPr>
          <p:nvPr>
            <p:ph sz="quarter" idx="4"/>
          </p:nvPr>
        </p:nvSpPr>
        <p:spPr/>
        <p:txBody>
          <a:bodyPr/>
          <a:lstStyle/>
          <a:p>
            <a:pPr marL="342900" indent="-342900">
              <a:buFont typeface="Arial" panose="020B0604020202020204" pitchFamily="34" charset="0"/>
              <a:buChar char="•"/>
            </a:pPr>
            <a:r>
              <a:rPr lang="en-US" dirty="0" smtClean="0"/>
              <a:t>The facility/administration has major responsibilities:</a:t>
            </a:r>
          </a:p>
          <a:p>
            <a:pPr marL="1085850" lvl="1" indent="-342900">
              <a:buFont typeface="Verdana" panose="020B0604030504040204" pitchFamily="34" charset="0"/>
              <a:buChar char="−"/>
            </a:pPr>
            <a:r>
              <a:rPr lang="en-US" dirty="0" smtClean="0"/>
              <a:t>Policy development/enforcement (115.11)</a:t>
            </a:r>
          </a:p>
          <a:p>
            <a:pPr marL="1085850" lvl="1" indent="-342900">
              <a:buFont typeface="Verdana" panose="020B0604030504040204" pitchFamily="34" charset="0"/>
              <a:buChar char="−"/>
            </a:pPr>
            <a:r>
              <a:rPr lang="en-US" dirty="0" smtClean="0"/>
              <a:t>Post-allegation protective custody (115.43)</a:t>
            </a:r>
          </a:p>
          <a:p>
            <a:pPr marL="1085850" lvl="1" indent="-342900">
              <a:buFont typeface="Verdana" panose="020B0604030504040204" pitchFamily="34" charset="0"/>
              <a:buChar char="−"/>
            </a:pPr>
            <a:r>
              <a:rPr lang="en-US" dirty="0" smtClean="0"/>
              <a:t>Agency Protection against retaliation (115.67)</a:t>
            </a:r>
          </a:p>
          <a:p>
            <a:pPr marL="1085850" lvl="1" indent="-342900">
              <a:buFont typeface="Verdana" panose="020B0604030504040204" pitchFamily="34" charset="0"/>
              <a:buChar char="−"/>
            </a:pPr>
            <a:r>
              <a:rPr lang="en-US" dirty="0" smtClean="0"/>
              <a:t>Reporting to inmates (115.73)</a:t>
            </a:r>
          </a:p>
          <a:p>
            <a:pPr marL="1085850" lvl="1" indent="-342900">
              <a:buFont typeface="Verdana" panose="020B0604030504040204" pitchFamily="34" charset="0"/>
              <a:buChar char="−"/>
            </a:pPr>
            <a:r>
              <a:rPr lang="en-US" dirty="0" smtClean="0"/>
              <a:t>Disciplinary sanctions for staff (115.76)</a:t>
            </a:r>
          </a:p>
          <a:p>
            <a:pPr marL="1085850" lvl="1" indent="-342900">
              <a:buFont typeface="Verdana" panose="020B0604030504040204" pitchFamily="34" charset="0"/>
              <a:buChar char="−"/>
            </a:pPr>
            <a:r>
              <a:rPr lang="en-US" dirty="0" smtClean="0"/>
              <a:t>Corrective action for contractors/volunteers (115.77)</a:t>
            </a:r>
          </a:p>
          <a:p>
            <a:pPr marL="1085850" lvl="1" indent="-342900">
              <a:buFont typeface="Verdana" panose="020B0604030504040204" pitchFamily="34" charset="0"/>
              <a:buChar char="−"/>
            </a:pPr>
            <a:r>
              <a:rPr lang="en-US" dirty="0" smtClean="0"/>
              <a:t>Disciplinary sanctions for inmates (115.78)</a:t>
            </a:r>
          </a:p>
          <a:p>
            <a:pPr marL="1085850" lvl="1" indent="-342900">
              <a:buFont typeface="Verdana" panose="020B0604030504040204" pitchFamily="34" charset="0"/>
              <a:buChar char="−"/>
            </a:pPr>
            <a:r>
              <a:rPr lang="en-US" dirty="0" smtClean="0"/>
              <a:t>Sexual abuse incident reviews (115.86)</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p:txBody>
      </p:sp>
      <p:sp>
        <p:nvSpPr>
          <p:cNvPr id="5" name="Slide Number Placeholder 4"/>
          <p:cNvSpPr>
            <a:spLocks noGrp="1"/>
          </p:cNvSpPr>
          <p:nvPr>
            <p:ph type="sldNum" sz="quarter" idx="12"/>
          </p:nvPr>
        </p:nvSpPr>
        <p:spPr/>
        <p:txBody>
          <a:bodyPr/>
          <a:lstStyle/>
          <a:p>
            <a:fld id="{AEC92B67-4DFA-43B1-AB7D-A662175C0664}" type="slidenum">
              <a:rPr lang="en-US" smtClean="0"/>
              <a:pPr/>
              <a:t>35</a:t>
            </a:fld>
            <a:endParaRPr lang="en-US" dirty="0"/>
          </a:p>
        </p:txBody>
      </p:sp>
      <p:sp>
        <p:nvSpPr>
          <p:cNvPr id="4" name="Footer Placeholder 3"/>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31440249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Mandatory Reporting Laws?</a:t>
            </a:r>
            <a:endParaRPr lang="en-US" dirty="0"/>
          </a:p>
        </p:txBody>
      </p:sp>
      <p:sp>
        <p:nvSpPr>
          <p:cNvPr id="3" name="Content Placeholder 2"/>
          <p:cNvSpPr>
            <a:spLocks noGrp="1"/>
          </p:cNvSpPr>
          <p:nvPr>
            <p:ph sz="quarter" idx="4"/>
          </p:nvPr>
        </p:nvSpPr>
        <p:spPr/>
        <p:txBody>
          <a:bodyPr/>
          <a:lstStyle/>
          <a:p>
            <a:pPr marL="285750" indent="-285750">
              <a:buFont typeface="Arial" panose="020B0604020202020204" pitchFamily="34" charset="0"/>
              <a:buChar char="•"/>
            </a:pPr>
            <a:r>
              <a:rPr lang="en-US" dirty="0" smtClean="0"/>
              <a:t>What is your facility’s/agency’s mandatory reporting laws of sexual abuse to outside authorities?</a:t>
            </a:r>
          </a:p>
          <a:p>
            <a:pPr marL="285750" indent="-285750">
              <a:buFont typeface="Arial" panose="020B0604020202020204" pitchFamily="34" charset="0"/>
              <a:buChar char="•"/>
            </a:pPr>
            <a:r>
              <a:rPr lang="en-US" dirty="0" smtClean="0"/>
              <a:t>How does this play into your institutional coordinated response plan?</a:t>
            </a:r>
          </a:p>
          <a:p>
            <a:pPr marL="285750" indent="-285750">
              <a:buFont typeface="Arial" panose="020B0604020202020204" pitchFamily="34" charset="0"/>
              <a:buChar char="•"/>
            </a:pPr>
            <a:r>
              <a:rPr lang="en-US" dirty="0" smtClean="0"/>
              <a:t>Let’s </a:t>
            </a:r>
            <a:r>
              <a:rPr lang="en-US" dirty="0"/>
              <a:t>r</a:t>
            </a:r>
            <a:r>
              <a:rPr lang="en-US" dirty="0" smtClean="0"/>
              <a:t>eview and discuss as a group our responsibilities according to applicable laws</a:t>
            </a:r>
            <a:endParaRPr lang="en-US" dirty="0"/>
          </a:p>
        </p:txBody>
      </p:sp>
      <p:sp>
        <p:nvSpPr>
          <p:cNvPr id="4" name="Slide Number Placeholder 3"/>
          <p:cNvSpPr>
            <a:spLocks noGrp="1"/>
          </p:cNvSpPr>
          <p:nvPr>
            <p:ph type="sldNum" sz="quarter" idx="12"/>
          </p:nvPr>
        </p:nvSpPr>
        <p:spPr/>
        <p:txBody>
          <a:bodyPr/>
          <a:lstStyle/>
          <a:p>
            <a:fld id="{1D9A7EC0-582D-4850-BD02-1E29DEF62370}" type="slidenum">
              <a:rPr lang="en-US" smtClean="0"/>
              <a:pPr/>
              <a:t>36</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pic>
        <p:nvPicPr>
          <p:cNvPr id="1026" name="Content Placeholder 9" descr="discussion grou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4200" y="3810000"/>
            <a:ext cx="2743200" cy="2221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797778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Group Activity: What does your policy say?</a:t>
            </a:r>
            <a:endParaRPr lang="en-US" dirty="0"/>
          </a:p>
        </p:txBody>
      </p:sp>
      <p:sp>
        <p:nvSpPr>
          <p:cNvPr id="7" name="Content Placeholder 6"/>
          <p:cNvSpPr>
            <a:spLocks noGrp="1"/>
          </p:cNvSpPr>
          <p:nvPr>
            <p:ph sz="quarter" idx="4"/>
          </p:nvPr>
        </p:nvSpPr>
        <p:spPr>
          <a:xfrm>
            <a:off x="2653937" y="1209766"/>
            <a:ext cx="5956663" cy="4906963"/>
          </a:xfrm>
        </p:spPr>
        <p:txBody>
          <a:bodyPr/>
          <a:lstStyle/>
          <a:p>
            <a:pPr marL="285750" indent="-285750">
              <a:spcAft>
                <a:spcPts val="600"/>
              </a:spcAft>
              <a:buFont typeface="Arial" panose="020B0604020202020204" pitchFamily="34" charset="0"/>
              <a:buChar char="•"/>
            </a:pPr>
            <a:r>
              <a:rPr lang="en-US" dirty="0" smtClean="0"/>
              <a:t>Review reporting and response policies and procedures related to sexual abuse/harassment</a:t>
            </a:r>
          </a:p>
          <a:p>
            <a:pPr marL="285750" indent="-285750">
              <a:spcAft>
                <a:spcPts val="600"/>
              </a:spcAft>
              <a:buFont typeface="Arial" panose="020B0604020202020204" pitchFamily="34" charset="0"/>
              <a:buChar char="•"/>
            </a:pPr>
            <a:r>
              <a:rPr lang="en-US" dirty="0" smtClean="0"/>
              <a:t>Answer the following questions:</a:t>
            </a:r>
          </a:p>
          <a:p>
            <a:pPr marL="1028700" lvl="1">
              <a:spcAft>
                <a:spcPts val="600"/>
              </a:spcAft>
              <a:buFont typeface="Verdana" panose="020B0604030504040204" pitchFamily="34" charset="0"/>
              <a:buChar char="−"/>
            </a:pPr>
            <a:r>
              <a:rPr lang="en-US" dirty="0" smtClean="0"/>
              <a:t>In policy what are the ways inmates can report an incident?</a:t>
            </a:r>
          </a:p>
          <a:p>
            <a:pPr marL="1028700" lvl="1">
              <a:spcAft>
                <a:spcPts val="600"/>
              </a:spcAft>
              <a:buFont typeface="Verdana" panose="020B0604030504040204" pitchFamily="34" charset="0"/>
              <a:buChar char="−"/>
            </a:pPr>
            <a:r>
              <a:rPr lang="en-US" dirty="0" smtClean="0"/>
              <a:t>What are the ways staff can report an incident?</a:t>
            </a:r>
          </a:p>
          <a:p>
            <a:pPr marL="1028700" lvl="1">
              <a:spcAft>
                <a:spcPts val="600"/>
              </a:spcAft>
              <a:buFont typeface="Verdana" panose="020B0604030504040204" pitchFamily="34" charset="0"/>
              <a:buChar char="−"/>
            </a:pPr>
            <a:r>
              <a:rPr lang="en-US" dirty="0" smtClean="0"/>
              <a:t>What are the ways staff can receive a report or allegation?</a:t>
            </a:r>
          </a:p>
          <a:p>
            <a:pPr marL="1028700" lvl="1">
              <a:spcAft>
                <a:spcPts val="600"/>
              </a:spcAft>
              <a:buFont typeface="Verdana" panose="020B0604030504040204" pitchFamily="34" charset="0"/>
              <a:buChar char="−"/>
            </a:pPr>
            <a:r>
              <a:rPr lang="en-US" dirty="0" smtClean="0"/>
              <a:t>What are first responder responsibilities according to policy?</a:t>
            </a:r>
          </a:p>
          <a:p>
            <a:pPr marL="1028700" lvl="1">
              <a:spcAft>
                <a:spcPts val="600"/>
              </a:spcAft>
              <a:buFont typeface="Verdana" panose="020B0604030504040204" pitchFamily="34" charset="0"/>
              <a:buChar char="−"/>
            </a:pPr>
            <a:r>
              <a:rPr lang="en-US" dirty="0" smtClean="0"/>
              <a:t>How would you respond to an allegation or report</a:t>
            </a:r>
            <a:r>
              <a:rPr lang="en-US" dirty="0"/>
              <a:t> </a:t>
            </a:r>
            <a:r>
              <a:rPr lang="en-US" dirty="0" smtClean="0"/>
              <a:t>(think about dynamics of sexual abuse in your response)?</a:t>
            </a:r>
          </a:p>
        </p:txBody>
      </p:sp>
      <p:sp>
        <p:nvSpPr>
          <p:cNvPr id="4" name="Slide Number Placeholder 3"/>
          <p:cNvSpPr>
            <a:spLocks noGrp="1"/>
          </p:cNvSpPr>
          <p:nvPr>
            <p:ph type="sldNum" sz="quarter" idx="12"/>
          </p:nvPr>
        </p:nvSpPr>
        <p:spPr/>
        <p:txBody>
          <a:bodyPr/>
          <a:lstStyle/>
          <a:p>
            <a:fld id="{8027077B-008D-4965-9019-4B1F59FF498D}" type="slidenum">
              <a:rPr lang="en-US" smtClean="0">
                <a:solidFill>
                  <a:prstClr val="black">
                    <a:tint val="75000"/>
                  </a:prstClr>
                </a:solidFill>
              </a:rPr>
              <a:pPr/>
              <a:t>37</a:t>
            </a:fld>
            <a:endParaRPr lang="en-US" dirty="0">
              <a:solidFill>
                <a:prstClr val="black">
                  <a:tint val="75000"/>
                </a:prstClr>
              </a:solidFill>
            </a:endParaRPr>
          </a:p>
        </p:txBody>
      </p:sp>
      <p:sp>
        <p:nvSpPr>
          <p:cNvPr id="5" name="Footer Placeholder 4"/>
          <p:cNvSpPr>
            <a:spLocks noGrp="1"/>
          </p:cNvSpPr>
          <p:nvPr>
            <p:ph type="ftr" sz="quarter" idx="3"/>
          </p:nvPr>
        </p:nvSpPr>
        <p:spPr/>
        <p:txBody>
          <a:bodyPr/>
          <a:lstStyle/>
          <a:p>
            <a:r>
              <a:rPr lang="en-US" smtClean="0">
                <a:solidFill>
                  <a:prstClr val="black">
                    <a:tint val="75000"/>
                  </a:prstClr>
                </a:solidFill>
              </a:rPr>
              <a:t>The Moss Group, Inc.</a:t>
            </a:r>
            <a:endParaRPr lang="en-US" dirty="0">
              <a:solidFill>
                <a:prstClr val="black">
                  <a:tint val="75000"/>
                </a:prstClr>
              </a:solidFill>
            </a:endParaRPr>
          </a:p>
        </p:txBody>
      </p:sp>
      <p:pic>
        <p:nvPicPr>
          <p:cNvPr id="8" name="Content Placeholder 9" descr="discussion grou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225006"/>
            <a:ext cx="2349137" cy="1902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77747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Unit 3 Part II Objectives</a:t>
            </a:r>
            <a:endParaRPr lang="en-US" dirty="0"/>
          </a:p>
        </p:txBody>
      </p:sp>
      <p:sp>
        <p:nvSpPr>
          <p:cNvPr id="4" name="Slide Number Placeholder 3"/>
          <p:cNvSpPr>
            <a:spLocks noGrp="1"/>
          </p:cNvSpPr>
          <p:nvPr>
            <p:ph type="sldNum" sz="quarter" idx="12"/>
          </p:nvPr>
        </p:nvSpPr>
        <p:spPr/>
        <p:txBody>
          <a:bodyPr/>
          <a:lstStyle/>
          <a:p>
            <a:fld id="{1D9A7EC0-582D-4850-BD02-1E29DEF62370}" type="slidenum">
              <a:rPr lang="en-US" smtClean="0"/>
              <a:pPr/>
              <a:t>38</a:t>
            </a:fld>
            <a:endParaRPr lang="en-US"/>
          </a:p>
        </p:txBody>
      </p:sp>
      <p:sp>
        <p:nvSpPr>
          <p:cNvPr id="3" name="Footer Placeholder 2"/>
          <p:cNvSpPr>
            <a:spLocks noGrp="1"/>
          </p:cNvSpPr>
          <p:nvPr>
            <p:ph type="ftr" sz="quarter" idx="3"/>
          </p:nvPr>
        </p:nvSpPr>
        <p:spPr/>
        <p:txBody>
          <a:bodyPr/>
          <a:lstStyle/>
          <a:p>
            <a:r>
              <a:rPr lang="en-US" smtClean="0"/>
              <a:t>The Moss Group, Inc.</a:t>
            </a:r>
            <a:endParaRPr lang="en-US" dirty="0"/>
          </a:p>
        </p:txBody>
      </p:sp>
      <p:sp>
        <p:nvSpPr>
          <p:cNvPr id="8" name="Rectangle 7"/>
          <p:cNvSpPr/>
          <p:nvPr/>
        </p:nvSpPr>
        <p:spPr>
          <a:xfrm>
            <a:off x="457200" y="1443841"/>
            <a:ext cx="8229600" cy="1554272"/>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marL="457200" lvl="0" indent="-457200">
              <a:spcAft>
                <a:spcPts val="600"/>
              </a:spcAft>
              <a:buFont typeface="+mj-lt"/>
              <a:buAutoNum type="arabicPeriod"/>
            </a:pPr>
            <a:r>
              <a:rPr lang="en-US" dirty="0" smtClean="0">
                <a:solidFill>
                  <a:srgbClr val="5F574F"/>
                </a:solidFill>
                <a:latin typeface="Verdana"/>
                <a:cs typeface="Verdana"/>
              </a:rPr>
              <a:t>Know how to respond appropriately and professionally to signs of threatened and actual sexual abuse</a:t>
            </a:r>
          </a:p>
          <a:p>
            <a:pPr marL="457200" lvl="0" indent="-457200">
              <a:spcAft>
                <a:spcPts val="600"/>
              </a:spcAft>
              <a:buFont typeface="+mj-lt"/>
              <a:buAutoNum type="arabicPeriod"/>
            </a:pPr>
            <a:r>
              <a:rPr lang="en-US" dirty="0" smtClean="0">
                <a:solidFill>
                  <a:srgbClr val="5F574F"/>
                </a:solidFill>
                <a:latin typeface="Verdana"/>
                <a:cs typeface="Verdana"/>
              </a:rPr>
              <a:t>Fulfill your agency’s responsibilities under agency sexual abuse and sexual harassment reporting and response policies and procedures</a:t>
            </a:r>
            <a:endParaRPr lang="en-US" dirty="0">
              <a:solidFill>
                <a:srgbClr val="5F574F"/>
              </a:solidFill>
              <a:latin typeface="Verdana"/>
              <a:cs typeface="Verdana"/>
            </a:endParaRPr>
          </a:p>
        </p:txBody>
      </p:sp>
    </p:spTree>
    <p:extLst>
      <p:ext uri="{BB962C8B-B14F-4D97-AF65-F5344CB8AC3E}">
        <p14:creationId xmlns:p14="http://schemas.microsoft.com/office/powerpoint/2010/main" val="31349740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Unit 3 Part II</a:t>
            </a:r>
            <a:endParaRPr lang="en-US" dirty="0"/>
          </a:p>
        </p:txBody>
      </p:sp>
      <p:pic>
        <p:nvPicPr>
          <p:cNvPr id="6" name="Content Placeholder 5"/>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1988110" y="1219200"/>
            <a:ext cx="5320180" cy="4906963"/>
          </a:xfrm>
        </p:spPr>
      </p:pic>
      <p:sp>
        <p:nvSpPr>
          <p:cNvPr id="4" name="Slide Number Placeholder 3"/>
          <p:cNvSpPr>
            <a:spLocks noGrp="1"/>
          </p:cNvSpPr>
          <p:nvPr>
            <p:ph type="sldNum" sz="quarter" idx="12"/>
          </p:nvPr>
        </p:nvSpPr>
        <p:spPr/>
        <p:txBody>
          <a:bodyPr/>
          <a:lstStyle/>
          <a:p>
            <a:fld id="{8027077B-008D-4965-9019-4B1F59FF498D}" type="slidenum">
              <a:rPr lang="en-US" smtClean="0"/>
              <a:pPr/>
              <a:t>39</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1784915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Employee Training Series Outline</a:t>
            </a:r>
            <a:endParaRPr lang="en-US" dirty="0"/>
          </a:p>
        </p:txBody>
      </p:sp>
      <p:sp>
        <p:nvSpPr>
          <p:cNvPr id="4" name="Content Placeholder 3"/>
          <p:cNvSpPr>
            <a:spLocks noGrp="1"/>
          </p:cNvSpPr>
          <p:nvPr>
            <p:ph sz="quarter" idx="4"/>
          </p:nvPr>
        </p:nvSpPr>
        <p:spPr>
          <a:xfrm>
            <a:off x="571500" y="1417637"/>
            <a:ext cx="8001000" cy="4906963"/>
          </a:xfrm>
        </p:spPr>
        <p:txBody>
          <a:bodyPr/>
          <a:lstStyle/>
          <a:p>
            <a:r>
              <a:rPr lang="en-US" sz="1600" dirty="0" smtClean="0"/>
              <a:t>This training is part of series of trainings to assist agencies with PREA Standards 115.31, 115.131, 115.231, and 115.331</a:t>
            </a:r>
          </a:p>
        </p:txBody>
      </p:sp>
      <p:sp>
        <p:nvSpPr>
          <p:cNvPr id="5" name="Footer Placeholder 4"/>
          <p:cNvSpPr>
            <a:spLocks noGrp="1"/>
          </p:cNvSpPr>
          <p:nvPr>
            <p:ph type="ftr" sz="quarter" idx="3"/>
          </p:nvPr>
        </p:nvSpPr>
        <p:spPr/>
        <p:txBody>
          <a:bodyPr/>
          <a:lstStyle/>
          <a:p>
            <a:r>
              <a:rPr lang="en-US" smtClean="0"/>
              <a:t>The Moss Group, Inc.</a:t>
            </a:r>
            <a:endParaRPr lang="en-US" dirty="0"/>
          </a:p>
        </p:txBody>
      </p:sp>
      <p:sp>
        <p:nvSpPr>
          <p:cNvPr id="6" name="Slide Number Placeholder 5"/>
          <p:cNvSpPr>
            <a:spLocks noGrp="1"/>
          </p:cNvSpPr>
          <p:nvPr>
            <p:ph type="sldNum" sz="quarter" idx="12"/>
          </p:nvPr>
        </p:nvSpPr>
        <p:spPr/>
        <p:txBody>
          <a:bodyPr/>
          <a:lstStyle/>
          <a:p>
            <a:fld id="{8027077B-008D-4965-9019-4B1F59FF498D}" type="slidenum">
              <a:rPr lang="en-US" smtClean="0"/>
              <a:pPr/>
              <a:t>4</a:t>
            </a:fld>
            <a:endParaRPr lang="en-US" dirty="0"/>
          </a:p>
        </p:txBody>
      </p:sp>
      <p:sp>
        <p:nvSpPr>
          <p:cNvPr id="7" name="Rectangle 6"/>
          <p:cNvSpPr/>
          <p:nvPr/>
        </p:nvSpPr>
        <p:spPr>
          <a:xfrm>
            <a:off x="762000" y="2380013"/>
            <a:ext cx="7315200" cy="3077766"/>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spcAft>
                <a:spcPts val="1200"/>
              </a:spcAft>
            </a:pP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Unit 1: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The Prison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Rape Elimination Act: Overview of the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		Law and Your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Role </a:t>
            </a:r>
            <a:endPar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endParaRPr>
          </a:p>
          <a:p>
            <a:pPr>
              <a:spcAft>
                <a:spcPts val="1200"/>
              </a:spcAft>
            </a:pP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Unit 2:</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 		Inmates</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 Rights to be Free from Sexual Abuse and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		Sexual Harassment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and Staff and Inmate Rights to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		be Free from Retaliation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for Reporting</a:t>
            </a:r>
          </a:p>
          <a:p>
            <a:pPr>
              <a:spcAft>
                <a:spcPts val="1200"/>
              </a:spcAft>
            </a:pP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Unit </a:t>
            </a:r>
            <a:r>
              <a:rPr lang="en-US" sz="1600" dirty="0">
                <a:solidFill>
                  <a:srgbClr val="3DADBF"/>
                </a:solidFill>
                <a:latin typeface="Verdana" panose="020B0604030504040204" pitchFamily="34" charset="0"/>
                <a:ea typeface="Verdana" panose="020B0604030504040204" pitchFamily="34" charset="0"/>
                <a:cs typeface="Verdana" panose="020B0604030504040204" pitchFamily="34" charset="0"/>
              </a:rPr>
              <a:t>3 Part </a:t>
            </a: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I: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Prevention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and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Detection</a:t>
            </a:r>
          </a:p>
          <a:p>
            <a:pPr>
              <a:spcAft>
                <a:spcPts val="1200"/>
              </a:spcAft>
            </a:pP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Unit </a:t>
            </a:r>
            <a:r>
              <a:rPr lang="en-US" sz="1600" dirty="0">
                <a:solidFill>
                  <a:srgbClr val="3DADBF"/>
                </a:solidFill>
                <a:latin typeface="Verdana" panose="020B0604030504040204" pitchFamily="34" charset="0"/>
                <a:ea typeface="Verdana" panose="020B0604030504040204" pitchFamily="34" charset="0"/>
                <a:cs typeface="Verdana" panose="020B0604030504040204" pitchFamily="34" charset="0"/>
              </a:rPr>
              <a:t>3 Part </a:t>
            </a: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II: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Response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and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Reporting</a:t>
            </a:r>
          </a:p>
          <a:p>
            <a:pPr>
              <a:spcAft>
                <a:spcPts val="1200"/>
              </a:spcAft>
            </a:pP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Unit 4: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Professional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Boundaries and False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Allegations</a:t>
            </a:r>
          </a:p>
          <a:p>
            <a:pPr>
              <a:spcAft>
                <a:spcPts val="1200"/>
              </a:spcAft>
            </a:pP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Unit </a:t>
            </a:r>
            <a:r>
              <a:rPr lang="en-US" sz="1600" dirty="0">
                <a:solidFill>
                  <a:srgbClr val="3DADBF"/>
                </a:solidFill>
                <a:latin typeface="Verdana" panose="020B0604030504040204" pitchFamily="34" charset="0"/>
                <a:ea typeface="Verdana" panose="020B0604030504040204" pitchFamily="34" charset="0"/>
                <a:cs typeface="Verdana" panose="020B0604030504040204" pitchFamily="34" charset="0"/>
              </a:rPr>
              <a:t>5: </a:t>
            </a: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Effective and Professional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Communication </a:t>
            </a:r>
            <a:endPar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5723859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3 Part II Objectives</a:t>
            </a:r>
            <a:endParaRPr lang="en-US" dirty="0"/>
          </a:p>
        </p:txBody>
      </p:sp>
      <p:sp>
        <p:nvSpPr>
          <p:cNvPr id="4" name="Slide Number Placeholder 3"/>
          <p:cNvSpPr>
            <a:spLocks noGrp="1"/>
          </p:cNvSpPr>
          <p:nvPr>
            <p:ph type="sldNum" sz="quarter" idx="12"/>
          </p:nvPr>
        </p:nvSpPr>
        <p:spPr/>
        <p:txBody>
          <a:bodyPr/>
          <a:lstStyle/>
          <a:p>
            <a:fld id="{1D9A7EC0-582D-4850-BD02-1E29DEF62370}" type="slidenum">
              <a:rPr lang="en-US" smtClean="0"/>
              <a:pPr/>
              <a:t>5</a:t>
            </a:fld>
            <a:endParaRPr lang="en-US"/>
          </a:p>
        </p:txBody>
      </p:sp>
      <p:sp>
        <p:nvSpPr>
          <p:cNvPr id="3" name="Footer Placeholder 2"/>
          <p:cNvSpPr>
            <a:spLocks noGrp="1"/>
          </p:cNvSpPr>
          <p:nvPr>
            <p:ph type="ftr" sz="quarter" idx="3"/>
          </p:nvPr>
        </p:nvSpPr>
        <p:spPr/>
        <p:txBody>
          <a:bodyPr/>
          <a:lstStyle/>
          <a:p>
            <a:r>
              <a:rPr lang="en-US" smtClean="0"/>
              <a:t>The Moss Group, Inc.</a:t>
            </a:r>
            <a:endParaRPr lang="en-US" dirty="0"/>
          </a:p>
        </p:txBody>
      </p:sp>
      <p:sp>
        <p:nvSpPr>
          <p:cNvPr id="8" name="Rectangle 7"/>
          <p:cNvSpPr/>
          <p:nvPr/>
        </p:nvSpPr>
        <p:spPr>
          <a:xfrm>
            <a:off x="457200" y="1443841"/>
            <a:ext cx="8229600" cy="1277273"/>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marL="457200" lvl="0" indent="-457200">
              <a:spcAft>
                <a:spcPts val="600"/>
              </a:spcAft>
              <a:buFont typeface="+mj-lt"/>
              <a:buAutoNum type="arabicPeriod"/>
            </a:pPr>
            <a:r>
              <a:rPr lang="en-US" dirty="0" smtClean="0">
                <a:solidFill>
                  <a:srgbClr val="5F574F"/>
                </a:solidFill>
                <a:latin typeface="Verdana"/>
                <a:cs typeface="Verdana"/>
              </a:rPr>
              <a:t>Know how to respond professionally to signs of threatened and actual sexual abuse</a:t>
            </a:r>
            <a:r>
              <a:rPr lang="en-US" dirty="0">
                <a:solidFill>
                  <a:srgbClr val="5F574F"/>
                </a:solidFill>
                <a:latin typeface="Verdana"/>
                <a:cs typeface="Verdana"/>
              </a:rPr>
              <a:t> </a:t>
            </a:r>
          </a:p>
          <a:p>
            <a:pPr marL="457200" lvl="0" indent="-457200">
              <a:spcAft>
                <a:spcPts val="600"/>
              </a:spcAft>
              <a:buFont typeface="+mj-lt"/>
              <a:buAutoNum type="arabicPeriod"/>
            </a:pPr>
            <a:r>
              <a:rPr lang="en-US" dirty="0" smtClean="0">
                <a:solidFill>
                  <a:srgbClr val="5F574F"/>
                </a:solidFill>
                <a:latin typeface="Verdana"/>
                <a:cs typeface="Verdana"/>
              </a:rPr>
              <a:t>Fulfill your responsibilities under agency sexual abuse and sexual harassment reporting and response policies and procedures</a:t>
            </a:r>
            <a:endParaRPr lang="en-US" dirty="0">
              <a:solidFill>
                <a:srgbClr val="5F574F"/>
              </a:solidFill>
              <a:latin typeface="Verdana"/>
              <a:cs typeface="Verdana"/>
            </a:endParaRPr>
          </a:p>
        </p:txBody>
      </p:sp>
    </p:spTree>
    <p:extLst>
      <p:ext uri="{BB962C8B-B14F-4D97-AF65-F5344CB8AC3E}">
        <p14:creationId xmlns:p14="http://schemas.microsoft.com/office/powerpoint/2010/main" val="3206496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We Already Know?</a:t>
            </a:r>
            <a:endParaRPr lang="en-US" dirty="0"/>
          </a:p>
        </p:txBody>
      </p:sp>
      <p:sp>
        <p:nvSpPr>
          <p:cNvPr id="12" name="Text Placeholder 11"/>
          <p:cNvSpPr>
            <a:spLocks noGrp="1"/>
          </p:cNvSpPr>
          <p:nvPr>
            <p:ph type="body" sz="quarter" idx="3"/>
          </p:nvPr>
        </p:nvSpPr>
        <p:spPr/>
        <p:txBody>
          <a:bodyPr/>
          <a:lstStyle/>
          <a:p>
            <a:r>
              <a:rPr lang="en-US" smtClean="0"/>
              <a:t>Review:</a:t>
            </a:r>
            <a:endParaRPr lang="en-US" dirty="0"/>
          </a:p>
        </p:txBody>
      </p:sp>
      <p:sp>
        <p:nvSpPr>
          <p:cNvPr id="3" name="Content Placeholder 2"/>
          <p:cNvSpPr>
            <a:spLocks noGrp="1"/>
          </p:cNvSpPr>
          <p:nvPr>
            <p:ph sz="quarter" idx="4"/>
          </p:nvPr>
        </p:nvSpPr>
        <p:spPr/>
        <p:txBody>
          <a:bodyPr/>
          <a:lstStyle/>
          <a:p>
            <a:r>
              <a:rPr lang="en-US" dirty="0" smtClean="0"/>
              <a:t>What are some differences in the way male and female inmates respond to sexual abuse?</a:t>
            </a:r>
          </a:p>
          <a:p>
            <a:endParaRPr lang="en-US" dirty="0" smtClean="0"/>
          </a:p>
          <a:p>
            <a:r>
              <a:rPr lang="en-US" dirty="0" smtClean="0"/>
              <a:t>What are some of the “red flags” in inmate behaviors which may indicate sexual abuse?</a:t>
            </a:r>
          </a:p>
          <a:p>
            <a:endParaRPr lang="en-US" dirty="0" smtClean="0"/>
          </a:p>
          <a:p>
            <a:r>
              <a:rPr lang="en-US" dirty="0" smtClean="0"/>
              <a:t>How can the “code of silence” impact dynamics of sexual abuse in confinement and reporting? </a:t>
            </a:r>
          </a:p>
          <a:p>
            <a:endParaRPr lang="en-US" dirty="0"/>
          </a:p>
          <a:p>
            <a:r>
              <a:rPr lang="en-US" dirty="0" smtClean="0"/>
              <a:t>What does the data tell us about vulnerable populations?</a:t>
            </a:r>
          </a:p>
          <a:p>
            <a:endParaRPr lang="en-US" dirty="0" smtClean="0"/>
          </a:p>
        </p:txBody>
      </p:sp>
      <p:sp>
        <p:nvSpPr>
          <p:cNvPr id="5" name="Slide Number Placeholder 4"/>
          <p:cNvSpPr>
            <a:spLocks noGrp="1"/>
          </p:cNvSpPr>
          <p:nvPr>
            <p:ph type="sldNum" sz="quarter" idx="12"/>
          </p:nvPr>
        </p:nvSpPr>
        <p:spPr/>
        <p:txBody>
          <a:bodyPr/>
          <a:lstStyle/>
          <a:p>
            <a:fld id="{AEC92B67-4DFA-43B1-AB7D-A662175C0664}" type="slidenum">
              <a:rPr lang="en-US" smtClean="0"/>
              <a:pPr/>
              <a:t>6</a:t>
            </a:fld>
            <a:endParaRPr lang="en-US" dirty="0"/>
          </a:p>
        </p:txBody>
      </p:sp>
      <p:sp>
        <p:nvSpPr>
          <p:cNvPr id="4" name="Footer Placeholder 3"/>
          <p:cNvSpPr>
            <a:spLocks noGrp="1"/>
          </p:cNvSpPr>
          <p:nvPr>
            <p:ph type="ftr" sz="quarter" idx="13"/>
          </p:nvPr>
        </p:nvSpPr>
        <p:spPr/>
        <p:txBody>
          <a:bodyPr/>
          <a:lstStyle/>
          <a:p>
            <a:r>
              <a:rPr lang="en-US" smtClean="0"/>
              <a:t>The Moss Group, Inc.</a:t>
            </a:r>
            <a:endParaRPr lang="en-US" dirty="0"/>
          </a:p>
        </p:txBody>
      </p:sp>
    </p:spTree>
    <p:extLst>
      <p:ext uri="{BB962C8B-B14F-4D97-AF65-F5344CB8AC3E}">
        <p14:creationId xmlns:p14="http://schemas.microsoft.com/office/powerpoint/2010/main" val="1077437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612" y="299562"/>
            <a:ext cx="8229600" cy="888834"/>
          </a:xfrm>
        </p:spPr>
        <p:txBody>
          <a:bodyPr/>
          <a:lstStyle/>
          <a:p>
            <a:pPr lvl="0"/>
            <a:r>
              <a:rPr lang="en-US" sz="2400" dirty="0"/>
              <a:t>Objective </a:t>
            </a:r>
            <a:r>
              <a:rPr lang="en-US" sz="2400" dirty="0" smtClean="0"/>
              <a:t>1:Know </a:t>
            </a:r>
            <a:r>
              <a:rPr lang="en-US" sz="2400" dirty="0"/>
              <a:t>how to respond appropriately and professionally to signs of threatened and actual sexual </a:t>
            </a:r>
            <a:r>
              <a:rPr lang="en-US" sz="2400" dirty="0" smtClean="0"/>
              <a:t>abuse</a:t>
            </a:r>
            <a:r>
              <a:rPr lang="en-US" sz="2400" dirty="0">
                <a:solidFill>
                  <a:srgbClr val="5F574F"/>
                </a:solidFill>
                <a:latin typeface="Verdana"/>
                <a:cs typeface="Verdana"/>
              </a:rPr>
              <a:t/>
            </a:r>
            <a:br>
              <a:rPr lang="en-US" sz="2400" dirty="0">
                <a:solidFill>
                  <a:srgbClr val="5F574F"/>
                </a:solidFill>
                <a:latin typeface="Verdana"/>
                <a:cs typeface="Verdana"/>
              </a:rPr>
            </a:br>
            <a:r>
              <a:rPr lang="en-US" sz="2400" dirty="0" smtClean="0"/>
              <a:t> </a:t>
            </a:r>
            <a:endParaRPr lang="en-US" sz="2400" dirty="0"/>
          </a:p>
        </p:txBody>
      </p:sp>
      <p:sp>
        <p:nvSpPr>
          <p:cNvPr id="3" name="Text Placeholder 2"/>
          <p:cNvSpPr>
            <a:spLocks noGrp="1"/>
          </p:cNvSpPr>
          <p:nvPr>
            <p:ph type="body" sz="quarter" idx="3"/>
          </p:nvPr>
        </p:nvSpPr>
        <p:spPr/>
        <p:txBody>
          <a:bodyPr/>
          <a:lstStyle/>
          <a:p>
            <a:r>
              <a:rPr lang="en-US" dirty="0" smtClean="0"/>
              <a:t>To meet this objective we will discuss:</a:t>
            </a:r>
            <a:endParaRPr lang="en-US" dirty="0"/>
          </a:p>
        </p:txBody>
      </p:sp>
      <p:sp>
        <p:nvSpPr>
          <p:cNvPr id="4" name="Content Placeholder 3"/>
          <p:cNvSpPr>
            <a:spLocks noGrp="1"/>
          </p:cNvSpPr>
          <p:nvPr>
            <p:ph sz="quarter" idx="4"/>
          </p:nvPr>
        </p:nvSpPr>
        <p:spPr>
          <a:xfrm>
            <a:off x="1146583" y="2160694"/>
            <a:ext cx="6016218" cy="1115906"/>
          </a:xfrm>
        </p:spPr>
        <p:style>
          <a:lnRef idx="1">
            <a:schemeClr val="accent6"/>
          </a:lnRef>
          <a:fillRef idx="2">
            <a:schemeClr val="accent6"/>
          </a:fillRef>
          <a:effectRef idx="1">
            <a:schemeClr val="accent6"/>
          </a:effectRef>
          <a:fontRef idx="minor">
            <a:schemeClr val="dk1"/>
          </a:fontRef>
        </p:style>
        <p:txBody>
          <a:bodyPr/>
          <a:lstStyle/>
          <a:p>
            <a:pPr marL="285750" indent="-285750">
              <a:buFont typeface="Arial" panose="020B0604020202020204" pitchFamily="34" charset="0"/>
              <a:buChar char="•"/>
            </a:pPr>
            <a:r>
              <a:rPr lang="en-US" dirty="0" smtClean="0"/>
              <a:t>Staff and inmate reporting</a:t>
            </a:r>
          </a:p>
          <a:p>
            <a:pPr marL="285750" indent="-285750">
              <a:buFont typeface="Arial" panose="020B0604020202020204" pitchFamily="34" charset="0"/>
              <a:buChar char="•"/>
            </a:pPr>
            <a:r>
              <a:rPr lang="en-US" dirty="0" smtClean="0"/>
              <a:t>Response to reporting  </a:t>
            </a:r>
          </a:p>
          <a:p>
            <a:pPr marL="285750" indent="-285750">
              <a:buFont typeface="Arial" panose="020B0604020202020204" pitchFamily="34" charset="0"/>
              <a:buChar char="•"/>
            </a:pPr>
            <a:r>
              <a:rPr lang="en-US" dirty="0" smtClean="0"/>
              <a:t>First </a:t>
            </a:r>
            <a:r>
              <a:rPr lang="en-US" dirty="0"/>
              <a:t>responder </a:t>
            </a:r>
            <a:r>
              <a:rPr lang="en-US" dirty="0" smtClean="0"/>
              <a:t>duties</a:t>
            </a:r>
            <a:endParaRPr lang="en-US" dirty="0"/>
          </a:p>
        </p:txBody>
      </p:sp>
      <p:sp>
        <p:nvSpPr>
          <p:cNvPr id="5" name="Slide Number Placeholder 4"/>
          <p:cNvSpPr>
            <a:spLocks noGrp="1"/>
          </p:cNvSpPr>
          <p:nvPr>
            <p:ph type="sldNum" sz="quarter" idx="12"/>
          </p:nvPr>
        </p:nvSpPr>
        <p:spPr/>
        <p:txBody>
          <a:bodyPr/>
          <a:lstStyle/>
          <a:p>
            <a:fld id="{8027077B-008D-4965-9019-4B1F59FF498D}" type="slidenum">
              <a:rPr lang="en-US" smtClean="0">
                <a:solidFill>
                  <a:prstClr val="black">
                    <a:tint val="75000"/>
                  </a:prstClr>
                </a:solidFill>
              </a:rPr>
              <a:pPr/>
              <a:t>7</a:t>
            </a:fld>
            <a:endParaRPr lang="en-US" dirty="0">
              <a:solidFill>
                <a:prstClr val="black">
                  <a:tint val="75000"/>
                </a:prstClr>
              </a:solidFill>
            </a:endParaRPr>
          </a:p>
        </p:txBody>
      </p:sp>
      <p:sp>
        <p:nvSpPr>
          <p:cNvPr id="6" name="Footer Placeholder 5"/>
          <p:cNvSpPr>
            <a:spLocks noGrp="1"/>
          </p:cNvSpPr>
          <p:nvPr>
            <p:ph type="ftr" sz="quarter" idx="13"/>
          </p:nvPr>
        </p:nvSpPr>
        <p:spPr/>
        <p:txBody>
          <a:bodyPr/>
          <a:lstStyle/>
          <a:p>
            <a:r>
              <a:rPr lang="en-US" smtClean="0">
                <a:solidFill>
                  <a:prstClr val="black">
                    <a:tint val="75000"/>
                  </a:prstClr>
                </a:solidFill>
              </a:rPr>
              <a:t>The Moss Group, Inc.</a:t>
            </a:r>
            <a:endParaRPr lang="en-US" dirty="0">
              <a:solidFill>
                <a:prstClr val="black">
                  <a:tint val="75000"/>
                </a:prstClr>
              </a:solidFill>
            </a:endParaRPr>
          </a:p>
        </p:txBody>
      </p:sp>
    </p:spTree>
    <p:extLst>
      <p:ext uri="{BB962C8B-B14F-4D97-AF65-F5344CB8AC3E}">
        <p14:creationId xmlns:p14="http://schemas.microsoft.com/office/powerpoint/2010/main" val="13137380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Inmate Reporting, 115.51</a:t>
            </a:r>
            <a:endParaRPr lang="en-US" dirty="0"/>
          </a:p>
        </p:txBody>
      </p:sp>
      <p:sp>
        <p:nvSpPr>
          <p:cNvPr id="6" name="Text Placeholder 5"/>
          <p:cNvSpPr>
            <a:spLocks noGrp="1"/>
          </p:cNvSpPr>
          <p:nvPr>
            <p:ph type="body" sz="quarter" idx="3"/>
          </p:nvPr>
        </p:nvSpPr>
        <p:spPr/>
        <p:txBody>
          <a:bodyPr/>
          <a:lstStyle/>
          <a:p>
            <a:r>
              <a:rPr lang="en-US" smtClean="0"/>
              <a:t>PREA Standard 115.51, Inmate Reporting</a:t>
            </a:r>
            <a:endParaRPr lang="en-US" dirty="0" smtClean="0"/>
          </a:p>
        </p:txBody>
      </p:sp>
      <p:sp>
        <p:nvSpPr>
          <p:cNvPr id="9" name="Content Placeholder 8"/>
          <p:cNvSpPr>
            <a:spLocks noGrp="1"/>
          </p:cNvSpPr>
          <p:nvPr>
            <p:ph sz="quarter" idx="4"/>
          </p:nvPr>
        </p:nvSpPr>
        <p:spPr/>
        <p:txBody>
          <a:bodyPr/>
          <a:lstStyle/>
          <a:p>
            <a:r>
              <a:rPr lang="en-US" dirty="0" smtClean="0"/>
              <a:t>The agency shall provide multiple internal ways for inmates to privately report sexual abuse and sexual harassment, retaliation by other inmates or staff for reporting sexual abuse and sexual harassment, and staff neglect or violation of responsibilities that may have contributed to such incidents</a:t>
            </a:r>
          </a:p>
        </p:txBody>
      </p:sp>
      <p:sp>
        <p:nvSpPr>
          <p:cNvPr id="4" name="Slide Number Placeholder 3"/>
          <p:cNvSpPr>
            <a:spLocks noGrp="1"/>
          </p:cNvSpPr>
          <p:nvPr>
            <p:ph type="sldNum" sz="quarter" idx="12"/>
          </p:nvPr>
        </p:nvSpPr>
        <p:spPr/>
        <p:txBody>
          <a:bodyPr/>
          <a:lstStyle/>
          <a:p>
            <a:fld id="{1D9A7EC0-582D-4850-BD02-1E29DEF62370}" type="slidenum">
              <a:rPr lang="en-US" smtClean="0"/>
              <a:pPr/>
              <a:t>8</a:t>
            </a:fld>
            <a:endParaRPr lang="en-US"/>
          </a:p>
        </p:txBody>
      </p:sp>
      <p:sp>
        <p:nvSpPr>
          <p:cNvPr id="2" name="Footer Placeholder 1"/>
          <p:cNvSpPr>
            <a:spLocks noGrp="1"/>
          </p:cNvSpPr>
          <p:nvPr>
            <p:ph type="ftr" sz="quarter" idx="13"/>
          </p:nvPr>
        </p:nvSpPr>
        <p:spPr/>
        <p:txBody>
          <a:bodyPr/>
          <a:lstStyle/>
          <a:p>
            <a:r>
              <a:rPr lang="en-US" smtClean="0"/>
              <a:t>The Moss Group, Inc.</a:t>
            </a:r>
            <a:endParaRPr lang="en-US" dirty="0"/>
          </a:p>
        </p:txBody>
      </p:sp>
    </p:spTree>
    <p:extLst>
      <p:ext uri="{BB962C8B-B14F-4D97-AF65-F5344CB8AC3E}">
        <p14:creationId xmlns:p14="http://schemas.microsoft.com/office/powerpoint/2010/main" val="41014214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Reporting Mechanisms</a:t>
            </a:r>
            <a:endParaRPr lang="en-US" dirty="0"/>
          </a:p>
        </p:txBody>
      </p:sp>
      <p:sp>
        <p:nvSpPr>
          <p:cNvPr id="9" name="Content Placeholder 8"/>
          <p:cNvSpPr>
            <a:spLocks noGrp="1"/>
          </p:cNvSpPr>
          <p:nvPr>
            <p:ph sz="quarter" idx="4"/>
          </p:nvPr>
        </p:nvSpPr>
        <p:spPr/>
        <p:txBody>
          <a:bodyPr/>
          <a:lstStyle/>
          <a:p>
            <a:pPr marL="285750" lvl="0" indent="-285750">
              <a:spcAft>
                <a:spcPts val="600"/>
              </a:spcAft>
              <a:buFont typeface="Arial" panose="020B0604020202020204" pitchFamily="34" charset="0"/>
              <a:buChar char="•"/>
            </a:pPr>
            <a:r>
              <a:rPr lang="en-US" dirty="0" smtClean="0"/>
              <a:t>Per the PREA Standards agencies must provide at least one method for inmates to report incidents to a public or private entity not part of the agency that is able to immediately direct reports to agency officials while maintaining inmate anonymity upon request</a:t>
            </a:r>
          </a:p>
          <a:p>
            <a:pPr marL="285750" lvl="0" indent="-285750">
              <a:spcAft>
                <a:spcPts val="600"/>
              </a:spcAft>
              <a:buFont typeface="Arial" panose="020B0604020202020204" pitchFamily="34" charset="0"/>
              <a:buChar char="•"/>
            </a:pPr>
            <a:r>
              <a:rPr lang="en-US" dirty="0" smtClean="0"/>
              <a:t>Staff must take reports verbally, in writing, anonymously or from third parties, documenting any verbal reports promptly</a:t>
            </a:r>
          </a:p>
          <a:p>
            <a:pPr marL="285750" lvl="0" indent="-285750">
              <a:spcAft>
                <a:spcPts val="600"/>
              </a:spcAft>
              <a:buFont typeface="Arial" panose="020B0604020202020204" pitchFamily="34" charset="0"/>
              <a:buChar char="•"/>
            </a:pPr>
            <a:r>
              <a:rPr lang="en-US" dirty="0" smtClean="0"/>
              <a:t>Examples of reporting mechanisms include:</a:t>
            </a:r>
          </a:p>
          <a:p>
            <a:pPr marL="1028700" lvl="1">
              <a:spcAft>
                <a:spcPts val="600"/>
              </a:spcAft>
              <a:buFont typeface="Arial" panose="020B0604020202020204" pitchFamily="34" charset="0"/>
              <a:buChar char="•"/>
            </a:pPr>
            <a:r>
              <a:rPr lang="en-US" dirty="0" smtClean="0"/>
              <a:t>Hotline </a:t>
            </a:r>
          </a:p>
          <a:p>
            <a:pPr marL="1028700" lvl="1">
              <a:spcAft>
                <a:spcPts val="600"/>
              </a:spcAft>
              <a:buFont typeface="Arial" panose="020B0604020202020204" pitchFamily="34" charset="0"/>
              <a:buChar char="•"/>
            </a:pPr>
            <a:r>
              <a:rPr lang="en-US" dirty="0" smtClean="0"/>
              <a:t>Inmate grievance</a:t>
            </a:r>
          </a:p>
          <a:p>
            <a:pPr marL="1028700" lvl="1">
              <a:spcAft>
                <a:spcPts val="600"/>
              </a:spcAft>
              <a:buFont typeface="Arial" panose="020B0604020202020204" pitchFamily="34" charset="0"/>
              <a:buChar char="•"/>
            </a:pPr>
            <a:r>
              <a:rPr lang="en-US" dirty="0" smtClean="0"/>
              <a:t>Report to staff</a:t>
            </a:r>
          </a:p>
          <a:p>
            <a:pPr marL="1028700" lvl="1">
              <a:spcAft>
                <a:spcPts val="600"/>
              </a:spcAft>
              <a:buFont typeface="Arial" panose="020B0604020202020204" pitchFamily="34" charset="0"/>
              <a:buChar char="•"/>
            </a:pPr>
            <a:r>
              <a:rPr lang="en-US" dirty="0" smtClean="0"/>
              <a:t>Outside reporting (victims services/community rape crisis)</a:t>
            </a:r>
          </a:p>
          <a:p>
            <a:pPr marL="1028700" lvl="1">
              <a:spcAft>
                <a:spcPts val="600"/>
              </a:spcAft>
              <a:buFont typeface="Arial" panose="020B0604020202020204" pitchFamily="34" charset="0"/>
              <a:buChar char="•"/>
            </a:pPr>
            <a:r>
              <a:rPr lang="en-US" dirty="0" smtClean="0"/>
              <a:t>PREA Coordinator/Compliance Manager</a:t>
            </a:r>
          </a:p>
          <a:p>
            <a:pPr marL="1028700" lvl="1">
              <a:spcAft>
                <a:spcPts val="600"/>
              </a:spcAft>
              <a:buFont typeface="Arial" panose="020B0604020202020204" pitchFamily="34" charset="0"/>
              <a:buChar char="•"/>
            </a:pPr>
            <a:r>
              <a:rPr lang="en-US" dirty="0" smtClean="0"/>
              <a:t>Family members</a:t>
            </a:r>
          </a:p>
          <a:p>
            <a:pPr marL="1028700" lvl="1">
              <a:spcAft>
                <a:spcPts val="600"/>
              </a:spcAft>
              <a:buFont typeface="Arial" panose="020B0604020202020204" pitchFamily="34" charset="0"/>
              <a:buChar char="•"/>
            </a:pPr>
            <a:r>
              <a:rPr lang="en-US" dirty="0" smtClean="0"/>
              <a:t>Volunteers</a:t>
            </a:r>
          </a:p>
          <a:p>
            <a:pPr marL="285750" indent="-285750">
              <a:buFont typeface="Arial" panose="020B0604020202020204" pitchFamily="34" charset="0"/>
              <a:buChar char="•"/>
            </a:pPr>
            <a:endParaRPr lang="en-US" dirty="0"/>
          </a:p>
        </p:txBody>
      </p:sp>
      <p:sp>
        <p:nvSpPr>
          <p:cNvPr id="5" name="Slide Number Placeholder 4"/>
          <p:cNvSpPr>
            <a:spLocks noGrp="1"/>
          </p:cNvSpPr>
          <p:nvPr>
            <p:ph type="sldNum" sz="quarter" idx="12"/>
          </p:nvPr>
        </p:nvSpPr>
        <p:spPr/>
        <p:txBody>
          <a:bodyPr/>
          <a:lstStyle/>
          <a:p>
            <a:fld id="{1D9A7EC0-582D-4850-BD02-1E29DEF62370}" type="slidenum">
              <a:rPr lang="en-US" smtClean="0"/>
              <a:pPr/>
              <a:t>9</a:t>
            </a:fld>
            <a:endParaRPr lang="en-US"/>
          </a:p>
        </p:txBody>
      </p:sp>
      <p:sp>
        <p:nvSpPr>
          <p:cNvPr id="2" name="Footer Placeholder 1"/>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132937740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PREA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262BB51A719C47B3678DFB56461D15" ma:contentTypeVersion="3" ma:contentTypeDescription="Create a new document." ma:contentTypeScope="" ma:versionID="893ca14553eaf99a4d33bea5db3966e9">
  <xsd:schema xmlns:xsd="http://www.w3.org/2001/XMLSchema" xmlns:xs="http://www.w3.org/2001/XMLSchema" xmlns:p="http://schemas.microsoft.com/office/2006/metadata/properties" xmlns:ns1="http://schemas.microsoft.com/sharepoint/v3" xmlns:ns2="802a6eec-6c45-4f26-9156-5087f124f971" targetNamespace="http://schemas.microsoft.com/office/2006/metadata/properties" ma:root="true" ma:fieldsID="2416319d1d460113da65d1fcf89d8626" ns1:_="" ns2:_="">
    <xsd:import namespace="http://schemas.microsoft.com/sharepoint/v3"/>
    <xsd:import namespace="802a6eec-6c45-4f26-9156-5087f124f971"/>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02a6eec-6c45-4f26-9156-5087f124f97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802a6eec-6c45-4f26-9156-5087f124f971">J5HX5DTTTNVX-3-6256</_dlc_DocId>
    <_dlc_DocIdUrl xmlns="802a6eec-6c45-4f26-9156-5087f124f971">
      <Url>https://nccd.sharepoint.com/sites/prea/_layouts/15/DocIdRedir.aspx?ID=J5HX5DTTTNVX-3-6256</Url>
      <Description>J5HX5DTTTNVX-3-6256</Description>
    </_dlc_DocIdUrl>
  </documentManagement>
</p:properties>
</file>

<file path=customXml/itemProps1.xml><?xml version="1.0" encoding="utf-8"?>
<ds:datastoreItem xmlns:ds="http://schemas.openxmlformats.org/officeDocument/2006/customXml" ds:itemID="{9C83EC72-B86C-4D80-979B-FE27155F80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02a6eec-6c45-4f26-9156-5087f124f9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B884599-665B-4141-BD1B-9A614ADE5E43}">
  <ds:schemaRefs>
    <ds:schemaRef ds:uri="http://schemas.microsoft.com/sharepoint/events"/>
  </ds:schemaRefs>
</ds:datastoreItem>
</file>

<file path=customXml/itemProps3.xml><?xml version="1.0" encoding="utf-8"?>
<ds:datastoreItem xmlns:ds="http://schemas.openxmlformats.org/officeDocument/2006/customXml" ds:itemID="{ED59BEA7-322C-442C-8C47-59170591C934}">
  <ds:schemaRefs>
    <ds:schemaRef ds:uri="http://schemas.microsoft.com/sharepoint/v3/contenttype/forms"/>
  </ds:schemaRefs>
</ds:datastoreItem>
</file>

<file path=customXml/itemProps4.xml><?xml version="1.0" encoding="utf-8"?>
<ds:datastoreItem xmlns:ds="http://schemas.openxmlformats.org/officeDocument/2006/customXml" ds:itemID="{64DD2EB8-B394-4F88-8924-BD168E001CB2}">
  <ds:schemaRefs>
    <ds:schemaRef ds:uri="http://purl.org/dc/dcmitype/"/>
    <ds:schemaRef ds:uri="http://schemas.openxmlformats.org/package/2006/metadata/core-properties"/>
    <ds:schemaRef ds:uri="http://www.w3.org/XML/1998/namespace"/>
    <ds:schemaRef ds:uri="http://purl.org/dc/terms/"/>
    <ds:schemaRef ds:uri="http://schemas.microsoft.com/office/infopath/2007/PartnerControls"/>
    <ds:schemaRef ds:uri="http://schemas.microsoft.com/office/2006/documentManagement/types"/>
    <ds:schemaRef ds:uri="http://purl.org/dc/elements/1.1/"/>
    <ds:schemaRef ds:uri="802a6eec-6c45-4f26-9156-5087f124f971"/>
    <ds:schemaRef ds:uri="http://schemas.microsoft.com/sharepoint/v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PREA PPT Template</Template>
  <TotalTime>15178</TotalTime>
  <Words>2619</Words>
  <Application>Microsoft Office PowerPoint</Application>
  <PresentationFormat>On-screen Show (4:3)</PresentationFormat>
  <Paragraphs>326</Paragraphs>
  <Slides>39</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Times New Roman</vt:lpstr>
      <vt:lpstr>Verdana</vt:lpstr>
      <vt:lpstr>1_PREA PPT Template</vt:lpstr>
      <vt:lpstr>PREA Employee Training Notification of Curriculum Utilization August 2014</vt:lpstr>
      <vt:lpstr>Unit 3 Part II: Response and Reporting of Sexual Abuse and Sexual Harassment</vt:lpstr>
      <vt:lpstr> Introductions </vt:lpstr>
      <vt:lpstr>Employee Training Series Outline</vt:lpstr>
      <vt:lpstr>Unit 3 Part II Objectives</vt:lpstr>
      <vt:lpstr>What Do We Already Know?</vt:lpstr>
      <vt:lpstr>Objective 1:Know how to respond appropriately and professionally to signs of threatened and actual sexual abuse  </vt:lpstr>
      <vt:lpstr>Inmate Reporting, 115.51</vt:lpstr>
      <vt:lpstr>Reporting Mechanisms</vt:lpstr>
      <vt:lpstr>Staff Reporting</vt:lpstr>
      <vt:lpstr>What do the PREA standards Require in Response to Reports?</vt:lpstr>
      <vt:lpstr>Staff and Agency Reporting Duties, 115.61</vt:lpstr>
      <vt:lpstr>Staff and Agency Reporting Duties, 115.61(b)</vt:lpstr>
      <vt:lpstr>Staff and Agency Reporting Duties 115.61(c)</vt:lpstr>
      <vt:lpstr>Staff and Agency Reporting Duties (115.61,  d and e)</vt:lpstr>
      <vt:lpstr>Allegations</vt:lpstr>
      <vt:lpstr>Who is a First Responder?</vt:lpstr>
      <vt:lpstr>First Responder Steps, 115.64</vt:lpstr>
      <vt:lpstr>First Responder May Also be Asked to:</vt:lpstr>
      <vt:lpstr>If the Report is Delayed…</vt:lpstr>
      <vt:lpstr>Actions a First Responder Should NOT Take…</vt:lpstr>
      <vt:lpstr>Actions a First Responder Should Take!</vt:lpstr>
      <vt:lpstr>First Responder and Victims of Abuse</vt:lpstr>
      <vt:lpstr>First Responder and Victims of Abuse (continued)</vt:lpstr>
      <vt:lpstr>First Responder and Victims of Abuse (continued)</vt:lpstr>
      <vt:lpstr>Role Play</vt:lpstr>
      <vt:lpstr>Objective 2:Fulfill your responsibilities under agency sexual abuse and sexual harassment reporting and response policies and procedures </vt:lpstr>
      <vt:lpstr>Coordinated Response, 115.65</vt:lpstr>
      <vt:lpstr>Your Role</vt:lpstr>
      <vt:lpstr>Let’s now look at:</vt:lpstr>
      <vt:lpstr>Medical and Mental Health Practitioners</vt:lpstr>
      <vt:lpstr>SANE/SAFE Process</vt:lpstr>
      <vt:lpstr>What about the alleged abuser/suspect?</vt:lpstr>
      <vt:lpstr>Role of Investigators in Response</vt:lpstr>
      <vt:lpstr>Role of Facility Administration in Response</vt:lpstr>
      <vt:lpstr>What about Mandatory Reporting Laws?</vt:lpstr>
      <vt:lpstr>Group Activity: What does your policy say?</vt:lpstr>
      <vt:lpstr>Review: Unit 3 Part II Objectives</vt:lpstr>
      <vt:lpstr>End of Unit 3 Part II</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 for using this template</dc:title>
  <dc:creator>TMG Caleb</dc:creator>
  <cp:lastModifiedBy>Amy Fry</cp:lastModifiedBy>
  <cp:revision>160</cp:revision>
  <cp:lastPrinted>2014-06-01T16:46:58Z</cp:lastPrinted>
  <dcterms:created xsi:type="dcterms:W3CDTF">2012-08-11T01:17:59Z</dcterms:created>
  <dcterms:modified xsi:type="dcterms:W3CDTF">2014-10-22T14:45:30Z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0x01010090262BB51A719C47B3678DFB56461D15</vt:lpwstr>
  </property>
  <property fmtid="{D5CDD505-2E9C-101B-9397-08002B2CF9AE}" pid="3" name="_dlc_DocIdItemGuid">
    <vt:lpwstr>fac31023-cf3e-4848-abb2-9b616f51d760</vt:lpwstr>
  </property>
</Properties>
</file>