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69"/>
  </p:notesMasterIdLst>
  <p:sldIdLst>
    <p:sldId id="406" r:id="rId6"/>
    <p:sldId id="268" r:id="rId7"/>
    <p:sldId id="269" r:id="rId8"/>
    <p:sldId id="279" r:id="rId9"/>
    <p:sldId id="270" r:id="rId10"/>
    <p:sldId id="272" r:id="rId11"/>
    <p:sldId id="394" r:id="rId12"/>
    <p:sldId id="395" r:id="rId13"/>
    <p:sldId id="396" r:id="rId14"/>
    <p:sldId id="393" r:id="rId15"/>
    <p:sldId id="301" r:id="rId16"/>
    <p:sldId id="307" r:id="rId17"/>
    <p:sldId id="308" r:id="rId18"/>
    <p:sldId id="309" r:id="rId19"/>
    <p:sldId id="310" r:id="rId20"/>
    <p:sldId id="311" r:id="rId21"/>
    <p:sldId id="404" r:id="rId22"/>
    <p:sldId id="348" r:id="rId23"/>
    <p:sldId id="313" r:id="rId24"/>
    <p:sldId id="351" r:id="rId25"/>
    <p:sldId id="314" r:id="rId26"/>
    <p:sldId id="315" r:id="rId27"/>
    <p:sldId id="399" r:id="rId28"/>
    <p:sldId id="316" r:id="rId29"/>
    <p:sldId id="318" r:id="rId30"/>
    <p:sldId id="382" r:id="rId31"/>
    <p:sldId id="388" r:id="rId32"/>
    <p:sldId id="383" r:id="rId33"/>
    <p:sldId id="398" r:id="rId34"/>
    <p:sldId id="355" r:id="rId35"/>
    <p:sldId id="356" r:id="rId36"/>
    <p:sldId id="357" r:id="rId37"/>
    <p:sldId id="358" r:id="rId38"/>
    <p:sldId id="346" r:id="rId39"/>
    <p:sldId id="281" r:id="rId40"/>
    <p:sldId id="282" r:id="rId41"/>
    <p:sldId id="283" r:id="rId42"/>
    <p:sldId id="284" r:id="rId43"/>
    <p:sldId id="286" r:id="rId44"/>
    <p:sldId id="389" r:id="rId45"/>
    <p:sldId id="390" r:id="rId46"/>
    <p:sldId id="362" r:id="rId47"/>
    <p:sldId id="402" r:id="rId48"/>
    <p:sldId id="386" r:id="rId49"/>
    <p:sldId id="387" r:id="rId50"/>
    <p:sldId id="403" r:id="rId51"/>
    <p:sldId id="365" r:id="rId52"/>
    <p:sldId id="366" r:id="rId53"/>
    <p:sldId id="392" r:id="rId54"/>
    <p:sldId id="391" r:id="rId55"/>
    <p:sldId id="289" r:id="rId56"/>
    <p:sldId id="290" r:id="rId57"/>
    <p:sldId id="292" r:id="rId58"/>
    <p:sldId id="291" r:id="rId59"/>
    <p:sldId id="368" r:id="rId60"/>
    <p:sldId id="278" r:id="rId61"/>
    <p:sldId id="332" r:id="rId62"/>
    <p:sldId id="331" r:id="rId63"/>
    <p:sldId id="333" r:id="rId64"/>
    <p:sldId id="376" r:id="rId65"/>
    <p:sldId id="377" r:id="rId66"/>
    <p:sldId id="275" r:id="rId67"/>
    <p:sldId id="400"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7700"/>
    <a:srgbClr val="5F574F"/>
    <a:srgbClr val="3DAD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531" autoAdjust="0"/>
  </p:normalViewPr>
  <p:slideViewPr>
    <p:cSldViewPr>
      <p:cViewPr varScale="1">
        <p:scale>
          <a:sx n="79" d="100"/>
          <a:sy n="79" d="100"/>
        </p:scale>
        <p:origin x="846"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 Type="http://schemas.openxmlformats.org/officeDocument/2006/relationships/slide" Target="slides/slide2.xml"/><Relationship Id="rId71"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notesMaster" Target="notesMasters/notesMaster1.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en-US"/>
              <a:t>Estimated percent of sentences prisoners under State Jurisdiction by offense and sex, 2011</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Male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dLbl>
              <c:idx val="0"/>
              <c:layout>
                <c:manualLayout>
                  <c:x val="9.2592592592592587E-3"/>
                  <c:y val="-3.2714686912916541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4.6296296296296294E-3"/>
                  <c:y val="-3.774771566874982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5432098765432212E-2"/>
                  <c:y val="-3.7747715668749918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Violent Offenses</c:v>
                </c:pt>
                <c:pt idx="1">
                  <c:v>Property Offenses</c:v>
                </c:pt>
                <c:pt idx="2">
                  <c:v>Drug Offenses</c:v>
                </c:pt>
              </c:strCache>
            </c:strRef>
          </c:cat>
          <c:val>
            <c:numRef>
              <c:f>Sheet1!$B$2:$B$5</c:f>
              <c:numCache>
                <c:formatCode>0.00%</c:formatCode>
                <c:ptCount val="4"/>
                <c:pt idx="0">
                  <c:v>0.54300000000000004</c:v>
                </c:pt>
                <c:pt idx="1">
                  <c:v>0.17599999999999999</c:v>
                </c:pt>
                <c:pt idx="2" formatCode="0%">
                  <c:v>0.17</c:v>
                </c:pt>
              </c:numCache>
            </c:numRef>
          </c:val>
        </c:ser>
        <c:ser>
          <c:idx val="1"/>
          <c:order val="1"/>
          <c:tx>
            <c:strRef>
              <c:f>Sheet1!$C$1</c:f>
              <c:strCache>
                <c:ptCount val="1"/>
                <c:pt idx="0">
                  <c:v>Female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dLbl>
              <c:idx val="0"/>
              <c:layout>
                <c:manualLayout>
                  <c:x val="2.4691358024691357E-2"/>
                  <c:y val="-3.2714686912916513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2.1604938271604826E-2"/>
                  <c:y val="-5.2846801936249847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1.6975308641975308E-2"/>
                  <c:y val="-5.0330287558333103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3"/>
                <c:pt idx="0">
                  <c:v>Violent Offenses</c:v>
                </c:pt>
                <c:pt idx="1">
                  <c:v>Property Offenses</c:v>
                </c:pt>
                <c:pt idx="2">
                  <c:v>Drug Offenses</c:v>
                </c:pt>
              </c:strCache>
            </c:strRef>
          </c:cat>
          <c:val>
            <c:numRef>
              <c:f>Sheet1!$C$2:$C$5</c:f>
              <c:numCache>
                <c:formatCode>0.00%</c:formatCode>
                <c:ptCount val="4"/>
                <c:pt idx="0">
                  <c:v>0.36599999999999999</c:v>
                </c:pt>
                <c:pt idx="1">
                  <c:v>0.28899999999999998</c:v>
                </c:pt>
                <c:pt idx="2">
                  <c:v>0.251</c:v>
                </c:pt>
              </c:numCache>
            </c:numRef>
          </c:val>
        </c:ser>
        <c:dLbls>
          <c:showLegendKey val="0"/>
          <c:showVal val="1"/>
          <c:showCatName val="0"/>
          <c:showSerName val="0"/>
          <c:showPercent val="0"/>
          <c:showBubbleSize val="0"/>
        </c:dLbls>
        <c:gapWidth val="150"/>
        <c:shape val="box"/>
        <c:axId val="242904768"/>
        <c:axId val="242905160"/>
        <c:axId val="0"/>
      </c:bar3DChart>
      <c:catAx>
        <c:axId val="242904768"/>
        <c:scaling>
          <c:orientation val="minMax"/>
        </c:scaling>
        <c:delete val="0"/>
        <c:axPos val="b"/>
        <c:title>
          <c:tx>
            <c:rich>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a:t>Offense type</a:t>
                </a:r>
              </a:p>
            </c:rich>
          </c:tx>
          <c:layout>
            <c:manualLayout>
              <c:xMode val="edge"/>
              <c:yMode val="edge"/>
              <c:x val="0.4441930348984155"/>
              <c:y val="0.8827540099269557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242905160"/>
        <c:crosses val="autoZero"/>
        <c:auto val="1"/>
        <c:lblAlgn val="ctr"/>
        <c:lblOffset val="100"/>
        <c:noMultiLvlLbl val="0"/>
      </c:catAx>
      <c:valAx>
        <c:axId val="242905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a:t>Percentage inmates incarcerated</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42904768"/>
        <c:crosses val="autoZero"/>
        <c:crossBetween val="between"/>
      </c:valAx>
      <c:spPr>
        <a:noFill/>
        <a:ln>
          <a:noFill/>
        </a:ln>
        <a:effectLst/>
      </c:spPr>
    </c:plotArea>
    <c:legend>
      <c:legendPos val="b"/>
      <c:layout>
        <c:manualLayout>
          <c:xMode val="edge"/>
          <c:yMode val="edge"/>
          <c:x val="0.75773160299407016"/>
          <c:y val="0.20761223802738565"/>
          <c:w val="0.20367259648099542"/>
          <c:h val="0.13809402371428406"/>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D26709-E246-43F2-B5D1-13510D24C7E9}" type="doc">
      <dgm:prSet loTypeId="urn:microsoft.com/office/officeart/2005/8/layout/hList6" loCatId="list" qsTypeId="urn:microsoft.com/office/officeart/2005/8/quickstyle/simple1" qsCatId="simple" csTypeId="urn:microsoft.com/office/officeart/2005/8/colors/accent3_1" csCatId="accent3" phldr="1"/>
      <dgm:spPr/>
      <dgm:t>
        <a:bodyPr/>
        <a:lstStyle/>
        <a:p>
          <a:endParaRPr lang="en-US"/>
        </a:p>
      </dgm:t>
    </dgm:pt>
    <dgm:pt modelId="{40586919-2E45-400E-AB41-2DDEBD0ADC30}">
      <dgm:prSet phldrT="[Text]"/>
      <dgm:spPr/>
      <dgm:t>
        <a:bodyPr/>
        <a:lstStyle/>
        <a:p>
          <a:r>
            <a:rPr lang="en-US" dirty="0" smtClean="0"/>
            <a:t>Inmates with mental illness or disability</a:t>
          </a:r>
          <a:endParaRPr lang="en-US" dirty="0"/>
        </a:p>
      </dgm:t>
    </dgm:pt>
    <dgm:pt modelId="{366AB641-479D-4F80-8AF5-DCC1E90B180A}" type="parTrans" cxnId="{DA21E2DB-CF56-481E-88E7-8B5FF114E691}">
      <dgm:prSet/>
      <dgm:spPr/>
      <dgm:t>
        <a:bodyPr/>
        <a:lstStyle/>
        <a:p>
          <a:endParaRPr lang="en-US"/>
        </a:p>
      </dgm:t>
    </dgm:pt>
    <dgm:pt modelId="{899857E3-1470-424C-A8FE-940C3621B334}" type="sibTrans" cxnId="{DA21E2DB-CF56-481E-88E7-8B5FF114E691}">
      <dgm:prSet/>
      <dgm:spPr/>
      <dgm:t>
        <a:bodyPr/>
        <a:lstStyle/>
        <a:p>
          <a:endParaRPr lang="en-US"/>
        </a:p>
      </dgm:t>
    </dgm:pt>
    <dgm:pt modelId="{519B8834-24ED-42FE-A196-FADC08ABF751}">
      <dgm:prSet phldrT="[Text]"/>
      <dgm:spPr/>
      <dgm:t>
        <a:bodyPr/>
        <a:lstStyle/>
        <a:p>
          <a:r>
            <a:rPr lang="en-US" dirty="0" smtClean="0"/>
            <a:t>Size of the inmate victim and correlation to victimization</a:t>
          </a:r>
          <a:endParaRPr lang="en-US" dirty="0"/>
        </a:p>
      </dgm:t>
    </dgm:pt>
    <dgm:pt modelId="{03E99FD0-A9E0-44E6-BE7B-63B8503312FB}" type="parTrans" cxnId="{B75B02E6-0D88-4DBE-A5A3-21EADDEDB58E}">
      <dgm:prSet/>
      <dgm:spPr/>
      <dgm:t>
        <a:bodyPr/>
        <a:lstStyle/>
        <a:p>
          <a:endParaRPr lang="en-US"/>
        </a:p>
      </dgm:t>
    </dgm:pt>
    <dgm:pt modelId="{2A05EB0D-AEBB-4027-9B5D-D98996A28E34}" type="sibTrans" cxnId="{B75B02E6-0D88-4DBE-A5A3-21EADDEDB58E}">
      <dgm:prSet/>
      <dgm:spPr/>
      <dgm:t>
        <a:bodyPr/>
        <a:lstStyle/>
        <a:p>
          <a:endParaRPr lang="en-US"/>
        </a:p>
      </dgm:t>
    </dgm:pt>
    <dgm:pt modelId="{95580100-E0E7-4294-9471-28E95F2CAC9E}">
      <dgm:prSet phldrT="[Text]"/>
      <dgm:spPr/>
      <dgm:t>
        <a:bodyPr/>
        <a:lstStyle/>
        <a:p>
          <a:r>
            <a:rPr lang="en-US" dirty="0" smtClean="0"/>
            <a:t>Incarcerated for sexual violence</a:t>
          </a:r>
        </a:p>
      </dgm:t>
    </dgm:pt>
    <dgm:pt modelId="{4574226E-A721-4F2E-B2CB-9694CC7A0B1F}" type="parTrans" cxnId="{759CF2EA-653E-4044-A995-20B810C32EDA}">
      <dgm:prSet/>
      <dgm:spPr/>
      <dgm:t>
        <a:bodyPr/>
        <a:lstStyle/>
        <a:p>
          <a:endParaRPr lang="en-US"/>
        </a:p>
      </dgm:t>
    </dgm:pt>
    <dgm:pt modelId="{DBE71A53-181F-4187-AFA4-912618F15B75}" type="sibTrans" cxnId="{759CF2EA-653E-4044-A995-20B810C32EDA}">
      <dgm:prSet/>
      <dgm:spPr/>
      <dgm:t>
        <a:bodyPr/>
        <a:lstStyle/>
        <a:p>
          <a:endParaRPr lang="en-US"/>
        </a:p>
      </dgm:t>
    </dgm:pt>
    <dgm:pt modelId="{BAAA077C-040C-4C11-A630-56E5207D96C9}">
      <dgm:prSet phldrT="[Text]"/>
      <dgm:spPr/>
      <dgm:t>
        <a:bodyPr/>
        <a:lstStyle/>
        <a:p>
          <a:r>
            <a:rPr lang="en-US" dirty="0" smtClean="0"/>
            <a:t>First time inmates/ younger inmates</a:t>
          </a:r>
        </a:p>
      </dgm:t>
    </dgm:pt>
    <dgm:pt modelId="{2666D14B-5E10-4DC5-A62F-F42D86C359A1}" type="parTrans" cxnId="{89FF0B41-5AA3-4FA6-A5C7-509397E57251}">
      <dgm:prSet/>
      <dgm:spPr/>
      <dgm:t>
        <a:bodyPr/>
        <a:lstStyle/>
        <a:p>
          <a:endParaRPr lang="en-US"/>
        </a:p>
      </dgm:t>
    </dgm:pt>
    <dgm:pt modelId="{C64B0F3C-C91B-4C05-8300-9EBE100BA88E}" type="sibTrans" cxnId="{89FF0B41-5AA3-4FA6-A5C7-509397E57251}">
      <dgm:prSet/>
      <dgm:spPr/>
      <dgm:t>
        <a:bodyPr/>
        <a:lstStyle/>
        <a:p>
          <a:endParaRPr lang="en-US"/>
        </a:p>
      </dgm:t>
    </dgm:pt>
    <dgm:pt modelId="{B5AEF13C-86BF-4AC4-A081-D14B061CC62E}">
      <dgm:prSet phldrT="[Text]"/>
      <dgm:spPr/>
      <dgm:t>
        <a:bodyPr/>
        <a:lstStyle/>
        <a:p>
          <a:r>
            <a:rPr lang="en-US" dirty="0" smtClean="0"/>
            <a:t>Inmates perceived as LGBTI</a:t>
          </a:r>
        </a:p>
      </dgm:t>
    </dgm:pt>
    <dgm:pt modelId="{ABA2660E-4148-4BF4-B0FD-5E8FC7981CB9}" type="parTrans" cxnId="{CB072AE4-2362-4EF9-A7D9-89A1EE9A3462}">
      <dgm:prSet/>
      <dgm:spPr/>
      <dgm:t>
        <a:bodyPr/>
        <a:lstStyle/>
        <a:p>
          <a:endParaRPr lang="en-US"/>
        </a:p>
      </dgm:t>
    </dgm:pt>
    <dgm:pt modelId="{1173657F-C316-4A42-9E7B-D6711887F616}" type="sibTrans" cxnId="{CB072AE4-2362-4EF9-A7D9-89A1EE9A3462}">
      <dgm:prSet/>
      <dgm:spPr/>
      <dgm:t>
        <a:bodyPr/>
        <a:lstStyle/>
        <a:p>
          <a:endParaRPr lang="en-US"/>
        </a:p>
      </dgm:t>
    </dgm:pt>
    <dgm:pt modelId="{99478625-AD2B-4F81-A560-56D69B85976A}">
      <dgm:prSet phldrT="[Text]"/>
      <dgm:spPr/>
      <dgm:t>
        <a:bodyPr/>
        <a:lstStyle/>
        <a:p>
          <a:r>
            <a:rPr lang="en-US" dirty="0" smtClean="0"/>
            <a:t>Prior sexual victimization</a:t>
          </a:r>
        </a:p>
      </dgm:t>
    </dgm:pt>
    <dgm:pt modelId="{D90B75A5-F7D0-4BF3-BFA8-D21A0EE37D95}" type="parTrans" cxnId="{CF7243D8-0E5F-4E39-B2C5-A966A3BF182E}">
      <dgm:prSet/>
      <dgm:spPr/>
      <dgm:t>
        <a:bodyPr/>
        <a:lstStyle/>
        <a:p>
          <a:endParaRPr lang="en-US"/>
        </a:p>
      </dgm:t>
    </dgm:pt>
    <dgm:pt modelId="{6A5F550E-A49F-4D40-960A-CE5DF8FB42D7}" type="sibTrans" cxnId="{CF7243D8-0E5F-4E39-B2C5-A966A3BF182E}">
      <dgm:prSet/>
      <dgm:spPr/>
      <dgm:t>
        <a:bodyPr/>
        <a:lstStyle/>
        <a:p>
          <a:endParaRPr lang="en-US"/>
        </a:p>
      </dgm:t>
    </dgm:pt>
    <dgm:pt modelId="{24C01CCB-5A36-4A2A-87E8-1C8D458C517D}" type="pres">
      <dgm:prSet presAssocID="{AFD26709-E246-43F2-B5D1-13510D24C7E9}" presName="Name0" presStyleCnt="0">
        <dgm:presLayoutVars>
          <dgm:dir/>
          <dgm:resizeHandles val="exact"/>
        </dgm:presLayoutVars>
      </dgm:prSet>
      <dgm:spPr/>
      <dgm:t>
        <a:bodyPr/>
        <a:lstStyle/>
        <a:p>
          <a:endParaRPr lang="en-US"/>
        </a:p>
      </dgm:t>
    </dgm:pt>
    <dgm:pt modelId="{C9F6387A-C753-476B-B405-F44042EC8DB1}" type="pres">
      <dgm:prSet presAssocID="{40586919-2E45-400E-AB41-2DDEBD0ADC30}" presName="node" presStyleLbl="node1" presStyleIdx="0" presStyleCnt="6">
        <dgm:presLayoutVars>
          <dgm:bulletEnabled val="1"/>
        </dgm:presLayoutVars>
      </dgm:prSet>
      <dgm:spPr/>
      <dgm:t>
        <a:bodyPr/>
        <a:lstStyle/>
        <a:p>
          <a:endParaRPr lang="en-US"/>
        </a:p>
      </dgm:t>
    </dgm:pt>
    <dgm:pt modelId="{89B159AC-AB91-4DDE-9C80-0B6AF2FD50CC}" type="pres">
      <dgm:prSet presAssocID="{899857E3-1470-424C-A8FE-940C3621B334}" presName="sibTrans" presStyleCnt="0"/>
      <dgm:spPr/>
    </dgm:pt>
    <dgm:pt modelId="{CB1B176B-4CFA-4EF0-82DE-F95E83A5DB53}" type="pres">
      <dgm:prSet presAssocID="{519B8834-24ED-42FE-A196-FADC08ABF751}" presName="node" presStyleLbl="node1" presStyleIdx="1" presStyleCnt="6">
        <dgm:presLayoutVars>
          <dgm:bulletEnabled val="1"/>
        </dgm:presLayoutVars>
      </dgm:prSet>
      <dgm:spPr/>
      <dgm:t>
        <a:bodyPr/>
        <a:lstStyle/>
        <a:p>
          <a:endParaRPr lang="en-US"/>
        </a:p>
      </dgm:t>
    </dgm:pt>
    <dgm:pt modelId="{72704004-C003-40D6-9AB4-049071EE606B}" type="pres">
      <dgm:prSet presAssocID="{2A05EB0D-AEBB-4027-9B5D-D98996A28E34}" presName="sibTrans" presStyleCnt="0"/>
      <dgm:spPr/>
    </dgm:pt>
    <dgm:pt modelId="{D615EA7B-9B08-42E8-B7BA-8713EE06DE9C}" type="pres">
      <dgm:prSet presAssocID="{95580100-E0E7-4294-9471-28E95F2CAC9E}" presName="node" presStyleLbl="node1" presStyleIdx="2" presStyleCnt="6">
        <dgm:presLayoutVars>
          <dgm:bulletEnabled val="1"/>
        </dgm:presLayoutVars>
      </dgm:prSet>
      <dgm:spPr/>
      <dgm:t>
        <a:bodyPr/>
        <a:lstStyle/>
        <a:p>
          <a:endParaRPr lang="en-US"/>
        </a:p>
      </dgm:t>
    </dgm:pt>
    <dgm:pt modelId="{E1A2302C-1226-4ACC-93F3-D4C061C2ED81}" type="pres">
      <dgm:prSet presAssocID="{DBE71A53-181F-4187-AFA4-912618F15B75}" presName="sibTrans" presStyleCnt="0"/>
      <dgm:spPr/>
    </dgm:pt>
    <dgm:pt modelId="{A668A144-AE46-45BB-BE33-169228600773}" type="pres">
      <dgm:prSet presAssocID="{BAAA077C-040C-4C11-A630-56E5207D96C9}" presName="node" presStyleLbl="node1" presStyleIdx="3" presStyleCnt="6">
        <dgm:presLayoutVars>
          <dgm:bulletEnabled val="1"/>
        </dgm:presLayoutVars>
      </dgm:prSet>
      <dgm:spPr/>
      <dgm:t>
        <a:bodyPr/>
        <a:lstStyle/>
        <a:p>
          <a:endParaRPr lang="en-US"/>
        </a:p>
      </dgm:t>
    </dgm:pt>
    <dgm:pt modelId="{628370BA-118A-4AB0-962E-FE02A1CDA7F5}" type="pres">
      <dgm:prSet presAssocID="{C64B0F3C-C91B-4C05-8300-9EBE100BA88E}" presName="sibTrans" presStyleCnt="0"/>
      <dgm:spPr/>
    </dgm:pt>
    <dgm:pt modelId="{361B402F-3E23-4340-B02E-37182FA5E70A}" type="pres">
      <dgm:prSet presAssocID="{B5AEF13C-86BF-4AC4-A081-D14B061CC62E}" presName="node" presStyleLbl="node1" presStyleIdx="4" presStyleCnt="6">
        <dgm:presLayoutVars>
          <dgm:bulletEnabled val="1"/>
        </dgm:presLayoutVars>
      </dgm:prSet>
      <dgm:spPr/>
      <dgm:t>
        <a:bodyPr/>
        <a:lstStyle/>
        <a:p>
          <a:endParaRPr lang="en-US"/>
        </a:p>
      </dgm:t>
    </dgm:pt>
    <dgm:pt modelId="{EEB76447-A541-420B-85D2-DFA3ACA28605}" type="pres">
      <dgm:prSet presAssocID="{1173657F-C316-4A42-9E7B-D6711887F616}" presName="sibTrans" presStyleCnt="0"/>
      <dgm:spPr/>
    </dgm:pt>
    <dgm:pt modelId="{9F164CE9-6601-4379-ABF4-4F196DE13C24}" type="pres">
      <dgm:prSet presAssocID="{99478625-AD2B-4F81-A560-56D69B85976A}" presName="node" presStyleLbl="node1" presStyleIdx="5" presStyleCnt="6">
        <dgm:presLayoutVars>
          <dgm:bulletEnabled val="1"/>
        </dgm:presLayoutVars>
      </dgm:prSet>
      <dgm:spPr/>
      <dgm:t>
        <a:bodyPr/>
        <a:lstStyle/>
        <a:p>
          <a:endParaRPr lang="en-US"/>
        </a:p>
      </dgm:t>
    </dgm:pt>
  </dgm:ptLst>
  <dgm:cxnLst>
    <dgm:cxn modelId="{818C7568-E14E-4271-BF2A-C06ABBF12E3A}" type="presOf" srcId="{BAAA077C-040C-4C11-A630-56E5207D96C9}" destId="{A668A144-AE46-45BB-BE33-169228600773}" srcOrd="0" destOrd="0" presId="urn:microsoft.com/office/officeart/2005/8/layout/hList6"/>
    <dgm:cxn modelId="{CF7243D8-0E5F-4E39-B2C5-A966A3BF182E}" srcId="{AFD26709-E246-43F2-B5D1-13510D24C7E9}" destId="{99478625-AD2B-4F81-A560-56D69B85976A}" srcOrd="5" destOrd="0" parTransId="{D90B75A5-F7D0-4BF3-BFA8-D21A0EE37D95}" sibTransId="{6A5F550E-A49F-4D40-960A-CE5DF8FB42D7}"/>
    <dgm:cxn modelId="{DA21E2DB-CF56-481E-88E7-8B5FF114E691}" srcId="{AFD26709-E246-43F2-B5D1-13510D24C7E9}" destId="{40586919-2E45-400E-AB41-2DDEBD0ADC30}" srcOrd="0" destOrd="0" parTransId="{366AB641-479D-4F80-8AF5-DCC1E90B180A}" sibTransId="{899857E3-1470-424C-A8FE-940C3621B334}"/>
    <dgm:cxn modelId="{89FF0B41-5AA3-4FA6-A5C7-509397E57251}" srcId="{AFD26709-E246-43F2-B5D1-13510D24C7E9}" destId="{BAAA077C-040C-4C11-A630-56E5207D96C9}" srcOrd="3" destOrd="0" parTransId="{2666D14B-5E10-4DC5-A62F-F42D86C359A1}" sibTransId="{C64B0F3C-C91B-4C05-8300-9EBE100BA88E}"/>
    <dgm:cxn modelId="{CB072AE4-2362-4EF9-A7D9-89A1EE9A3462}" srcId="{AFD26709-E246-43F2-B5D1-13510D24C7E9}" destId="{B5AEF13C-86BF-4AC4-A081-D14B061CC62E}" srcOrd="4" destOrd="0" parTransId="{ABA2660E-4148-4BF4-B0FD-5E8FC7981CB9}" sibTransId="{1173657F-C316-4A42-9E7B-D6711887F616}"/>
    <dgm:cxn modelId="{F281AF93-B521-446A-AFFE-1E686408CE2D}" type="presOf" srcId="{40586919-2E45-400E-AB41-2DDEBD0ADC30}" destId="{C9F6387A-C753-476B-B405-F44042EC8DB1}" srcOrd="0" destOrd="0" presId="urn:microsoft.com/office/officeart/2005/8/layout/hList6"/>
    <dgm:cxn modelId="{DD366404-66DB-4283-936C-43C7F4833978}" type="presOf" srcId="{AFD26709-E246-43F2-B5D1-13510D24C7E9}" destId="{24C01CCB-5A36-4A2A-87E8-1C8D458C517D}" srcOrd="0" destOrd="0" presId="urn:microsoft.com/office/officeart/2005/8/layout/hList6"/>
    <dgm:cxn modelId="{FF80AED9-8768-4CAD-865A-12CF724502A4}" type="presOf" srcId="{95580100-E0E7-4294-9471-28E95F2CAC9E}" destId="{D615EA7B-9B08-42E8-B7BA-8713EE06DE9C}" srcOrd="0" destOrd="0" presId="urn:microsoft.com/office/officeart/2005/8/layout/hList6"/>
    <dgm:cxn modelId="{F9ECCA8A-3FB0-4A6E-9B45-F51C9300242E}" type="presOf" srcId="{519B8834-24ED-42FE-A196-FADC08ABF751}" destId="{CB1B176B-4CFA-4EF0-82DE-F95E83A5DB53}" srcOrd="0" destOrd="0" presId="urn:microsoft.com/office/officeart/2005/8/layout/hList6"/>
    <dgm:cxn modelId="{B75B02E6-0D88-4DBE-A5A3-21EADDEDB58E}" srcId="{AFD26709-E246-43F2-B5D1-13510D24C7E9}" destId="{519B8834-24ED-42FE-A196-FADC08ABF751}" srcOrd="1" destOrd="0" parTransId="{03E99FD0-A9E0-44E6-BE7B-63B8503312FB}" sibTransId="{2A05EB0D-AEBB-4027-9B5D-D98996A28E34}"/>
    <dgm:cxn modelId="{DC2B2610-018A-4C98-BD14-939861BD288F}" type="presOf" srcId="{99478625-AD2B-4F81-A560-56D69B85976A}" destId="{9F164CE9-6601-4379-ABF4-4F196DE13C24}" srcOrd="0" destOrd="0" presId="urn:microsoft.com/office/officeart/2005/8/layout/hList6"/>
    <dgm:cxn modelId="{B2F13804-1D04-40D8-9FA5-E52EDF813FF9}" type="presOf" srcId="{B5AEF13C-86BF-4AC4-A081-D14B061CC62E}" destId="{361B402F-3E23-4340-B02E-37182FA5E70A}" srcOrd="0" destOrd="0" presId="urn:microsoft.com/office/officeart/2005/8/layout/hList6"/>
    <dgm:cxn modelId="{759CF2EA-653E-4044-A995-20B810C32EDA}" srcId="{AFD26709-E246-43F2-B5D1-13510D24C7E9}" destId="{95580100-E0E7-4294-9471-28E95F2CAC9E}" srcOrd="2" destOrd="0" parTransId="{4574226E-A721-4F2E-B2CB-9694CC7A0B1F}" sibTransId="{DBE71A53-181F-4187-AFA4-912618F15B75}"/>
    <dgm:cxn modelId="{5C6700C6-9A97-40AF-BB64-E679E9B5ABED}" type="presParOf" srcId="{24C01CCB-5A36-4A2A-87E8-1C8D458C517D}" destId="{C9F6387A-C753-476B-B405-F44042EC8DB1}" srcOrd="0" destOrd="0" presId="urn:microsoft.com/office/officeart/2005/8/layout/hList6"/>
    <dgm:cxn modelId="{1318F672-C7F7-46C2-80A5-F8163148E92C}" type="presParOf" srcId="{24C01CCB-5A36-4A2A-87E8-1C8D458C517D}" destId="{89B159AC-AB91-4DDE-9C80-0B6AF2FD50CC}" srcOrd="1" destOrd="0" presId="urn:microsoft.com/office/officeart/2005/8/layout/hList6"/>
    <dgm:cxn modelId="{6859D931-EABA-4748-A8D0-711935ABE680}" type="presParOf" srcId="{24C01CCB-5A36-4A2A-87E8-1C8D458C517D}" destId="{CB1B176B-4CFA-4EF0-82DE-F95E83A5DB53}" srcOrd="2" destOrd="0" presId="urn:microsoft.com/office/officeart/2005/8/layout/hList6"/>
    <dgm:cxn modelId="{2174BADF-4984-4D1F-B3B4-E6CFAEC30D26}" type="presParOf" srcId="{24C01CCB-5A36-4A2A-87E8-1C8D458C517D}" destId="{72704004-C003-40D6-9AB4-049071EE606B}" srcOrd="3" destOrd="0" presId="urn:microsoft.com/office/officeart/2005/8/layout/hList6"/>
    <dgm:cxn modelId="{D85EC346-FB62-445C-B079-5358AFF88BCF}" type="presParOf" srcId="{24C01CCB-5A36-4A2A-87E8-1C8D458C517D}" destId="{D615EA7B-9B08-42E8-B7BA-8713EE06DE9C}" srcOrd="4" destOrd="0" presId="urn:microsoft.com/office/officeart/2005/8/layout/hList6"/>
    <dgm:cxn modelId="{63EB0CCC-AEC9-4FBC-9219-41F0E5A5C6C1}" type="presParOf" srcId="{24C01CCB-5A36-4A2A-87E8-1C8D458C517D}" destId="{E1A2302C-1226-4ACC-93F3-D4C061C2ED81}" srcOrd="5" destOrd="0" presId="urn:microsoft.com/office/officeart/2005/8/layout/hList6"/>
    <dgm:cxn modelId="{6D21B11D-870A-4F61-A49A-A083CB16BE2A}" type="presParOf" srcId="{24C01CCB-5A36-4A2A-87E8-1C8D458C517D}" destId="{A668A144-AE46-45BB-BE33-169228600773}" srcOrd="6" destOrd="0" presId="urn:microsoft.com/office/officeart/2005/8/layout/hList6"/>
    <dgm:cxn modelId="{0AC2918F-C204-4B3E-A0F7-6BC4FEFBB09A}" type="presParOf" srcId="{24C01CCB-5A36-4A2A-87E8-1C8D458C517D}" destId="{628370BA-118A-4AB0-962E-FE02A1CDA7F5}" srcOrd="7" destOrd="0" presId="urn:microsoft.com/office/officeart/2005/8/layout/hList6"/>
    <dgm:cxn modelId="{1D8A079D-80A1-48ED-920B-A8BF95B5EAB6}" type="presParOf" srcId="{24C01CCB-5A36-4A2A-87E8-1C8D458C517D}" destId="{361B402F-3E23-4340-B02E-37182FA5E70A}" srcOrd="8" destOrd="0" presId="urn:microsoft.com/office/officeart/2005/8/layout/hList6"/>
    <dgm:cxn modelId="{3AAF7A44-83E1-446C-951F-383ABBA098D5}" type="presParOf" srcId="{24C01CCB-5A36-4A2A-87E8-1C8D458C517D}" destId="{EEB76447-A541-420B-85D2-DFA3ACA28605}" srcOrd="9" destOrd="0" presId="urn:microsoft.com/office/officeart/2005/8/layout/hList6"/>
    <dgm:cxn modelId="{CBAEC159-3081-4743-AFA9-C9E91948AA60}" type="presParOf" srcId="{24C01CCB-5A36-4A2A-87E8-1C8D458C517D}" destId="{9F164CE9-6601-4379-ABF4-4F196DE13C24}" srcOrd="1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294328-A0FE-41EC-B253-8D88E43F2F2D}"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B8EBC39F-2F12-4AE3-BCC1-9A99AF4C909F}">
      <dgm:prSet phldrT="[Text]"/>
      <dgm:spPr/>
      <dgm:t>
        <a:bodyPr/>
        <a:lstStyle/>
        <a:p>
          <a:r>
            <a:rPr lang="en-US" dirty="0" smtClean="0"/>
            <a:t>Sexual innuendo</a:t>
          </a:r>
          <a:endParaRPr lang="en-US" dirty="0"/>
        </a:p>
      </dgm:t>
    </dgm:pt>
    <dgm:pt modelId="{4F047050-7EC1-4F17-B891-914CEFDD2CF1}" type="parTrans" cxnId="{E49D1855-A360-44C3-A6CA-D0493F3B36BB}">
      <dgm:prSet/>
      <dgm:spPr/>
      <dgm:t>
        <a:bodyPr/>
        <a:lstStyle/>
        <a:p>
          <a:endParaRPr lang="en-US"/>
        </a:p>
      </dgm:t>
    </dgm:pt>
    <dgm:pt modelId="{5364717D-A5A0-4185-B51C-30B3737BBE1E}" type="sibTrans" cxnId="{E49D1855-A360-44C3-A6CA-D0493F3B36BB}">
      <dgm:prSet/>
      <dgm:spPr/>
      <dgm:t>
        <a:bodyPr/>
        <a:lstStyle/>
        <a:p>
          <a:endParaRPr lang="en-US"/>
        </a:p>
      </dgm:t>
    </dgm:pt>
    <dgm:pt modelId="{9C7C62EC-832E-47B5-AF3D-FE4267952993}">
      <dgm:prSet phldrT="[Text]"/>
      <dgm:spPr/>
      <dgm:t>
        <a:bodyPr/>
        <a:lstStyle/>
        <a:p>
          <a:r>
            <a:rPr lang="en-US" dirty="0" smtClean="0"/>
            <a:t>Sexually explicit requests</a:t>
          </a:r>
          <a:endParaRPr lang="en-US" dirty="0"/>
        </a:p>
      </dgm:t>
    </dgm:pt>
    <dgm:pt modelId="{A38C9FB1-0415-401B-84C5-CCA719EC6C97}" type="parTrans" cxnId="{D3465A72-E6A7-4C81-9E91-10B26FC23496}">
      <dgm:prSet/>
      <dgm:spPr/>
      <dgm:t>
        <a:bodyPr/>
        <a:lstStyle/>
        <a:p>
          <a:endParaRPr lang="en-US"/>
        </a:p>
      </dgm:t>
    </dgm:pt>
    <dgm:pt modelId="{C19C44F3-10AB-4CFD-885F-623469040457}" type="sibTrans" cxnId="{D3465A72-E6A7-4C81-9E91-10B26FC23496}">
      <dgm:prSet/>
      <dgm:spPr/>
      <dgm:t>
        <a:bodyPr/>
        <a:lstStyle/>
        <a:p>
          <a:endParaRPr lang="en-US"/>
        </a:p>
      </dgm:t>
    </dgm:pt>
    <dgm:pt modelId="{9D5FD74F-A82F-4AC6-8423-185BB58C4692}">
      <dgm:prSet phldrT="[Text]"/>
      <dgm:spPr/>
      <dgm:t>
        <a:bodyPr/>
        <a:lstStyle/>
        <a:p>
          <a:r>
            <a:rPr lang="en-US" dirty="0" smtClean="0"/>
            <a:t>Sexual gestures and voyeuristic behavior</a:t>
          </a:r>
          <a:endParaRPr lang="en-US" dirty="0"/>
        </a:p>
      </dgm:t>
    </dgm:pt>
    <dgm:pt modelId="{F73E2DCA-3BBE-494B-B719-29AAC2A083F6}" type="parTrans" cxnId="{B61AD29F-4892-45A2-947A-12BA7D74CEDC}">
      <dgm:prSet/>
      <dgm:spPr/>
      <dgm:t>
        <a:bodyPr/>
        <a:lstStyle/>
        <a:p>
          <a:endParaRPr lang="en-US"/>
        </a:p>
      </dgm:t>
    </dgm:pt>
    <dgm:pt modelId="{0B1666A2-3665-40B0-8360-E75236DC6162}" type="sibTrans" cxnId="{B61AD29F-4892-45A2-947A-12BA7D74CEDC}">
      <dgm:prSet/>
      <dgm:spPr/>
      <dgm:t>
        <a:bodyPr/>
        <a:lstStyle/>
        <a:p>
          <a:endParaRPr lang="en-US"/>
        </a:p>
      </dgm:t>
    </dgm:pt>
    <dgm:pt modelId="{2245FB63-85D7-4E9E-A7D8-2279A7595E6E}">
      <dgm:prSet phldrT="[Text]"/>
      <dgm:spPr/>
      <dgm:t>
        <a:bodyPr/>
        <a:lstStyle/>
        <a:p>
          <a:r>
            <a:rPr lang="en-US" dirty="0" smtClean="0"/>
            <a:t>Inappropriate searches</a:t>
          </a:r>
          <a:endParaRPr lang="en-US" dirty="0"/>
        </a:p>
      </dgm:t>
    </dgm:pt>
    <dgm:pt modelId="{021FB248-5EDD-4651-BC5A-445EF6174731}" type="parTrans" cxnId="{406957C3-7B4C-41EE-8754-A038A1464F0C}">
      <dgm:prSet/>
      <dgm:spPr/>
      <dgm:t>
        <a:bodyPr/>
        <a:lstStyle/>
        <a:p>
          <a:endParaRPr lang="en-US"/>
        </a:p>
      </dgm:t>
    </dgm:pt>
    <dgm:pt modelId="{3FC5B324-2190-458E-8519-1B9D3BD0ECCF}" type="sibTrans" cxnId="{406957C3-7B4C-41EE-8754-A038A1464F0C}">
      <dgm:prSet/>
      <dgm:spPr/>
      <dgm:t>
        <a:bodyPr/>
        <a:lstStyle/>
        <a:p>
          <a:endParaRPr lang="en-US"/>
        </a:p>
      </dgm:t>
    </dgm:pt>
    <dgm:pt modelId="{6520488D-F4FE-4C9D-A042-01AA3E405A7F}">
      <dgm:prSet phldrT="[Text]"/>
      <dgm:spPr/>
      <dgm:t>
        <a:bodyPr/>
        <a:lstStyle/>
        <a:p>
          <a:r>
            <a:rPr lang="en-US" dirty="0" smtClean="0"/>
            <a:t>Inappropriate touching</a:t>
          </a:r>
          <a:endParaRPr lang="en-US" dirty="0"/>
        </a:p>
      </dgm:t>
    </dgm:pt>
    <dgm:pt modelId="{E2BCB069-74A1-435D-BFD7-0FE4919994A4}" type="parTrans" cxnId="{E100FB06-E25B-4A78-9076-2C043C35BB13}">
      <dgm:prSet/>
      <dgm:spPr/>
      <dgm:t>
        <a:bodyPr/>
        <a:lstStyle/>
        <a:p>
          <a:endParaRPr lang="en-US"/>
        </a:p>
      </dgm:t>
    </dgm:pt>
    <dgm:pt modelId="{AEE0CE5D-EC35-46DD-B49F-12E3142D0125}" type="sibTrans" cxnId="{E100FB06-E25B-4A78-9076-2C043C35BB13}">
      <dgm:prSet/>
      <dgm:spPr/>
      <dgm:t>
        <a:bodyPr/>
        <a:lstStyle/>
        <a:p>
          <a:endParaRPr lang="en-US"/>
        </a:p>
      </dgm:t>
    </dgm:pt>
    <dgm:pt modelId="{45970B67-BBC1-4801-91BB-649C25F60B32}">
      <dgm:prSet phldrT="[Text]"/>
      <dgm:spPr/>
      <dgm:t>
        <a:bodyPr/>
        <a:lstStyle/>
        <a:p>
          <a:r>
            <a:rPr lang="en-US" dirty="0" smtClean="0"/>
            <a:t>Sexual intercourse and oral sex</a:t>
          </a:r>
          <a:endParaRPr lang="en-US" dirty="0"/>
        </a:p>
      </dgm:t>
    </dgm:pt>
    <dgm:pt modelId="{D3853F46-948A-4EAC-8D1A-290E026E0BE4}" type="parTrans" cxnId="{BC292EAE-0E7F-4122-A4E4-D6CF3C213E1D}">
      <dgm:prSet/>
      <dgm:spPr/>
      <dgm:t>
        <a:bodyPr/>
        <a:lstStyle/>
        <a:p>
          <a:endParaRPr lang="en-US"/>
        </a:p>
      </dgm:t>
    </dgm:pt>
    <dgm:pt modelId="{92BABF95-614B-4678-B755-73E127413BA7}" type="sibTrans" cxnId="{BC292EAE-0E7F-4122-A4E4-D6CF3C213E1D}">
      <dgm:prSet/>
      <dgm:spPr/>
      <dgm:t>
        <a:bodyPr/>
        <a:lstStyle/>
        <a:p>
          <a:endParaRPr lang="en-US"/>
        </a:p>
      </dgm:t>
    </dgm:pt>
    <dgm:pt modelId="{19065A5F-C28D-493F-BA1A-6967E1962ABC}">
      <dgm:prSet phldrT="[Text]"/>
      <dgm:spPr/>
      <dgm:t>
        <a:bodyPr/>
        <a:lstStyle/>
        <a:p>
          <a:r>
            <a:rPr lang="en-US" dirty="0" smtClean="0"/>
            <a:t>Rape</a:t>
          </a:r>
          <a:endParaRPr lang="en-US" dirty="0"/>
        </a:p>
      </dgm:t>
    </dgm:pt>
    <dgm:pt modelId="{BEE9D715-5F54-4C18-82F4-2545F778498C}" type="parTrans" cxnId="{B7018F94-7C63-4A7D-B05D-38FBE7AC30CD}">
      <dgm:prSet/>
      <dgm:spPr/>
      <dgm:t>
        <a:bodyPr/>
        <a:lstStyle/>
        <a:p>
          <a:endParaRPr lang="en-US"/>
        </a:p>
      </dgm:t>
    </dgm:pt>
    <dgm:pt modelId="{F5368D9A-DED6-441C-AC22-FD5E2F74A581}" type="sibTrans" cxnId="{B7018F94-7C63-4A7D-B05D-38FBE7AC30CD}">
      <dgm:prSet/>
      <dgm:spPr/>
      <dgm:t>
        <a:bodyPr/>
        <a:lstStyle/>
        <a:p>
          <a:endParaRPr lang="en-US"/>
        </a:p>
      </dgm:t>
    </dgm:pt>
    <dgm:pt modelId="{D2E53A22-CA69-4043-870F-57B411213E03}" type="pres">
      <dgm:prSet presAssocID="{83294328-A0FE-41EC-B253-8D88E43F2F2D}" presName="rootnode" presStyleCnt="0">
        <dgm:presLayoutVars>
          <dgm:chMax/>
          <dgm:chPref/>
          <dgm:dir/>
          <dgm:animLvl val="lvl"/>
        </dgm:presLayoutVars>
      </dgm:prSet>
      <dgm:spPr/>
      <dgm:t>
        <a:bodyPr/>
        <a:lstStyle/>
        <a:p>
          <a:endParaRPr lang="en-US"/>
        </a:p>
      </dgm:t>
    </dgm:pt>
    <dgm:pt modelId="{32320F3E-36F0-4848-9A2E-161431E53E49}" type="pres">
      <dgm:prSet presAssocID="{B8EBC39F-2F12-4AE3-BCC1-9A99AF4C909F}" presName="composite" presStyleCnt="0"/>
      <dgm:spPr/>
    </dgm:pt>
    <dgm:pt modelId="{E6B0A91C-D09C-4B94-83EB-687D1A38258E}" type="pres">
      <dgm:prSet presAssocID="{B8EBC39F-2F12-4AE3-BCC1-9A99AF4C909F}" presName="LShape" presStyleLbl="alignNode1" presStyleIdx="0" presStyleCnt="13"/>
      <dgm:spPr/>
    </dgm:pt>
    <dgm:pt modelId="{8CB75BF0-2BF8-41AB-B268-D766ABEA585D}" type="pres">
      <dgm:prSet presAssocID="{B8EBC39F-2F12-4AE3-BCC1-9A99AF4C909F}" presName="ParentText" presStyleLbl="revTx" presStyleIdx="0" presStyleCnt="7">
        <dgm:presLayoutVars>
          <dgm:chMax val="0"/>
          <dgm:chPref val="0"/>
          <dgm:bulletEnabled val="1"/>
        </dgm:presLayoutVars>
      </dgm:prSet>
      <dgm:spPr/>
      <dgm:t>
        <a:bodyPr/>
        <a:lstStyle/>
        <a:p>
          <a:endParaRPr lang="en-US"/>
        </a:p>
      </dgm:t>
    </dgm:pt>
    <dgm:pt modelId="{58DE7964-B931-4FCF-A2D5-1568D22CE60D}" type="pres">
      <dgm:prSet presAssocID="{B8EBC39F-2F12-4AE3-BCC1-9A99AF4C909F}" presName="Triangle" presStyleLbl="alignNode1" presStyleIdx="1" presStyleCnt="13"/>
      <dgm:spPr/>
    </dgm:pt>
    <dgm:pt modelId="{12E8AD07-C59B-4A91-9C66-30FD4D814691}" type="pres">
      <dgm:prSet presAssocID="{5364717D-A5A0-4185-B51C-30B3737BBE1E}" presName="sibTrans" presStyleCnt="0"/>
      <dgm:spPr/>
    </dgm:pt>
    <dgm:pt modelId="{AAAD5AF8-7AEA-4655-B3DD-4AF75E28CF38}" type="pres">
      <dgm:prSet presAssocID="{5364717D-A5A0-4185-B51C-30B3737BBE1E}" presName="space" presStyleCnt="0"/>
      <dgm:spPr/>
    </dgm:pt>
    <dgm:pt modelId="{F05842CF-B8DD-464F-9BB3-82379B7569CF}" type="pres">
      <dgm:prSet presAssocID="{9C7C62EC-832E-47B5-AF3D-FE4267952993}" presName="composite" presStyleCnt="0"/>
      <dgm:spPr/>
    </dgm:pt>
    <dgm:pt modelId="{18825E35-29D6-4081-BF42-1145B365A3B5}" type="pres">
      <dgm:prSet presAssocID="{9C7C62EC-832E-47B5-AF3D-FE4267952993}" presName="LShape" presStyleLbl="alignNode1" presStyleIdx="2" presStyleCnt="13"/>
      <dgm:spPr/>
    </dgm:pt>
    <dgm:pt modelId="{9B8FA93B-1820-4A79-9E92-13E1B01F030E}" type="pres">
      <dgm:prSet presAssocID="{9C7C62EC-832E-47B5-AF3D-FE4267952993}" presName="ParentText" presStyleLbl="revTx" presStyleIdx="1" presStyleCnt="7">
        <dgm:presLayoutVars>
          <dgm:chMax val="0"/>
          <dgm:chPref val="0"/>
          <dgm:bulletEnabled val="1"/>
        </dgm:presLayoutVars>
      </dgm:prSet>
      <dgm:spPr/>
      <dgm:t>
        <a:bodyPr/>
        <a:lstStyle/>
        <a:p>
          <a:endParaRPr lang="en-US"/>
        </a:p>
      </dgm:t>
    </dgm:pt>
    <dgm:pt modelId="{CC644135-545F-4931-A5D6-68ABF141BCA9}" type="pres">
      <dgm:prSet presAssocID="{9C7C62EC-832E-47B5-AF3D-FE4267952993}" presName="Triangle" presStyleLbl="alignNode1" presStyleIdx="3" presStyleCnt="13"/>
      <dgm:spPr/>
    </dgm:pt>
    <dgm:pt modelId="{06E9EB18-513C-4578-BD96-7FA54BA593EC}" type="pres">
      <dgm:prSet presAssocID="{C19C44F3-10AB-4CFD-885F-623469040457}" presName="sibTrans" presStyleCnt="0"/>
      <dgm:spPr/>
    </dgm:pt>
    <dgm:pt modelId="{85E2159D-9E59-481A-A7B1-AAAECD5E4D31}" type="pres">
      <dgm:prSet presAssocID="{C19C44F3-10AB-4CFD-885F-623469040457}" presName="space" presStyleCnt="0"/>
      <dgm:spPr/>
    </dgm:pt>
    <dgm:pt modelId="{9BC2D995-D7CB-404E-9E6F-C0A4EB79C9E6}" type="pres">
      <dgm:prSet presAssocID="{9D5FD74F-A82F-4AC6-8423-185BB58C4692}" presName="composite" presStyleCnt="0"/>
      <dgm:spPr/>
    </dgm:pt>
    <dgm:pt modelId="{37898242-0C07-427D-9B45-548A02D971F6}" type="pres">
      <dgm:prSet presAssocID="{9D5FD74F-A82F-4AC6-8423-185BB58C4692}" presName="LShape" presStyleLbl="alignNode1" presStyleIdx="4" presStyleCnt="13"/>
      <dgm:spPr/>
    </dgm:pt>
    <dgm:pt modelId="{348108D6-4519-41B0-91EA-F72A2790F98A}" type="pres">
      <dgm:prSet presAssocID="{9D5FD74F-A82F-4AC6-8423-185BB58C4692}" presName="ParentText" presStyleLbl="revTx" presStyleIdx="2" presStyleCnt="7">
        <dgm:presLayoutVars>
          <dgm:chMax val="0"/>
          <dgm:chPref val="0"/>
          <dgm:bulletEnabled val="1"/>
        </dgm:presLayoutVars>
      </dgm:prSet>
      <dgm:spPr/>
      <dgm:t>
        <a:bodyPr/>
        <a:lstStyle/>
        <a:p>
          <a:endParaRPr lang="en-US"/>
        </a:p>
      </dgm:t>
    </dgm:pt>
    <dgm:pt modelId="{52485A91-1243-44EF-9C62-CF1B8DC5FBD3}" type="pres">
      <dgm:prSet presAssocID="{9D5FD74F-A82F-4AC6-8423-185BB58C4692}" presName="Triangle" presStyleLbl="alignNode1" presStyleIdx="5" presStyleCnt="13"/>
      <dgm:spPr/>
    </dgm:pt>
    <dgm:pt modelId="{95D2E563-28A7-4AE5-AAB0-70906B2462DE}" type="pres">
      <dgm:prSet presAssocID="{0B1666A2-3665-40B0-8360-E75236DC6162}" presName="sibTrans" presStyleCnt="0"/>
      <dgm:spPr/>
    </dgm:pt>
    <dgm:pt modelId="{1315307E-B0F0-42B0-A3BE-205E6EC19035}" type="pres">
      <dgm:prSet presAssocID="{0B1666A2-3665-40B0-8360-E75236DC6162}" presName="space" presStyleCnt="0"/>
      <dgm:spPr/>
    </dgm:pt>
    <dgm:pt modelId="{F0E34C21-BA42-433F-A70B-812E3FBA5295}" type="pres">
      <dgm:prSet presAssocID="{2245FB63-85D7-4E9E-A7D8-2279A7595E6E}" presName="composite" presStyleCnt="0"/>
      <dgm:spPr/>
    </dgm:pt>
    <dgm:pt modelId="{40AEDC57-5194-43E9-A1A2-E34A64502773}" type="pres">
      <dgm:prSet presAssocID="{2245FB63-85D7-4E9E-A7D8-2279A7595E6E}" presName="LShape" presStyleLbl="alignNode1" presStyleIdx="6" presStyleCnt="13"/>
      <dgm:spPr/>
    </dgm:pt>
    <dgm:pt modelId="{C0EA36F3-03B9-4296-9BC8-D7382AAB756D}" type="pres">
      <dgm:prSet presAssocID="{2245FB63-85D7-4E9E-A7D8-2279A7595E6E}" presName="ParentText" presStyleLbl="revTx" presStyleIdx="3" presStyleCnt="7">
        <dgm:presLayoutVars>
          <dgm:chMax val="0"/>
          <dgm:chPref val="0"/>
          <dgm:bulletEnabled val="1"/>
        </dgm:presLayoutVars>
      </dgm:prSet>
      <dgm:spPr/>
      <dgm:t>
        <a:bodyPr/>
        <a:lstStyle/>
        <a:p>
          <a:endParaRPr lang="en-US"/>
        </a:p>
      </dgm:t>
    </dgm:pt>
    <dgm:pt modelId="{AC205703-BFD2-455F-BA9E-B68965925CBF}" type="pres">
      <dgm:prSet presAssocID="{2245FB63-85D7-4E9E-A7D8-2279A7595E6E}" presName="Triangle" presStyleLbl="alignNode1" presStyleIdx="7" presStyleCnt="13"/>
      <dgm:spPr/>
    </dgm:pt>
    <dgm:pt modelId="{96AD6CC0-8B1D-4808-8AE9-7BE49F59AD4E}" type="pres">
      <dgm:prSet presAssocID="{3FC5B324-2190-458E-8519-1B9D3BD0ECCF}" presName="sibTrans" presStyleCnt="0"/>
      <dgm:spPr/>
    </dgm:pt>
    <dgm:pt modelId="{75342036-0165-478F-A875-362826F9F175}" type="pres">
      <dgm:prSet presAssocID="{3FC5B324-2190-458E-8519-1B9D3BD0ECCF}" presName="space" presStyleCnt="0"/>
      <dgm:spPr/>
    </dgm:pt>
    <dgm:pt modelId="{5459678C-7DCE-42DB-898C-F4B0C43FBBD5}" type="pres">
      <dgm:prSet presAssocID="{6520488D-F4FE-4C9D-A042-01AA3E405A7F}" presName="composite" presStyleCnt="0"/>
      <dgm:spPr/>
    </dgm:pt>
    <dgm:pt modelId="{A6731DD4-5D0D-4C2B-8052-C604CFC1CF2C}" type="pres">
      <dgm:prSet presAssocID="{6520488D-F4FE-4C9D-A042-01AA3E405A7F}" presName="LShape" presStyleLbl="alignNode1" presStyleIdx="8" presStyleCnt="13"/>
      <dgm:spPr/>
    </dgm:pt>
    <dgm:pt modelId="{6AC7B662-391E-44A6-921B-CECF3723B642}" type="pres">
      <dgm:prSet presAssocID="{6520488D-F4FE-4C9D-A042-01AA3E405A7F}" presName="ParentText" presStyleLbl="revTx" presStyleIdx="4" presStyleCnt="7">
        <dgm:presLayoutVars>
          <dgm:chMax val="0"/>
          <dgm:chPref val="0"/>
          <dgm:bulletEnabled val="1"/>
        </dgm:presLayoutVars>
      </dgm:prSet>
      <dgm:spPr/>
      <dgm:t>
        <a:bodyPr/>
        <a:lstStyle/>
        <a:p>
          <a:endParaRPr lang="en-US"/>
        </a:p>
      </dgm:t>
    </dgm:pt>
    <dgm:pt modelId="{F56670D2-E41B-4D4D-82D2-023181A45B06}" type="pres">
      <dgm:prSet presAssocID="{6520488D-F4FE-4C9D-A042-01AA3E405A7F}" presName="Triangle" presStyleLbl="alignNode1" presStyleIdx="9" presStyleCnt="13"/>
      <dgm:spPr/>
    </dgm:pt>
    <dgm:pt modelId="{E47740E2-A5A4-4270-A986-4AF8E9DC8150}" type="pres">
      <dgm:prSet presAssocID="{AEE0CE5D-EC35-46DD-B49F-12E3142D0125}" presName="sibTrans" presStyleCnt="0"/>
      <dgm:spPr/>
    </dgm:pt>
    <dgm:pt modelId="{38FB9D23-6177-4D62-B0D9-14293ECD55FC}" type="pres">
      <dgm:prSet presAssocID="{AEE0CE5D-EC35-46DD-B49F-12E3142D0125}" presName="space" presStyleCnt="0"/>
      <dgm:spPr/>
    </dgm:pt>
    <dgm:pt modelId="{E1BC5D26-B2C6-41B7-976A-767E01AB1FA5}" type="pres">
      <dgm:prSet presAssocID="{45970B67-BBC1-4801-91BB-649C25F60B32}" presName="composite" presStyleCnt="0"/>
      <dgm:spPr/>
    </dgm:pt>
    <dgm:pt modelId="{8A64FB75-113D-48D1-BE5F-2BCDA11AC10B}" type="pres">
      <dgm:prSet presAssocID="{45970B67-BBC1-4801-91BB-649C25F60B32}" presName="LShape" presStyleLbl="alignNode1" presStyleIdx="10" presStyleCnt="13"/>
      <dgm:spPr/>
    </dgm:pt>
    <dgm:pt modelId="{A1B7AEE2-9F54-4F95-A9AA-0EE149842348}" type="pres">
      <dgm:prSet presAssocID="{45970B67-BBC1-4801-91BB-649C25F60B32}" presName="ParentText" presStyleLbl="revTx" presStyleIdx="5" presStyleCnt="7">
        <dgm:presLayoutVars>
          <dgm:chMax val="0"/>
          <dgm:chPref val="0"/>
          <dgm:bulletEnabled val="1"/>
        </dgm:presLayoutVars>
      </dgm:prSet>
      <dgm:spPr/>
      <dgm:t>
        <a:bodyPr/>
        <a:lstStyle/>
        <a:p>
          <a:endParaRPr lang="en-US"/>
        </a:p>
      </dgm:t>
    </dgm:pt>
    <dgm:pt modelId="{D6E24472-90D6-456E-90E7-500519F5D26D}" type="pres">
      <dgm:prSet presAssocID="{45970B67-BBC1-4801-91BB-649C25F60B32}" presName="Triangle" presStyleLbl="alignNode1" presStyleIdx="11" presStyleCnt="13"/>
      <dgm:spPr/>
    </dgm:pt>
    <dgm:pt modelId="{B4BB14F4-E02C-493D-B18B-E0DDCA7A4025}" type="pres">
      <dgm:prSet presAssocID="{92BABF95-614B-4678-B755-73E127413BA7}" presName="sibTrans" presStyleCnt="0"/>
      <dgm:spPr/>
    </dgm:pt>
    <dgm:pt modelId="{80695522-E9DF-4FDD-B023-1FEAC1DBA2A3}" type="pres">
      <dgm:prSet presAssocID="{92BABF95-614B-4678-B755-73E127413BA7}" presName="space" presStyleCnt="0"/>
      <dgm:spPr/>
    </dgm:pt>
    <dgm:pt modelId="{97E07CFB-46FE-4857-9D3C-BA97D50D60D1}" type="pres">
      <dgm:prSet presAssocID="{19065A5F-C28D-493F-BA1A-6967E1962ABC}" presName="composite" presStyleCnt="0"/>
      <dgm:spPr/>
    </dgm:pt>
    <dgm:pt modelId="{D8FCACB3-4523-4DB7-A59A-F73CBBD457B0}" type="pres">
      <dgm:prSet presAssocID="{19065A5F-C28D-493F-BA1A-6967E1962ABC}" presName="LShape" presStyleLbl="alignNode1" presStyleIdx="12" presStyleCnt="13"/>
      <dgm:spPr/>
    </dgm:pt>
    <dgm:pt modelId="{6B566B6E-4889-4F68-AAD7-A0DE00474745}" type="pres">
      <dgm:prSet presAssocID="{19065A5F-C28D-493F-BA1A-6967E1962ABC}" presName="ParentText" presStyleLbl="revTx" presStyleIdx="6" presStyleCnt="7">
        <dgm:presLayoutVars>
          <dgm:chMax val="0"/>
          <dgm:chPref val="0"/>
          <dgm:bulletEnabled val="1"/>
        </dgm:presLayoutVars>
      </dgm:prSet>
      <dgm:spPr/>
      <dgm:t>
        <a:bodyPr/>
        <a:lstStyle/>
        <a:p>
          <a:endParaRPr lang="en-US"/>
        </a:p>
      </dgm:t>
    </dgm:pt>
  </dgm:ptLst>
  <dgm:cxnLst>
    <dgm:cxn modelId="{BA088F4F-F51E-44E9-A474-3E32DA35ECF7}" type="presOf" srcId="{9C7C62EC-832E-47B5-AF3D-FE4267952993}" destId="{9B8FA93B-1820-4A79-9E92-13E1B01F030E}" srcOrd="0" destOrd="0" presId="urn:microsoft.com/office/officeart/2009/3/layout/StepUpProcess"/>
    <dgm:cxn modelId="{DF0A00AC-F910-4E96-AFC4-E457A6A7E61E}" type="presOf" srcId="{9D5FD74F-A82F-4AC6-8423-185BB58C4692}" destId="{348108D6-4519-41B0-91EA-F72A2790F98A}" srcOrd="0" destOrd="0" presId="urn:microsoft.com/office/officeart/2009/3/layout/StepUpProcess"/>
    <dgm:cxn modelId="{406957C3-7B4C-41EE-8754-A038A1464F0C}" srcId="{83294328-A0FE-41EC-B253-8D88E43F2F2D}" destId="{2245FB63-85D7-4E9E-A7D8-2279A7595E6E}" srcOrd="3" destOrd="0" parTransId="{021FB248-5EDD-4651-BC5A-445EF6174731}" sibTransId="{3FC5B324-2190-458E-8519-1B9D3BD0ECCF}"/>
    <dgm:cxn modelId="{B61AD29F-4892-45A2-947A-12BA7D74CEDC}" srcId="{83294328-A0FE-41EC-B253-8D88E43F2F2D}" destId="{9D5FD74F-A82F-4AC6-8423-185BB58C4692}" srcOrd="2" destOrd="0" parTransId="{F73E2DCA-3BBE-494B-B719-29AAC2A083F6}" sibTransId="{0B1666A2-3665-40B0-8360-E75236DC6162}"/>
    <dgm:cxn modelId="{B7018F94-7C63-4A7D-B05D-38FBE7AC30CD}" srcId="{83294328-A0FE-41EC-B253-8D88E43F2F2D}" destId="{19065A5F-C28D-493F-BA1A-6967E1962ABC}" srcOrd="6" destOrd="0" parTransId="{BEE9D715-5F54-4C18-82F4-2545F778498C}" sibTransId="{F5368D9A-DED6-441C-AC22-FD5E2F74A581}"/>
    <dgm:cxn modelId="{695C6CE3-4B52-4F32-8F34-511D2ADF649E}" type="presOf" srcId="{19065A5F-C28D-493F-BA1A-6967E1962ABC}" destId="{6B566B6E-4889-4F68-AAD7-A0DE00474745}" srcOrd="0" destOrd="0" presId="urn:microsoft.com/office/officeart/2009/3/layout/StepUpProcess"/>
    <dgm:cxn modelId="{8C736C79-D6F0-4045-A9F5-33D4D167C3E1}" type="presOf" srcId="{83294328-A0FE-41EC-B253-8D88E43F2F2D}" destId="{D2E53A22-CA69-4043-870F-57B411213E03}" srcOrd="0" destOrd="0" presId="urn:microsoft.com/office/officeart/2009/3/layout/StepUpProcess"/>
    <dgm:cxn modelId="{D3465A72-E6A7-4C81-9E91-10B26FC23496}" srcId="{83294328-A0FE-41EC-B253-8D88E43F2F2D}" destId="{9C7C62EC-832E-47B5-AF3D-FE4267952993}" srcOrd="1" destOrd="0" parTransId="{A38C9FB1-0415-401B-84C5-CCA719EC6C97}" sibTransId="{C19C44F3-10AB-4CFD-885F-623469040457}"/>
    <dgm:cxn modelId="{B1AA4355-7112-4FFB-93B3-8C9DC048C04B}" type="presOf" srcId="{2245FB63-85D7-4E9E-A7D8-2279A7595E6E}" destId="{C0EA36F3-03B9-4296-9BC8-D7382AAB756D}" srcOrd="0" destOrd="0" presId="urn:microsoft.com/office/officeart/2009/3/layout/StepUpProcess"/>
    <dgm:cxn modelId="{BFF1A066-BDB2-4162-99D6-097575E4EAD5}" type="presOf" srcId="{B8EBC39F-2F12-4AE3-BCC1-9A99AF4C909F}" destId="{8CB75BF0-2BF8-41AB-B268-D766ABEA585D}" srcOrd="0" destOrd="0" presId="urn:microsoft.com/office/officeart/2009/3/layout/StepUpProcess"/>
    <dgm:cxn modelId="{E49D1855-A360-44C3-A6CA-D0493F3B36BB}" srcId="{83294328-A0FE-41EC-B253-8D88E43F2F2D}" destId="{B8EBC39F-2F12-4AE3-BCC1-9A99AF4C909F}" srcOrd="0" destOrd="0" parTransId="{4F047050-7EC1-4F17-B891-914CEFDD2CF1}" sibTransId="{5364717D-A5A0-4185-B51C-30B3737BBE1E}"/>
    <dgm:cxn modelId="{BC292EAE-0E7F-4122-A4E4-D6CF3C213E1D}" srcId="{83294328-A0FE-41EC-B253-8D88E43F2F2D}" destId="{45970B67-BBC1-4801-91BB-649C25F60B32}" srcOrd="5" destOrd="0" parTransId="{D3853F46-948A-4EAC-8D1A-290E026E0BE4}" sibTransId="{92BABF95-614B-4678-B755-73E127413BA7}"/>
    <dgm:cxn modelId="{8DD62BEE-AAB3-4B8B-8FBB-F53AC2823027}" type="presOf" srcId="{45970B67-BBC1-4801-91BB-649C25F60B32}" destId="{A1B7AEE2-9F54-4F95-A9AA-0EE149842348}" srcOrd="0" destOrd="0" presId="urn:microsoft.com/office/officeart/2009/3/layout/StepUpProcess"/>
    <dgm:cxn modelId="{28D718B0-9090-4574-99C1-BD808B49C3D8}" type="presOf" srcId="{6520488D-F4FE-4C9D-A042-01AA3E405A7F}" destId="{6AC7B662-391E-44A6-921B-CECF3723B642}" srcOrd="0" destOrd="0" presId="urn:microsoft.com/office/officeart/2009/3/layout/StepUpProcess"/>
    <dgm:cxn modelId="{E100FB06-E25B-4A78-9076-2C043C35BB13}" srcId="{83294328-A0FE-41EC-B253-8D88E43F2F2D}" destId="{6520488D-F4FE-4C9D-A042-01AA3E405A7F}" srcOrd="4" destOrd="0" parTransId="{E2BCB069-74A1-435D-BFD7-0FE4919994A4}" sibTransId="{AEE0CE5D-EC35-46DD-B49F-12E3142D0125}"/>
    <dgm:cxn modelId="{6B4F43F8-7E22-4C11-9351-15FBC4C26A5D}" type="presParOf" srcId="{D2E53A22-CA69-4043-870F-57B411213E03}" destId="{32320F3E-36F0-4848-9A2E-161431E53E49}" srcOrd="0" destOrd="0" presId="urn:microsoft.com/office/officeart/2009/3/layout/StepUpProcess"/>
    <dgm:cxn modelId="{DFDDF602-A55A-4735-96C1-719A7C4A9607}" type="presParOf" srcId="{32320F3E-36F0-4848-9A2E-161431E53E49}" destId="{E6B0A91C-D09C-4B94-83EB-687D1A38258E}" srcOrd="0" destOrd="0" presId="urn:microsoft.com/office/officeart/2009/3/layout/StepUpProcess"/>
    <dgm:cxn modelId="{97FA6F85-56E2-487B-8FD4-957A7E36D8B8}" type="presParOf" srcId="{32320F3E-36F0-4848-9A2E-161431E53E49}" destId="{8CB75BF0-2BF8-41AB-B268-D766ABEA585D}" srcOrd="1" destOrd="0" presId="urn:microsoft.com/office/officeart/2009/3/layout/StepUpProcess"/>
    <dgm:cxn modelId="{FEF58324-CBF8-4295-A6DD-FAEC9C1835C2}" type="presParOf" srcId="{32320F3E-36F0-4848-9A2E-161431E53E49}" destId="{58DE7964-B931-4FCF-A2D5-1568D22CE60D}" srcOrd="2" destOrd="0" presId="urn:microsoft.com/office/officeart/2009/3/layout/StepUpProcess"/>
    <dgm:cxn modelId="{6FBD34A5-35A9-4546-B581-54CD15299299}" type="presParOf" srcId="{D2E53A22-CA69-4043-870F-57B411213E03}" destId="{12E8AD07-C59B-4A91-9C66-30FD4D814691}" srcOrd="1" destOrd="0" presId="urn:microsoft.com/office/officeart/2009/3/layout/StepUpProcess"/>
    <dgm:cxn modelId="{B3ED7A86-84A7-4E8E-804A-56AE3C2F217E}" type="presParOf" srcId="{12E8AD07-C59B-4A91-9C66-30FD4D814691}" destId="{AAAD5AF8-7AEA-4655-B3DD-4AF75E28CF38}" srcOrd="0" destOrd="0" presId="urn:microsoft.com/office/officeart/2009/3/layout/StepUpProcess"/>
    <dgm:cxn modelId="{C8D8C709-1959-4FFA-8925-349BDED23C38}" type="presParOf" srcId="{D2E53A22-CA69-4043-870F-57B411213E03}" destId="{F05842CF-B8DD-464F-9BB3-82379B7569CF}" srcOrd="2" destOrd="0" presId="urn:microsoft.com/office/officeart/2009/3/layout/StepUpProcess"/>
    <dgm:cxn modelId="{4E51CA1B-AC03-4FAA-9ADF-611AEE54104D}" type="presParOf" srcId="{F05842CF-B8DD-464F-9BB3-82379B7569CF}" destId="{18825E35-29D6-4081-BF42-1145B365A3B5}" srcOrd="0" destOrd="0" presId="urn:microsoft.com/office/officeart/2009/3/layout/StepUpProcess"/>
    <dgm:cxn modelId="{23EADF55-853F-4BDB-A8DF-03B3363C3F36}" type="presParOf" srcId="{F05842CF-B8DD-464F-9BB3-82379B7569CF}" destId="{9B8FA93B-1820-4A79-9E92-13E1B01F030E}" srcOrd="1" destOrd="0" presId="urn:microsoft.com/office/officeart/2009/3/layout/StepUpProcess"/>
    <dgm:cxn modelId="{475790B0-BB9F-4F0E-A6CE-59D3CB9D8946}" type="presParOf" srcId="{F05842CF-B8DD-464F-9BB3-82379B7569CF}" destId="{CC644135-545F-4931-A5D6-68ABF141BCA9}" srcOrd="2" destOrd="0" presId="urn:microsoft.com/office/officeart/2009/3/layout/StepUpProcess"/>
    <dgm:cxn modelId="{8F59CAF2-EA09-4CDF-AE0A-E63A62ECDB18}" type="presParOf" srcId="{D2E53A22-CA69-4043-870F-57B411213E03}" destId="{06E9EB18-513C-4578-BD96-7FA54BA593EC}" srcOrd="3" destOrd="0" presId="urn:microsoft.com/office/officeart/2009/3/layout/StepUpProcess"/>
    <dgm:cxn modelId="{A11AAFAD-462E-4DDC-9507-9AAB1358A4E3}" type="presParOf" srcId="{06E9EB18-513C-4578-BD96-7FA54BA593EC}" destId="{85E2159D-9E59-481A-A7B1-AAAECD5E4D31}" srcOrd="0" destOrd="0" presId="urn:microsoft.com/office/officeart/2009/3/layout/StepUpProcess"/>
    <dgm:cxn modelId="{7054827A-48E8-4DEB-B357-EB0A56989B0E}" type="presParOf" srcId="{D2E53A22-CA69-4043-870F-57B411213E03}" destId="{9BC2D995-D7CB-404E-9E6F-C0A4EB79C9E6}" srcOrd="4" destOrd="0" presId="urn:microsoft.com/office/officeart/2009/3/layout/StepUpProcess"/>
    <dgm:cxn modelId="{50D348A6-CBAE-4301-901E-C811B95BA35C}" type="presParOf" srcId="{9BC2D995-D7CB-404E-9E6F-C0A4EB79C9E6}" destId="{37898242-0C07-427D-9B45-548A02D971F6}" srcOrd="0" destOrd="0" presId="urn:microsoft.com/office/officeart/2009/3/layout/StepUpProcess"/>
    <dgm:cxn modelId="{B56265E5-B492-435B-885B-A763F8EB1D46}" type="presParOf" srcId="{9BC2D995-D7CB-404E-9E6F-C0A4EB79C9E6}" destId="{348108D6-4519-41B0-91EA-F72A2790F98A}" srcOrd="1" destOrd="0" presId="urn:microsoft.com/office/officeart/2009/3/layout/StepUpProcess"/>
    <dgm:cxn modelId="{31D3C895-C201-443B-981B-4FF97E0FFFE6}" type="presParOf" srcId="{9BC2D995-D7CB-404E-9E6F-C0A4EB79C9E6}" destId="{52485A91-1243-44EF-9C62-CF1B8DC5FBD3}" srcOrd="2" destOrd="0" presId="urn:microsoft.com/office/officeart/2009/3/layout/StepUpProcess"/>
    <dgm:cxn modelId="{595C3F32-7379-4D40-930E-CC626011CF84}" type="presParOf" srcId="{D2E53A22-CA69-4043-870F-57B411213E03}" destId="{95D2E563-28A7-4AE5-AAB0-70906B2462DE}" srcOrd="5" destOrd="0" presId="urn:microsoft.com/office/officeart/2009/3/layout/StepUpProcess"/>
    <dgm:cxn modelId="{B4E52E82-1A5B-4B40-9ECC-4AB30309CB2F}" type="presParOf" srcId="{95D2E563-28A7-4AE5-AAB0-70906B2462DE}" destId="{1315307E-B0F0-42B0-A3BE-205E6EC19035}" srcOrd="0" destOrd="0" presId="urn:microsoft.com/office/officeart/2009/3/layout/StepUpProcess"/>
    <dgm:cxn modelId="{75A7D820-0706-4590-B0A7-0DAEC712A979}" type="presParOf" srcId="{D2E53A22-CA69-4043-870F-57B411213E03}" destId="{F0E34C21-BA42-433F-A70B-812E3FBA5295}" srcOrd="6" destOrd="0" presId="urn:microsoft.com/office/officeart/2009/3/layout/StepUpProcess"/>
    <dgm:cxn modelId="{59771AA7-C97A-4BF5-87AB-3F0F1CB1DE49}" type="presParOf" srcId="{F0E34C21-BA42-433F-A70B-812E3FBA5295}" destId="{40AEDC57-5194-43E9-A1A2-E34A64502773}" srcOrd="0" destOrd="0" presId="urn:microsoft.com/office/officeart/2009/3/layout/StepUpProcess"/>
    <dgm:cxn modelId="{B49D0EBA-C1D8-4CF1-AB15-D5AF5E793546}" type="presParOf" srcId="{F0E34C21-BA42-433F-A70B-812E3FBA5295}" destId="{C0EA36F3-03B9-4296-9BC8-D7382AAB756D}" srcOrd="1" destOrd="0" presId="urn:microsoft.com/office/officeart/2009/3/layout/StepUpProcess"/>
    <dgm:cxn modelId="{4E79C266-1EF5-42DE-84E1-8AFB300F11C6}" type="presParOf" srcId="{F0E34C21-BA42-433F-A70B-812E3FBA5295}" destId="{AC205703-BFD2-455F-BA9E-B68965925CBF}" srcOrd="2" destOrd="0" presId="urn:microsoft.com/office/officeart/2009/3/layout/StepUpProcess"/>
    <dgm:cxn modelId="{695314D6-EB65-4EE6-B275-6457B00FDFF6}" type="presParOf" srcId="{D2E53A22-CA69-4043-870F-57B411213E03}" destId="{96AD6CC0-8B1D-4808-8AE9-7BE49F59AD4E}" srcOrd="7" destOrd="0" presId="urn:microsoft.com/office/officeart/2009/3/layout/StepUpProcess"/>
    <dgm:cxn modelId="{A10DC558-136B-4E5F-9C1A-968137B69CD6}" type="presParOf" srcId="{96AD6CC0-8B1D-4808-8AE9-7BE49F59AD4E}" destId="{75342036-0165-478F-A875-362826F9F175}" srcOrd="0" destOrd="0" presId="urn:microsoft.com/office/officeart/2009/3/layout/StepUpProcess"/>
    <dgm:cxn modelId="{623E8E66-6D08-4C77-B6FF-3C5F6C546BB3}" type="presParOf" srcId="{D2E53A22-CA69-4043-870F-57B411213E03}" destId="{5459678C-7DCE-42DB-898C-F4B0C43FBBD5}" srcOrd="8" destOrd="0" presId="urn:microsoft.com/office/officeart/2009/3/layout/StepUpProcess"/>
    <dgm:cxn modelId="{417413F2-5490-4FDA-91DE-09B5D0740743}" type="presParOf" srcId="{5459678C-7DCE-42DB-898C-F4B0C43FBBD5}" destId="{A6731DD4-5D0D-4C2B-8052-C604CFC1CF2C}" srcOrd="0" destOrd="0" presId="urn:microsoft.com/office/officeart/2009/3/layout/StepUpProcess"/>
    <dgm:cxn modelId="{24050B26-67A2-43A1-8C9F-5FA38483A14A}" type="presParOf" srcId="{5459678C-7DCE-42DB-898C-F4B0C43FBBD5}" destId="{6AC7B662-391E-44A6-921B-CECF3723B642}" srcOrd="1" destOrd="0" presId="urn:microsoft.com/office/officeart/2009/3/layout/StepUpProcess"/>
    <dgm:cxn modelId="{65E05688-E775-46B8-9046-C54AAEC1F2F5}" type="presParOf" srcId="{5459678C-7DCE-42DB-898C-F4B0C43FBBD5}" destId="{F56670D2-E41B-4D4D-82D2-023181A45B06}" srcOrd="2" destOrd="0" presId="urn:microsoft.com/office/officeart/2009/3/layout/StepUpProcess"/>
    <dgm:cxn modelId="{2DB245D8-38DC-43C8-85BF-CCCBDC1B7FE4}" type="presParOf" srcId="{D2E53A22-CA69-4043-870F-57B411213E03}" destId="{E47740E2-A5A4-4270-A986-4AF8E9DC8150}" srcOrd="9" destOrd="0" presId="urn:microsoft.com/office/officeart/2009/3/layout/StepUpProcess"/>
    <dgm:cxn modelId="{5AD648A9-B78C-4223-93F2-2A50B006F8C6}" type="presParOf" srcId="{E47740E2-A5A4-4270-A986-4AF8E9DC8150}" destId="{38FB9D23-6177-4D62-B0D9-14293ECD55FC}" srcOrd="0" destOrd="0" presId="urn:microsoft.com/office/officeart/2009/3/layout/StepUpProcess"/>
    <dgm:cxn modelId="{260061CD-192F-4CD1-97A1-3063619B28F4}" type="presParOf" srcId="{D2E53A22-CA69-4043-870F-57B411213E03}" destId="{E1BC5D26-B2C6-41B7-976A-767E01AB1FA5}" srcOrd="10" destOrd="0" presId="urn:microsoft.com/office/officeart/2009/3/layout/StepUpProcess"/>
    <dgm:cxn modelId="{CF04EF27-81B8-4C09-8A45-0079391858E1}" type="presParOf" srcId="{E1BC5D26-B2C6-41B7-976A-767E01AB1FA5}" destId="{8A64FB75-113D-48D1-BE5F-2BCDA11AC10B}" srcOrd="0" destOrd="0" presId="urn:microsoft.com/office/officeart/2009/3/layout/StepUpProcess"/>
    <dgm:cxn modelId="{620CCBDD-B0F3-4582-B540-945FE4CF18B7}" type="presParOf" srcId="{E1BC5D26-B2C6-41B7-976A-767E01AB1FA5}" destId="{A1B7AEE2-9F54-4F95-A9AA-0EE149842348}" srcOrd="1" destOrd="0" presId="urn:microsoft.com/office/officeart/2009/3/layout/StepUpProcess"/>
    <dgm:cxn modelId="{AF71F8BE-1C71-40A5-8A76-F3436E603AF6}" type="presParOf" srcId="{E1BC5D26-B2C6-41B7-976A-767E01AB1FA5}" destId="{D6E24472-90D6-456E-90E7-500519F5D26D}" srcOrd="2" destOrd="0" presId="urn:microsoft.com/office/officeart/2009/3/layout/StepUpProcess"/>
    <dgm:cxn modelId="{5D54D127-F92B-4CED-9318-D61FE81D4AFC}" type="presParOf" srcId="{D2E53A22-CA69-4043-870F-57B411213E03}" destId="{B4BB14F4-E02C-493D-B18B-E0DDCA7A4025}" srcOrd="11" destOrd="0" presId="urn:microsoft.com/office/officeart/2009/3/layout/StepUpProcess"/>
    <dgm:cxn modelId="{E4EAABD2-670F-4D9A-B52A-2D5B659EE51A}" type="presParOf" srcId="{B4BB14F4-E02C-493D-B18B-E0DDCA7A4025}" destId="{80695522-E9DF-4FDD-B023-1FEAC1DBA2A3}" srcOrd="0" destOrd="0" presId="urn:microsoft.com/office/officeart/2009/3/layout/StepUpProcess"/>
    <dgm:cxn modelId="{4C71E10B-08B4-4191-942D-542F8BA06ECE}" type="presParOf" srcId="{D2E53A22-CA69-4043-870F-57B411213E03}" destId="{97E07CFB-46FE-4857-9D3C-BA97D50D60D1}" srcOrd="12" destOrd="0" presId="urn:microsoft.com/office/officeart/2009/3/layout/StepUpProcess"/>
    <dgm:cxn modelId="{E2CC2A47-696B-4D29-A3FA-4F8A353DCBC8}" type="presParOf" srcId="{97E07CFB-46FE-4857-9D3C-BA97D50D60D1}" destId="{D8FCACB3-4523-4DB7-A59A-F73CBBD457B0}" srcOrd="0" destOrd="0" presId="urn:microsoft.com/office/officeart/2009/3/layout/StepUpProcess"/>
    <dgm:cxn modelId="{E254482A-29B1-423A-ABF3-1AE064DAD7E2}" type="presParOf" srcId="{97E07CFB-46FE-4857-9D3C-BA97D50D60D1}" destId="{6B566B6E-4889-4F68-AAD7-A0DE00474745}"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AB6281-44F0-4D31-902C-BE341E562D15}" type="doc">
      <dgm:prSet loTypeId="urn:microsoft.com/office/officeart/2009/3/layout/StepUpProcess" loCatId="process" qsTypeId="urn:microsoft.com/office/officeart/2005/8/quickstyle/simple1" qsCatId="simple" csTypeId="urn:microsoft.com/office/officeart/2005/8/colors/accent3_2" csCatId="accent3" phldr="1"/>
      <dgm:spPr/>
      <dgm:t>
        <a:bodyPr/>
        <a:lstStyle/>
        <a:p>
          <a:endParaRPr lang="en-US"/>
        </a:p>
      </dgm:t>
    </dgm:pt>
    <dgm:pt modelId="{E2E5D339-1F45-4C56-9939-88AB5CD1E8E5}">
      <dgm:prSet phldrT="[Text]"/>
      <dgm:spPr/>
      <dgm:t>
        <a:bodyPr/>
        <a:lstStyle/>
        <a:p>
          <a:r>
            <a:rPr lang="en-US" dirty="0" smtClean="0"/>
            <a:t>Love and seduction, inappropriate comments</a:t>
          </a:r>
          <a:endParaRPr lang="en-US" dirty="0"/>
        </a:p>
      </dgm:t>
    </dgm:pt>
    <dgm:pt modelId="{D057DD59-DADF-4ADC-B1AB-E996ECE86C03}" type="parTrans" cxnId="{6E4A2528-939F-431C-8751-81A0D04799E9}">
      <dgm:prSet/>
      <dgm:spPr/>
      <dgm:t>
        <a:bodyPr/>
        <a:lstStyle/>
        <a:p>
          <a:endParaRPr lang="en-US"/>
        </a:p>
      </dgm:t>
    </dgm:pt>
    <dgm:pt modelId="{450DA8E2-A8D8-4112-A0B5-5ECE7B8B75FE}" type="sibTrans" cxnId="{6E4A2528-939F-431C-8751-81A0D04799E9}">
      <dgm:prSet/>
      <dgm:spPr/>
      <dgm:t>
        <a:bodyPr/>
        <a:lstStyle/>
        <a:p>
          <a:endParaRPr lang="en-US"/>
        </a:p>
      </dgm:t>
    </dgm:pt>
    <dgm:pt modelId="{78CA2961-83BE-47ED-A187-86C00AFEA1BA}">
      <dgm:prSet phldrT="[Text]"/>
      <dgm:spPr/>
      <dgm:t>
        <a:bodyPr/>
        <a:lstStyle/>
        <a:p>
          <a:r>
            <a:rPr lang="en-US" dirty="0" smtClean="0"/>
            <a:t>Sexual requests, flashing, voyeurism, and touching </a:t>
          </a:r>
          <a:endParaRPr lang="en-US" dirty="0"/>
        </a:p>
      </dgm:t>
    </dgm:pt>
    <dgm:pt modelId="{E25155E6-3AFC-479A-890C-54254A83F3AD}" type="parTrans" cxnId="{6346D4A8-C23C-4A48-B8FB-0E6FF56124CC}">
      <dgm:prSet/>
      <dgm:spPr/>
      <dgm:t>
        <a:bodyPr/>
        <a:lstStyle/>
        <a:p>
          <a:endParaRPr lang="en-US"/>
        </a:p>
      </dgm:t>
    </dgm:pt>
    <dgm:pt modelId="{140DFA75-D71A-4E2F-9500-49BF035B5D16}" type="sibTrans" cxnId="{6346D4A8-C23C-4A48-B8FB-0E6FF56124CC}">
      <dgm:prSet/>
      <dgm:spPr/>
      <dgm:t>
        <a:bodyPr/>
        <a:lstStyle/>
        <a:p>
          <a:endParaRPr lang="en-US"/>
        </a:p>
      </dgm:t>
    </dgm:pt>
    <dgm:pt modelId="{3F37E693-15EA-4369-9731-50860483B596}">
      <dgm:prSet phldrT="[Text]"/>
      <dgm:spPr/>
      <dgm:t>
        <a:bodyPr/>
        <a:lstStyle/>
        <a:p>
          <a:r>
            <a:rPr lang="en-US" dirty="0" smtClean="0"/>
            <a:t>Abuse of search authority</a:t>
          </a:r>
          <a:endParaRPr lang="en-US" dirty="0"/>
        </a:p>
      </dgm:t>
    </dgm:pt>
    <dgm:pt modelId="{540F60D2-7F09-4272-AF6E-D14BCB356CC9}" type="parTrans" cxnId="{531C7AC1-7B4E-48FD-9E31-344F6D0F2D70}">
      <dgm:prSet/>
      <dgm:spPr/>
      <dgm:t>
        <a:bodyPr/>
        <a:lstStyle/>
        <a:p>
          <a:endParaRPr lang="en-US"/>
        </a:p>
      </dgm:t>
    </dgm:pt>
    <dgm:pt modelId="{7D86148D-3197-4DDE-B766-B70C15E17C81}" type="sibTrans" cxnId="{531C7AC1-7B4E-48FD-9E31-344F6D0F2D70}">
      <dgm:prSet/>
      <dgm:spPr/>
      <dgm:t>
        <a:bodyPr/>
        <a:lstStyle/>
        <a:p>
          <a:endParaRPr lang="en-US"/>
        </a:p>
      </dgm:t>
    </dgm:pt>
    <dgm:pt modelId="{EB18826C-F704-4035-9816-6AB3E891FDEB}">
      <dgm:prSet phldrT="[Text]"/>
      <dgm:spPr/>
      <dgm:t>
        <a:bodyPr/>
        <a:lstStyle/>
        <a:p>
          <a:r>
            <a:rPr lang="en-US" dirty="0" smtClean="0"/>
            <a:t>Sexual exchange, Sexual intimidation</a:t>
          </a:r>
          <a:endParaRPr lang="en-US" dirty="0"/>
        </a:p>
      </dgm:t>
    </dgm:pt>
    <dgm:pt modelId="{F4C9747C-1448-4C3E-BDD2-F0E32A2E2DEF}" type="parTrans" cxnId="{F7CB206C-83EE-4946-94D1-0E14CF6B36AE}">
      <dgm:prSet/>
      <dgm:spPr/>
      <dgm:t>
        <a:bodyPr/>
        <a:lstStyle/>
        <a:p>
          <a:endParaRPr lang="en-US"/>
        </a:p>
      </dgm:t>
    </dgm:pt>
    <dgm:pt modelId="{9C4D63E4-60DF-4BEB-97CE-AFCB106ECCE7}" type="sibTrans" cxnId="{F7CB206C-83EE-4946-94D1-0E14CF6B36AE}">
      <dgm:prSet/>
      <dgm:spPr/>
      <dgm:t>
        <a:bodyPr/>
        <a:lstStyle/>
        <a:p>
          <a:endParaRPr lang="en-US"/>
        </a:p>
      </dgm:t>
    </dgm:pt>
    <dgm:pt modelId="{C37E14DC-5E19-49A9-B2FD-DED4C0ED93BF}">
      <dgm:prSet phldrT="[Text]"/>
      <dgm:spPr/>
      <dgm:t>
        <a:bodyPr/>
        <a:lstStyle/>
        <a:p>
          <a:r>
            <a:rPr lang="en-US" dirty="0" smtClean="0"/>
            <a:t>Sex without physical violence</a:t>
          </a:r>
          <a:endParaRPr lang="en-US" dirty="0"/>
        </a:p>
      </dgm:t>
    </dgm:pt>
    <dgm:pt modelId="{0D219DC3-7BE7-4D3D-A57A-1421E58D92BF}" type="parTrans" cxnId="{1D78DA0E-772C-42A8-B76F-326509D13206}">
      <dgm:prSet/>
      <dgm:spPr/>
      <dgm:t>
        <a:bodyPr/>
        <a:lstStyle/>
        <a:p>
          <a:endParaRPr lang="en-US"/>
        </a:p>
      </dgm:t>
    </dgm:pt>
    <dgm:pt modelId="{0FDE6BC2-B10C-47F8-9BF0-840AC9D89E4E}" type="sibTrans" cxnId="{1D78DA0E-772C-42A8-B76F-326509D13206}">
      <dgm:prSet/>
      <dgm:spPr/>
      <dgm:t>
        <a:bodyPr/>
        <a:lstStyle/>
        <a:p>
          <a:endParaRPr lang="en-US"/>
        </a:p>
      </dgm:t>
    </dgm:pt>
    <dgm:pt modelId="{AA4E36D3-3282-4D6D-A11F-0D765C56B818}">
      <dgm:prSet phldrT="[Text]"/>
      <dgm:spPr/>
      <dgm:t>
        <a:bodyPr/>
        <a:lstStyle/>
        <a:p>
          <a:r>
            <a:rPr lang="en-US" dirty="0" smtClean="0"/>
            <a:t>Physical violence and sex</a:t>
          </a:r>
        </a:p>
        <a:p>
          <a:endParaRPr lang="en-US" dirty="0"/>
        </a:p>
      </dgm:t>
    </dgm:pt>
    <dgm:pt modelId="{03DBAB5B-50A2-4CF1-97F2-0F0AFDA2B11F}" type="parTrans" cxnId="{1277D4FD-13C6-48B7-A60B-A8684F29DE0C}">
      <dgm:prSet/>
      <dgm:spPr/>
      <dgm:t>
        <a:bodyPr/>
        <a:lstStyle/>
        <a:p>
          <a:endParaRPr lang="en-US"/>
        </a:p>
      </dgm:t>
    </dgm:pt>
    <dgm:pt modelId="{FC79702C-67DB-471D-8259-5DC4215FB12A}" type="sibTrans" cxnId="{1277D4FD-13C6-48B7-A60B-A8684F29DE0C}">
      <dgm:prSet/>
      <dgm:spPr/>
      <dgm:t>
        <a:bodyPr/>
        <a:lstStyle/>
        <a:p>
          <a:endParaRPr lang="en-US"/>
        </a:p>
      </dgm:t>
    </dgm:pt>
    <dgm:pt modelId="{552CA8B3-586C-4CC3-97A7-2C5F92625DBF}" type="pres">
      <dgm:prSet presAssocID="{48AB6281-44F0-4D31-902C-BE341E562D15}" presName="rootnode" presStyleCnt="0">
        <dgm:presLayoutVars>
          <dgm:chMax/>
          <dgm:chPref/>
          <dgm:dir/>
          <dgm:animLvl val="lvl"/>
        </dgm:presLayoutVars>
      </dgm:prSet>
      <dgm:spPr/>
      <dgm:t>
        <a:bodyPr/>
        <a:lstStyle/>
        <a:p>
          <a:endParaRPr lang="en-US"/>
        </a:p>
      </dgm:t>
    </dgm:pt>
    <dgm:pt modelId="{00F7012B-F2D4-46CF-B926-EBD2405D3389}" type="pres">
      <dgm:prSet presAssocID="{E2E5D339-1F45-4C56-9939-88AB5CD1E8E5}" presName="composite" presStyleCnt="0"/>
      <dgm:spPr/>
    </dgm:pt>
    <dgm:pt modelId="{558EB2C0-BEDB-43AF-8608-16AD7BB478A9}" type="pres">
      <dgm:prSet presAssocID="{E2E5D339-1F45-4C56-9939-88AB5CD1E8E5}" presName="LShape" presStyleLbl="alignNode1" presStyleIdx="0" presStyleCnt="11"/>
      <dgm:spPr/>
    </dgm:pt>
    <dgm:pt modelId="{73FA019A-51BD-47F6-B1EB-8964F439B2D3}" type="pres">
      <dgm:prSet presAssocID="{E2E5D339-1F45-4C56-9939-88AB5CD1E8E5}" presName="ParentText" presStyleLbl="revTx" presStyleIdx="0" presStyleCnt="6">
        <dgm:presLayoutVars>
          <dgm:chMax val="0"/>
          <dgm:chPref val="0"/>
          <dgm:bulletEnabled val="1"/>
        </dgm:presLayoutVars>
      </dgm:prSet>
      <dgm:spPr/>
      <dgm:t>
        <a:bodyPr/>
        <a:lstStyle/>
        <a:p>
          <a:endParaRPr lang="en-US"/>
        </a:p>
      </dgm:t>
    </dgm:pt>
    <dgm:pt modelId="{718D1116-D946-46D0-90F0-65ABC7C87CD0}" type="pres">
      <dgm:prSet presAssocID="{E2E5D339-1F45-4C56-9939-88AB5CD1E8E5}" presName="Triangle" presStyleLbl="alignNode1" presStyleIdx="1" presStyleCnt="11"/>
      <dgm:spPr/>
    </dgm:pt>
    <dgm:pt modelId="{86D52D2B-6FE0-4310-A371-A9DAB5A24D89}" type="pres">
      <dgm:prSet presAssocID="{450DA8E2-A8D8-4112-A0B5-5ECE7B8B75FE}" presName="sibTrans" presStyleCnt="0"/>
      <dgm:spPr/>
    </dgm:pt>
    <dgm:pt modelId="{6EF48376-EADE-4ED1-BDCB-6AF79285D9EE}" type="pres">
      <dgm:prSet presAssocID="{450DA8E2-A8D8-4112-A0B5-5ECE7B8B75FE}" presName="space" presStyleCnt="0"/>
      <dgm:spPr/>
    </dgm:pt>
    <dgm:pt modelId="{4AA6F978-0515-47C1-B587-728104DFF778}" type="pres">
      <dgm:prSet presAssocID="{78CA2961-83BE-47ED-A187-86C00AFEA1BA}" presName="composite" presStyleCnt="0"/>
      <dgm:spPr/>
    </dgm:pt>
    <dgm:pt modelId="{F7358C5B-E2BA-47EB-BD03-6ECCC86009CC}" type="pres">
      <dgm:prSet presAssocID="{78CA2961-83BE-47ED-A187-86C00AFEA1BA}" presName="LShape" presStyleLbl="alignNode1" presStyleIdx="2" presStyleCnt="11"/>
      <dgm:spPr/>
    </dgm:pt>
    <dgm:pt modelId="{28FD186F-04CD-488D-82D1-8247301B6AE4}" type="pres">
      <dgm:prSet presAssocID="{78CA2961-83BE-47ED-A187-86C00AFEA1BA}" presName="ParentText" presStyleLbl="revTx" presStyleIdx="1" presStyleCnt="6">
        <dgm:presLayoutVars>
          <dgm:chMax val="0"/>
          <dgm:chPref val="0"/>
          <dgm:bulletEnabled val="1"/>
        </dgm:presLayoutVars>
      </dgm:prSet>
      <dgm:spPr/>
      <dgm:t>
        <a:bodyPr/>
        <a:lstStyle/>
        <a:p>
          <a:endParaRPr lang="en-US"/>
        </a:p>
      </dgm:t>
    </dgm:pt>
    <dgm:pt modelId="{834A7558-08E3-4B37-8A72-09DCB6A10D9E}" type="pres">
      <dgm:prSet presAssocID="{78CA2961-83BE-47ED-A187-86C00AFEA1BA}" presName="Triangle" presStyleLbl="alignNode1" presStyleIdx="3" presStyleCnt="11"/>
      <dgm:spPr/>
    </dgm:pt>
    <dgm:pt modelId="{00B0CE9F-5548-4B5F-9361-6E518387C433}" type="pres">
      <dgm:prSet presAssocID="{140DFA75-D71A-4E2F-9500-49BF035B5D16}" presName="sibTrans" presStyleCnt="0"/>
      <dgm:spPr/>
    </dgm:pt>
    <dgm:pt modelId="{939F2FB1-EF09-463F-8247-5F09E200107B}" type="pres">
      <dgm:prSet presAssocID="{140DFA75-D71A-4E2F-9500-49BF035B5D16}" presName="space" presStyleCnt="0"/>
      <dgm:spPr/>
    </dgm:pt>
    <dgm:pt modelId="{8A16023D-60F5-4C5F-A8DB-4AF524464E29}" type="pres">
      <dgm:prSet presAssocID="{3F37E693-15EA-4369-9731-50860483B596}" presName="composite" presStyleCnt="0"/>
      <dgm:spPr/>
    </dgm:pt>
    <dgm:pt modelId="{ED76E018-4A16-44F3-B27E-762DEF0F2397}" type="pres">
      <dgm:prSet presAssocID="{3F37E693-15EA-4369-9731-50860483B596}" presName="LShape" presStyleLbl="alignNode1" presStyleIdx="4" presStyleCnt="11"/>
      <dgm:spPr/>
    </dgm:pt>
    <dgm:pt modelId="{626A183A-1FAF-42E4-88AB-6D1574B0AA0D}" type="pres">
      <dgm:prSet presAssocID="{3F37E693-15EA-4369-9731-50860483B596}" presName="ParentText" presStyleLbl="revTx" presStyleIdx="2" presStyleCnt="6">
        <dgm:presLayoutVars>
          <dgm:chMax val="0"/>
          <dgm:chPref val="0"/>
          <dgm:bulletEnabled val="1"/>
        </dgm:presLayoutVars>
      </dgm:prSet>
      <dgm:spPr/>
      <dgm:t>
        <a:bodyPr/>
        <a:lstStyle/>
        <a:p>
          <a:endParaRPr lang="en-US"/>
        </a:p>
      </dgm:t>
    </dgm:pt>
    <dgm:pt modelId="{0EA8071B-84CA-4C2D-AED1-36C4896AD24A}" type="pres">
      <dgm:prSet presAssocID="{3F37E693-15EA-4369-9731-50860483B596}" presName="Triangle" presStyleLbl="alignNode1" presStyleIdx="5" presStyleCnt="11"/>
      <dgm:spPr/>
    </dgm:pt>
    <dgm:pt modelId="{FCEF3ACA-BA5E-40BC-AEF5-4B8EC1C85B9B}" type="pres">
      <dgm:prSet presAssocID="{7D86148D-3197-4DDE-B766-B70C15E17C81}" presName="sibTrans" presStyleCnt="0"/>
      <dgm:spPr/>
    </dgm:pt>
    <dgm:pt modelId="{C4FA2C7A-4175-42D1-ABD1-5E6DE92D8357}" type="pres">
      <dgm:prSet presAssocID="{7D86148D-3197-4DDE-B766-B70C15E17C81}" presName="space" presStyleCnt="0"/>
      <dgm:spPr/>
    </dgm:pt>
    <dgm:pt modelId="{7D3F4690-5695-4ACA-99C1-3893C7C4302C}" type="pres">
      <dgm:prSet presAssocID="{EB18826C-F704-4035-9816-6AB3E891FDEB}" presName="composite" presStyleCnt="0"/>
      <dgm:spPr/>
    </dgm:pt>
    <dgm:pt modelId="{9ED5BD78-8961-4370-971D-0382CA71294C}" type="pres">
      <dgm:prSet presAssocID="{EB18826C-F704-4035-9816-6AB3E891FDEB}" presName="LShape" presStyleLbl="alignNode1" presStyleIdx="6" presStyleCnt="11"/>
      <dgm:spPr/>
    </dgm:pt>
    <dgm:pt modelId="{D092E661-2C83-4101-8360-337029566A39}" type="pres">
      <dgm:prSet presAssocID="{EB18826C-F704-4035-9816-6AB3E891FDEB}" presName="ParentText" presStyleLbl="revTx" presStyleIdx="3" presStyleCnt="6">
        <dgm:presLayoutVars>
          <dgm:chMax val="0"/>
          <dgm:chPref val="0"/>
          <dgm:bulletEnabled val="1"/>
        </dgm:presLayoutVars>
      </dgm:prSet>
      <dgm:spPr/>
      <dgm:t>
        <a:bodyPr/>
        <a:lstStyle/>
        <a:p>
          <a:endParaRPr lang="en-US"/>
        </a:p>
      </dgm:t>
    </dgm:pt>
    <dgm:pt modelId="{0882EF39-951F-4E86-B873-5B66682AB86A}" type="pres">
      <dgm:prSet presAssocID="{EB18826C-F704-4035-9816-6AB3E891FDEB}" presName="Triangle" presStyleLbl="alignNode1" presStyleIdx="7" presStyleCnt="11"/>
      <dgm:spPr/>
    </dgm:pt>
    <dgm:pt modelId="{F11764C8-14E0-4934-9457-4C93A0E0821F}" type="pres">
      <dgm:prSet presAssocID="{9C4D63E4-60DF-4BEB-97CE-AFCB106ECCE7}" presName="sibTrans" presStyleCnt="0"/>
      <dgm:spPr/>
    </dgm:pt>
    <dgm:pt modelId="{4C487FA0-32B8-4DF9-BAF7-ECAA91C1AC33}" type="pres">
      <dgm:prSet presAssocID="{9C4D63E4-60DF-4BEB-97CE-AFCB106ECCE7}" presName="space" presStyleCnt="0"/>
      <dgm:spPr/>
    </dgm:pt>
    <dgm:pt modelId="{38F9435F-FCB6-416E-BE5C-BC176372A671}" type="pres">
      <dgm:prSet presAssocID="{C37E14DC-5E19-49A9-B2FD-DED4C0ED93BF}" presName="composite" presStyleCnt="0"/>
      <dgm:spPr/>
    </dgm:pt>
    <dgm:pt modelId="{C10FB005-9A01-482C-85ED-32415CA266AC}" type="pres">
      <dgm:prSet presAssocID="{C37E14DC-5E19-49A9-B2FD-DED4C0ED93BF}" presName="LShape" presStyleLbl="alignNode1" presStyleIdx="8" presStyleCnt="11"/>
      <dgm:spPr/>
    </dgm:pt>
    <dgm:pt modelId="{B182BB2D-2695-4DB4-BCC8-A11EE112A00B}" type="pres">
      <dgm:prSet presAssocID="{C37E14DC-5E19-49A9-B2FD-DED4C0ED93BF}" presName="ParentText" presStyleLbl="revTx" presStyleIdx="4" presStyleCnt="6">
        <dgm:presLayoutVars>
          <dgm:chMax val="0"/>
          <dgm:chPref val="0"/>
          <dgm:bulletEnabled val="1"/>
        </dgm:presLayoutVars>
      </dgm:prSet>
      <dgm:spPr/>
      <dgm:t>
        <a:bodyPr/>
        <a:lstStyle/>
        <a:p>
          <a:endParaRPr lang="en-US"/>
        </a:p>
      </dgm:t>
    </dgm:pt>
    <dgm:pt modelId="{DFF1D5D8-2128-4AB6-8E1A-DC95080AB19B}" type="pres">
      <dgm:prSet presAssocID="{C37E14DC-5E19-49A9-B2FD-DED4C0ED93BF}" presName="Triangle" presStyleLbl="alignNode1" presStyleIdx="9" presStyleCnt="11"/>
      <dgm:spPr/>
    </dgm:pt>
    <dgm:pt modelId="{9DC372E4-B5D2-411C-92D1-D3269067C537}" type="pres">
      <dgm:prSet presAssocID="{0FDE6BC2-B10C-47F8-9BF0-840AC9D89E4E}" presName="sibTrans" presStyleCnt="0"/>
      <dgm:spPr/>
    </dgm:pt>
    <dgm:pt modelId="{8ABAF5EB-0390-4653-AF31-4AC81A2DF555}" type="pres">
      <dgm:prSet presAssocID="{0FDE6BC2-B10C-47F8-9BF0-840AC9D89E4E}" presName="space" presStyleCnt="0"/>
      <dgm:spPr/>
    </dgm:pt>
    <dgm:pt modelId="{35D9EBF1-C14E-4CE3-87CB-8BA2DC7A33DC}" type="pres">
      <dgm:prSet presAssocID="{AA4E36D3-3282-4D6D-A11F-0D765C56B818}" presName="composite" presStyleCnt="0"/>
      <dgm:spPr/>
    </dgm:pt>
    <dgm:pt modelId="{7840A1AF-728F-41FC-BCE0-5354BD0C034B}" type="pres">
      <dgm:prSet presAssocID="{AA4E36D3-3282-4D6D-A11F-0D765C56B818}" presName="LShape" presStyleLbl="alignNode1" presStyleIdx="10" presStyleCnt="11"/>
      <dgm:spPr/>
    </dgm:pt>
    <dgm:pt modelId="{1F470A9A-EA16-4CF4-95B7-15E224C18608}" type="pres">
      <dgm:prSet presAssocID="{AA4E36D3-3282-4D6D-A11F-0D765C56B818}" presName="ParentText" presStyleLbl="revTx" presStyleIdx="5" presStyleCnt="6">
        <dgm:presLayoutVars>
          <dgm:chMax val="0"/>
          <dgm:chPref val="0"/>
          <dgm:bulletEnabled val="1"/>
        </dgm:presLayoutVars>
      </dgm:prSet>
      <dgm:spPr/>
      <dgm:t>
        <a:bodyPr/>
        <a:lstStyle/>
        <a:p>
          <a:endParaRPr lang="en-US"/>
        </a:p>
      </dgm:t>
    </dgm:pt>
  </dgm:ptLst>
  <dgm:cxnLst>
    <dgm:cxn modelId="{531C7AC1-7B4E-48FD-9E31-344F6D0F2D70}" srcId="{48AB6281-44F0-4D31-902C-BE341E562D15}" destId="{3F37E693-15EA-4369-9731-50860483B596}" srcOrd="2" destOrd="0" parTransId="{540F60D2-7F09-4272-AF6E-D14BCB356CC9}" sibTransId="{7D86148D-3197-4DDE-B766-B70C15E17C81}"/>
    <dgm:cxn modelId="{6E4A2528-939F-431C-8751-81A0D04799E9}" srcId="{48AB6281-44F0-4D31-902C-BE341E562D15}" destId="{E2E5D339-1F45-4C56-9939-88AB5CD1E8E5}" srcOrd="0" destOrd="0" parTransId="{D057DD59-DADF-4ADC-B1AB-E996ECE86C03}" sibTransId="{450DA8E2-A8D8-4112-A0B5-5ECE7B8B75FE}"/>
    <dgm:cxn modelId="{FCCDE1A1-3BB9-4DCE-8B1C-6FCA0A4AC11B}" type="presOf" srcId="{E2E5D339-1F45-4C56-9939-88AB5CD1E8E5}" destId="{73FA019A-51BD-47F6-B1EB-8964F439B2D3}" srcOrd="0" destOrd="0" presId="urn:microsoft.com/office/officeart/2009/3/layout/StepUpProcess"/>
    <dgm:cxn modelId="{8C0E3976-8730-4C50-92CC-4A07F7FE1C50}" type="presOf" srcId="{3F37E693-15EA-4369-9731-50860483B596}" destId="{626A183A-1FAF-42E4-88AB-6D1574B0AA0D}" srcOrd="0" destOrd="0" presId="urn:microsoft.com/office/officeart/2009/3/layout/StepUpProcess"/>
    <dgm:cxn modelId="{6346D4A8-C23C-4A48-B8FB-0E6FF56124CC}" srcId="{48AB6281-44F0-4D31-902C-BE341E562D15}" destId="{78CA2961-83BE-47ED-A187-86C00AFEA1BA}" srcOrd="1" destOrd="0" parTransId="{E25155E6-3AFC-479A-890C-54254A83F3AD}" sibTransId="{140DFA75-D71A-4E2F-9500-49BF035B5D16}"/>
    <dgm:cxn modelId="{0B7EA4BE-B3C4-4B0B-A2AC-0E8868F20A1E}" type="presOf" srcId="{48AB6281-44F0-4D31-902C-BE341E562D15}" destId="{552CA8B3-586C-4CC3-97A7-2C5F92625DBF}" srcOrd="0" destOrd="0" presId="urn:microsoft.com/office/officeart/2009/3/layout/StepUpProcess"/>
    <dgm:cxn modelId="{3E01A3E7-7CEB-402F-B0D6-2060516B6EC4}" type="presOf" srcId="{C37E14DC-5E19-49A9-B2FD-DED4C0ED93BF}" destId="{B182BB2D-2695-4DB4-BCC8-A11EE112A00B}" srcOrd="0" destOrd="0" presId="urn:microsoft.com/office/officeart/2009/3/layout/StepUpProcess"/>
    <dgm:cxn modelId="{CE08665B-D3BC-4D5C-A543-5FF911F1C1CD}" type="presOf" srcId="{78CA2961-83BE-47ED-A187-86C00AFEA1BA}" destId="{28FD186F-04CD-488D-82D1-8247301B6AE4}" srcOrd="0" destOrd="0" presId="urn:microsoft.com/office/officeart/2009/3/layout/StepUpProcess"/>
    <dgm:cxn modelId="{1277D4FD-13C6-48B7-A60B-A8684F29DE0C}" srcId="{48AB6281-44F0-4D31-902C-BE341E562D15}" destId="{AA4E36D3-3282-4D6D-A11F-0D765C56B818}" srcOrd="5" destOrd="0" parTransId="{03DBAB5B-50A2-4CF1-97F2-0F0AFDA2B11F}" sibTransId="{FC79702C-67DB-471D-8259-5DC4215FB12A}"/>
    <dgm:cxn modelId="{1388ABCB-BAA4-4311-B1AD-EA5696A921C9}" type="presOf" srcId="{AA4E36D3-3282-4D6D-A11F-0D765C56B818}" destId="{1F470A9A-EA16-4CF4-95B7-15E224C18608}" srcOrd="0" destOrd="0" presId="urn:microsoft.com/office/officeart/2009/3/layout/StepUpProcess"/>
    <dgm:cxn modelId="{1D78DA0E-772C-42A8-B76F-326509D13206}" srcId="{48AB6281-44F0-4D31-902C-BE341E562D15}" destId="{C37E14DC-5E19-49A9-B2FD-DED4C0ED93BF}" srcOrd="4" destOrd="0" parTransId="{0D219DC3-7BE7-4D3D-A57A-1421E58D92BF}" sibTransId="{0FDE6BC2-B10C-47F8-9BF0-840AC9D89E4E}"/>
    <dgm:cxn modelId="{F7CB206C-83EE-4946-94D1-0E14CF6B36AE}" srcId="{48AB6281-44F0-4D31-902C-BE341E562D15}" destId="{EB18826C-F704-4035-9816-6AB3E891FDEB}" srcOrd="3" destOrd="0" parTransId="{F4C9747C-1448-4C3E-BDD2-F0E32A2E2DEF}" sibTransId="{9C4D63E4-60DF-4BEB-97CE-AFCB106ECCE7}"/>
    <dgm:cxn modelId="{9C9A8058-76B3-49B8-86EF-1F5BD91CF777}" type="presOf" srcId="{EB18826C-F704-4035-9816-6AB3E891FDEB}" destId="{D092E661-2C83-4101-8360-337029566A39}" srcOrd="0" destOrd="0" presId="urn:microsoft.com/office/officeart/2009/3/layout/StepUpProcess"/>
    <dgm:cxn modelId="{D395A931-779A-4621-9FC1-386B392AEC21}" type="presParOf" srcId="{552CA8B3-586C-4CC3-97A7-2C5F92625DBF}" destId="{00F7012B-F2D4-46CF-B926-EBD2405D3389}" srcOrd="0" destOrd="0" presId="urn:microsoft.com/office/officeart/2009/3/layout/StepUpProcess"/>
    <dgm:cxn modelId="{2596452F-9CD4-4019-92AF-7E49171A87D7}" type="presParOf" srcId="{00F7012B-F2D4-46CF-B926-EBD2405D3389}" destId="{558EB2C0-BEDB-43AF-8608-16AD7BB478A9}" srcOrd="0" destOrd="0" presId="urn:microsoft.com/office/officeart/2009/3/layout/StepUpProcess"/>
    <dgm:cxn modelId="{DE5FAFB3-0329-4F10-90BA-77C9920B4FC8}" type="presParOf" srcId="{00F7012B-F2D4-46CF-B926-EBD2405D3389}" destId="{73FA019A-51BD-47F6-B1EB-8964F439B2D3}" srcOrd="1" destOrd="0" presId="urn:microsoft.com/office/officeart/2009/3/layout/StepUpProcess"/>
    <dgm:cxn modelId="{7721C08E-0F04-4737-8BF2-6F22426BA2D5}" type="presParOf" srcId="{00F7012B-F2D4-46CF-B926-EBD2405D3389}" destId="{718D1116-D946-46D0-90F0-65ABC7C87CD0}" srcOrd="2" destOrd="0" presId="urn:microsoft.com/office/officeart/2009/3/layout/StepUpProcess"/>
    <dgm:cxn modelId="{EA2DA180-AFAC-4CAF-AAFE-039E319E7001}" type="presParOf" srcId="{552CA8B3-586C-4CC3-97A7-2C5F92625DBF}" destId="{86D52D2B-6FE0-4310-A371-A9DAB5A24D89}" srcOrd="1" destOrd="0" presId="urn:microsoft.com/office/officeart/2009/3/layout/StepUpProcess"/>
    <dgm:cxn modelId="{6C2B6B09-6BBA-45DF-9C82-8706046EA44B}" type="presParOf" srcId="{86D52D2B-6FE0-4310-A371-A9DAB5A24D89}" destId="{6EF48376-EADE-4ED1-BDCB-6AF79285D9EE}" srcOrd="0" destOrd="0" presId="urn:microsoft.com/office/officeart/2009/3/layout/StepUpProcess"/>
    <dgm:cxn modelId="{74880D7A-D85C-410E-9AED-C4ECC64F1761}" type="presParOf" srcId="{552CA8B3-586C-4CC3-97A7-2C5F92625DBF}" destId="{4AA6F978-0515-47C1-B587-728104DFF778}" srcOrd="2" destOrd="0" presId="urn:microsoft.com/office/officeart/2009/3/layout/StepUpProcess"/>
    <dgm:cxn modelId="{55970DD6-2B7E-471E-A49E-C30076466754}" type="presParOf" srcId="{4AA6F978-0515-47C1-B587-728104DFF778}" destId="{F7358C5B-E2BA-47EB-BD03-6ECCC86009CC}" srcOrd="0" destOrd="0" presId="urn:microsoft.com/office/officeart/2009/3/layout/StepUpProcess"/>
    <dgm:cxn modelId="{00C2317D-1CC4-49C4-9356-0D690319B2FC}" type="presParOf" srcId="{4AA6F978-0515-47C1-B587-728104DFF778}" destId="{28FD186F-04CD-488D-82D1-8247301B6AE4}" srcOrd="1" destOrd="0" presId="urn:microsoft.com/office/officeart/2009/3/layout/StepUpProcess"/>
    <dgm:cxn modelId="{ED7F9828-793D-423B-8023-31DC93BE0B9D}" type="presParOf" srcId="{4AA6F978-0515-47C1-B587-728104DFF778}" destId="{834A7558-08E3-4B37-8A72-09DCB6A10D9E}" srcOrd="2" destOrd="0" presId="urn:microsoft.com/office/officeart/2009/3/layout/StepUpProcess"/>
    <dgm:cxn modelId="{51A59E07-222A-43DE-94F8-C81EBC6AD9E4}" type="presParOf" srcId="{552CA8B3-586C-4CC3-97A7-2C5F92625DBF}" destId="{00B0CE9F-5548-4B5F-9361-6E518387C433}" srcOrd="3" destOrd="0" presId="urn:microsoft.com/office/officeart/2009/3/layout/StepUpProcess"/>
    <dgm:cxn modelId="{0AE0AA0B-F372-4785-8EE0-AF3B22400057}" type="presParOf" srcId="{00B0CE9F-5548-4B5F-9361-6E518387C433}" destId="{939F2FB1-EF09-463F-8247-5F09E200107B}" srcOrd="0" destOrd="0" presId="urn:microsoft.com/office/officeart/2009/3/layout/StepUpProcess"/>
    <dgm:cxn modelId="{693835E5-688C-4FB4-9A16-DAD5F6139598}" type="presParOf" srcId="{552CA8B3-586C-4CC3-97A7-2C5F92625DBF}" destId="{8A16023D-60F5-4C5F-A8DB-4AF524464E29}" srcOrd="4" destOrd="0" presId="urn:microsoft.com/office/officeart/2009/3/layout/StepUpProcess"/>
    <dgm:cxn modelId="{3F9AF735-FBE3-44E9-8E53-0397F474F80A}" type="presParOf" srcId="{8A16023D-60F5-4C5F-A8DB-4AF524464E29}" destId="{ED76E018-4A16-44F3-B27E-762DEF0F2397}" srcOrd="0" destOrd="0" presId="urn:microsoft.com/office/officeart/2009/3/layout/StepUpProcess"/>
    <dgm:cxn modelId="{4332DA71-0CA9-4CAD-932E-700028801102}" type="presParOf" srcId="{8A16023D-60F5-4C5F-A8DB-4AF524464E29}" destId="{626A183A-1FAF-42E4-88AB-6D1574B0AA0D}" srcOrd="1" destOrd="0" presId="urn:microsoft.com/office/officeart/2009/3/layout/StepUpProcess"/>
    <dgm:cxn modelId="{E22D4E55-6C9E-4332-9314-735E482C6CE5}" type="presParOf" srcId="{8A16023D-60F5-4C5F-A8DB-4AF524464E29}" destId="{0EA8071B-84CA-4C2D-AED1-36C4896AD24A}" srcOrd="2" destOrd="0" presId="urn:microsoft.com/office/officeart/2009/3/layout/StepUpProcess"/>
    <dgm:cxn modelId="{9B42D6D8-35E4-4CD1-98BE-060A06C815A0}" type="presParOf" srcId="{552CA8B3-586C-4CC3-97A7-2C5F92625DBF}" destId="{FCEF3ACA-BA5E-40BC-AEF5-4B8EC1C85B9B}" srcOrd="5" destOrd="0" presId="urn:microsoft.com/office/officeart/2009/3/layout/StepUpProcess"/>
    <dgm:cxn modelId="{2B3C657E-9897-4CBE-89B8-4C73EF5D2C75}" type="presParOf" srcId="{FCEF3ACA-BA5E-40BC-AEF5-4B8EC1C85B9B}" destId="{C4FA2C7A-4175-42D1-ABD1-5E6DE92D8357}" srcOrd="0" destOrd="0" presId="urn:microsoft.com/office/officeart/2009/3/layout/StepUpProcess"/>
    <dgm:cxn modelId="{158FDA40-FE66-4A87-BCF7-5487158C4DD9}" type="presParOf" srcId="{552CA8B3-586C-4CC3-97A7-2C5F92625DBF}" destId="{7D3F4690-5695-4ACA-99C1-3893C7C4302C}" srcOrd="6" destOrd="0" presId="urn:microsoft.com/office/officeart/2009/3/layout/StepUpProcess"/>
    <dgm:cxn modelId="{EC2C80B6-C302-4E13-BF7B-70D2C3D01A1D}" type="presParOf" srcId="{7D3F4690-5695-4ACA-99C1-3893C7C4302C}" destId="{9ED5BD78-8961-4370-971D-0382CA71294C}" srcOrd="0" destOrd="0" presId="urn:microsoft.com/office/officeart/2009/3/layout/StepUpProcess"/>
    <dgm:cxn modelId="{8A97470E-FE24-4FFB-AA26-4908C30B9CD0}" type="presParOf" srcId="{7D3F4690-5695-4ACA-99C1-3893C7C4302C}" destId="{D092E661-2C83-4101-8360-337029566A39}" srcOrd="1" destOrd="0" presId="urn:microsoft.com/office/officeart/2009/3/layout/StepUpProcess"/>
    <dgm:cxn modelId="{5FB7B4AB-3D88-453B-BB26-CBA6E81587DE}" type="presParOf" srcId="{7D3F4690-5695-4ACA-99C1-3893C7C4302C}" destId="{0882EF39-951F-4E86-B873-5B66682AB86A}" srcOrd="2" destOrd="0" presId="urn:microsoft.com/office/officeart/2009/3/layout/StepUpProcess"/>
    <dgm:cxn modelId="{D7547E35-4409-4996-BEDA-AE6EEB9A3273}" type="presParOf" srcId="{552CA8B3-586C-4CC3-97A7-2C5F92625DBF}" destId="{F11764C8-14E0-4934-9457-4C93A0E0821F}" srcOrd="7" destOrd="0" presId="urn:microsoft.com/office/officeart/2009/3/layout/StepUpProcess"/>
    <dgm:cxn modelId="{9FC4B273-F413-4C32-8B58-9CDC5E672CAD}" type="presParOf" srcId="{F11764C8-14E0-4934-9457-4C93A0E0821F}" destId="{4C487FA0-32B8-4DF9-BAF7-ECAA91C1AC33}" srcOrd="0" destOrd="0" presId="urn:microsoft.com/office/officeart/2009/3/layout/StepUpProcess"/>
    <dgm:cxn modelId="{E88247F1-441D-426C-B8B9-5BA80A31D5F5}" type="presParOf" srcId="{552CA8B3-586C-4CC3-97A7-2C5F92625DBF}" destId="{38F9435F-FCB6-416E-BE5C-BC176372A671}" srcOrd="8" destOrd="0" presId="urn:microsoft.com/office/officeart/2009/3/layout/StepUpProcess"/>
    <dgm:cxn modelId="{EA920B4B-5F73-4939-BF50-0617FFDB0DA1}" type="presParOf" srcId="{38F9435F-FCB6-416E-BE5C-BC176372A671}" destId="{C10FB005-9A01-482C-85ED-32415CA266AC}" srcOrd="0" destOrd="0" presId="urn:microsoft.com/office/officeart/2009/3/layout/StepUpProcess"/>
    <dgm:cxn modelId="{30B1AFF2-0D4E-4590-8393-84CBB74ABFAB}" type="presParOf" srcId="{38F9435F-FCB6-416E-BE5C-BC176372A671}" destId="{B182BB2D-2695-4DB4-BCC8-A11EE112A00B}" srcOrd="1" destOrd="0" presId="urn:microsoft.com/office/officeart/2009/3/layout/StepUpProcess"/>
    <dgm:cxn modelId="{53D2E8D0-6A97-440B-A957-66EAA8213DFA}" type="presParOf" srcId="{38F9435F-FCB6-416E-BE5C-BC176372A671}" destId="{DFF1D5D8-2128-4AB6-8E1A-DC95080AB19B}" srcOrd="2" destOrd="0" presId="urn:microsoft.com/office/officeart/2009/3/layout/StepUpProcess"/>
    <dgm:cxn modelId="{C7D8F11E-04C5-4286-8970-D1AC4DDD286A}" type="presParOf" srcId="{552CA8B3-586C-4CC3-97A7-2C5F92625DBF}" destId="{9DC372E4-B5D2-411C-92D1-D3269067C537}" srcOrd="9" destOrd="0" presId="urn:microsoft.com/office/officeart/2009/3/layout/StepUpProcess"/>
    <dgm:cxn modelId="{C35C63AC-E2A6-481A-A750-E4149433F851}" type="presParOf" srcId="{9DC372E4-B5D2-411C-92D1-D3269067C537}" destId="{8ABAF5EB-0390-4653-AF31-4AC81A2DF555}" srcOrd="0" destOrd="0" presId="urn:microsoft.com/office/officeart/2009/3/layout/StepUpProcess"/>
    <dgm:cxn modelId="{970AB920-6BFB-470F-9F2F-E9A14C65EAC1}" type="presParOf" srcId="{552CA8B3-586C-4CC3-97A7-2C5F92625DBF}" destId="{35D9EBF1-C14E-4CE3-87CB-8BA2DC7A33DC}" srcOrd="10" destOrd="0" presId="urn:microsoft.com/office/officeart/2009/3/layout/StepUpProcess"/>
    <dgm:cxn modelId="{8BB8DACC-0268-4EF6-A201-66A4645A0B95}" type="presParOf" srcId="{35D9EBF1-C14E-4CE3-87CB-8BA2DC7A33DC}" destId="{7840A1AF-728F-41FC-BCE0-5354BD0C034B}" srcOrd="0" destOrd="0" presId="urn:microsoft.com/office/officeart/2009/3/layout/StepUpProcess"/>
    <dgm:cxn modelId="{FBCC4287-847E-4050-A1F9-A019AAC48503}" type="presParOf" srcId="{35D9EBF1-C14E-4CE3-87CB-8BA2DC7A33DC}" destId="{1F470A9A-EA16-4CF4-95B7-15E224C18608}"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2CBB29-B6D1-4844-89A9-CB084A051FE6}" type="datetimeFigureOut">
              <a:rPr lang="en-US" smtClean="0"/>
              <a:t>10/22/2014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3AD2ED-49A5-429A-B3D3-3014F5F1DDCA}" type="slidenum">
              <a:rPr lang="en-US" smtClean="0"/>
              <a:t>‹#›</a:t>
            </a:fld>
            <a:endParaRPr lang="en-US"/>
          </a:p>
        </p:txBody>
      </p:sp>
    </p:spTree>
    <p:extLst>
      <p:ext uri="{BB962C8B-B14F-4D97-AF65-F5344CB8AC3E}">
        <p14:creationId xmlns:p14="http://schemas.microsoft.com/office/powerpoint/2010/main" val="1386660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3AD2ED-49A5-429A-B3D3-3014F5F1DDCA}" type="slidenum">
              <a:rPr lang="en-US" smtClean="0"/>
              <a:t>2</a:t>
            </a:fld>
            <a:endParaRPr lang="en-US"/>
          </a:p>
        </p:txBody>
      </p:sp>
    </p:spTree>
    <p:extLst>
      <p:ext uri="{BB962C8B-B14F-4D97-AF65-F5344CB8AC3E}">
        <p14:creationId xmlns:p14="http://schemas.microsoft.com/office/powerpoint/2010/main" val="1882100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3AD2ED-49A5-429A-B3D3-3014F5F1DDCA}" type="slidenum">
              <a:rPr lang="en-US" smtClean="0"/>
              <a:t>13</a:t>
            </a:fld>
            <a:endParaRPr lang="en-US"/>
          </a:p>
        </p:txBody>
      </p:sp>
    </p:spTree>
    <p:extLst>
      <p:ext uri="{BB962C8B-B14F-4D97-AF65-F5344CB8AC3E}">
        <p14:creationId xmlns:p14="http://schemas.microsoft.com/office/powerpoint/2010/main" val="26882260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F41121-0D60-44AA-AD81-8A7116AA7E7D}" type="slidenum">
              <a:rPr lang="en-US" smtClean="0"/>
              <a:t>14</a:t>
            </a:fld>
            <a:endParaRPr lang="en-US"/>
          </a:p>
        </p:txBody>
      </p:sp>
    </p:spTree>
    <p:extLst>
      <p:ext uri="{BB962C8B-B14F-4D97-AF65-F5344CB8AC3E}">
        <p14:creationId xmlns:p14="http://schemas.microsoft.com/office/powerpoint/2010/main" val="4155155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294823"/>
          </a:xfrm>
        </p:spPr>
        <p:txBody>
          <a:bodyPr/>
          <a:lstStyle/>
          <a:p>
            <a:r>
              <a:rPr lang="en-US" b="1" dirty="0" smtClean="0"/>
              <a:t>Reporting Rates</a:t>
            </a:r>
          </a:p>
          <a:p>
            <a:endParaRPr lang="en-US" dirty="0"/>
          </a:p>
          <a:p>
            <a:pPr marL="181225" indent="-181225">
              <a:buFont typeface="Arial" panose="020B0604020202020204" pitchFamily="34" charset="0"/>
              <a:buChar char="•"/>
            </a:pPr>
            <a:r>
              <a:rPr lang="en-US" dirty="0"/>
              <a:t>The overwhelming majority of cases of sexual </a:t>
            </a:r>
            <a:r>
              <a:rPr lang="en-US" dirty="0" smtClean="0"/>
              <a:t>abuse </a:t>
            </a:r>
            <a:r>
              <a:rPr lang="en-US" dirty="0"/>
              <a:t>in </a:t>
            </a:r>
            <a:r>
              <a:rPr lang="en-US" dirty="0" smtClean="0"/>
              <a:t>confinement </a:t>
            </a:r>
            <a:r>
              <a:rPr lang="en-US" dirty="0"/>
              <a:t>go unreported. There are many reasons for the low reporting rates, which we will explore in a moment.</a:t>
            </a:r>
          </a:p>
          <a:p>
            <a:pPr marL="181225" indent="-181225">
              <a:buFont typeface="Arial" panose="020B0604020202020204" pitchFamily="34" charset="0"/>
              <a:buChar char="•"/>
            </a:pPr>
            <a:r>
              <a:rPr lang="en-US" dirty="0" smtClean="0"/>
              <a:t>According </a:t>
            </a:r>
            <a:r>
              <a:rPr lang="en-US" dirty="0"/>
              <a:t>to BJS research of former </a:t>
            </a:r>
            <a:r>
              <a:rPr lang="en-US" dirty="0" smtClean="0"/>
              <a:t>inmates, </a:t>
            </a:r>
            <a:r>
              <a:rPr lang="en-US" dirty="0"/>
              <a:t>only 37% percent of victims of inmate-on-inmate sexual </a:t>
            </a:r>
            <a:r>
              <a:rPr lang="en-US" dirty="0" smtClean="0"/>
              <a:t>abuse </a:t>
            </a:r>
            <a:r>
              <a:rPr lang="en-US" dirty="0"/>
              <a:t>reported the </a:t>
            </a:r>
            <a:r>
              <a:rPr lang="en-US" dirty="0" smtClean="0"/>
              <a:t>abuse </a:t>
            </a:r>
            <a:r>
              <a:rPr lang="en-US" dirty="0"/>
              <a:t>to staff. That means that nearly 2/3 of the inmates who were victimized by another inmate never made a report</a:t>
            </a:r>
            <a:r>
              <a:rPr lang="en-US" dirty="0" smtClean="0"/>
              <a:t>.</a:t>
            </a:r>
            <a:endParaRPr lang="en-US" dirty="0"/>
          </a:p>
          <a:p>
            <a:r>
              <a:rPr lang="en-US" b="1" dirty="0" smtClean="0"/>
              <a:t>Source</a:t>
            </a:r>
            <a:r>
              <a:rPr lang="en-US" dirty="0"/>
              <a:t>: </a:t>
            </a:r>
            <a:r>
              <a:rPr lang="en-US" i="1" dirty="0"/>
              <a:t>Bureau of Justice Statistics, Sexual Victimization Reported By Former State Prisoners, 2008, May 12, 2012.</a:t>
            </a:r>
            <a:r>
              <a:rPr lang="en-US" dirty="0"/>
              <a:t> </a:t>
            </a:r>
          </a:p>
          <a:p>
            <a:r>
              <a:rPr lang="en-US" dirty="0"/>
              <a:t> </a:t>
            </a:r>
          </a:p>
          <a:p>
            <a:pPr marL="181225" indent="-181225">
              <a:buFont typeface="Arial" panose="020B0604020202020204" pitchFamily="34" charset="0"/>
              <a:buChar char="•"/>
            </a:pPr>
            <a:r>
              <a:rPr lang="en-US" dirty="0"/>
              <a:t>The most recent BJS study shows that reporting rate for staff sexual misconduct is even lower. A mere 5.8% of victims of staff sexual misconduct reported the </a:t>
            </a:r>
            <a:r>
              <a:rPr lang="en-US" dirty="0" smtClean="0"/>
              <a:t>abuse, </a:t>
            </a:r>
            <a:r>
              <a:rPr lang="en-US" dirty="0"/>
              <a:t>which means that 94% of victims of staff sexual </a:t>
            </a:r>
            <a:r>
              <a:rPr lang="en-US" dirty="0" smtClean="0"/>
              <a:t>abuse </a:t>
            </a:r>
            <a:r>
              <a:rPr lang="en-US" dirty="0"/>
              <a:t>never came forward. </a:t>
            </a:r>
            <a:endParaRPr lang="en-US" dirty="0" smtClean="0"/>
          </a:p>
          <a:p>
            <a:r>
              <a:rPr lang="en-US" b="1" dirty="0" smtClean="0"/>
              <a:t>Source</a:t>
            </a:r>
            <a:r>
              <a:rPr lang="en-US" dirty="0"/>
              <a:t>: </a:t>
            </a:r>
            <a:r>
              <a:rPr lang="en-US" i="1" dirty="0"/>
              <a:t>Bureau of Justice Statistics, “Sexual Victimization in Prisons and Jails Reported by Inmates, 2011-12” (May, 2013).</a:t>
            </a:r>
            <a:r>
              <a:rPr lang="en-US" dirty="0"/>
              <a:t>  </a:t>
            </a:r>
          </a:p>
          <a:p>
            <a:r>
              <a:rPr lang="en-US" dirty="0"/>
              <a:t> </a:t>
            </a:r>
          </a:p>
          <a:p>
            <a:pPr marL="181225" indent="-181225">
              <a:buFont typeface="Arial" panose="020B0604020202020204" pitchFamily="34" charset="0"/>
              <a:buChar char="•"/>
            </a:pPr>
            <a:r>
              <a:rPr lang="en-US" dirty="0"/>
              <a:t>The low reporting rate of sexual </a:t>
            </a:r>
            <a:r>
              <a:rPr lang="en-US" dirty="0" smtClean="0"/>
              <a:t>abuse </a:t>
            </a:r>
            <a:r>
              <a:rPr lang="en-US" dirty="0"/>
              <a:t>in </a:t>
            </a:r>
            <a:r>
              <a:rPr lang="en-US" dirty="0" smtClean="0"/>
              <a:t>confinement </a:t>
            </a:r>
            <a:r>
              <a:rPr lang="en-US" dirty="0"/>
              <a:t>mirrors what happens in the community, where, at best, 46% of rapes are reported. That means the majority of victims of sexual </a:t>
            </a:r>
            <a:r>
              <a:rPr lang="en-US" dirty="0" smtClean="0"/>
              <a:t>abuse </a:t>
            </a:r>
            <a:r>
              <a:rPr lang="en-US" dirty="0"/>
              <a:t>in the community also choose not to report. </a:t>
            </a:r>
          </a:p>
          <a:p>
            <a:r>
              <a:rPr lang="en-US" b="1" dirty="0" smtClean="0"/>
              <a:t>Source</a:t>
            </a:r>
            <a:r>
              <a:rPr lang="en-US" dirty="0"/>
              <a:t>: </a:t>
            </a:r>
            <a:r>
              <a:rPr lang="en-US" i="1" dirty="0"/>
              <a:t>U.S. Department of Justice, National Crime Victimization Survey: 2006-2010.</a:t>
            </a:r>
            <a:endParaRPr lang="en-US" dirty="0"/>
          </a:p>
        </p:txBody>
      </p:sp>
      <p:sp>
        <p:nvSpPr>
          <p:cNvPr id="4" name="Slide Number Placeholder 3"/>
          <p:cNvSpPr>
            <a:spLocks noGrp="1"/>
          </p:cNvSpPr>
          <p:nvPr>
            <p:ph type="sldNum" sz="quarter" idx="10"/>
          </p:nvPr>
        </p:nvSpPr>
        <p:spPr/>
        <p:txBody>
          <a:bodyPr/>
          <a:lstStyle/>
          <a:p>
            <a:fld id="{A541A034-2FFA-47E6-B150-879617EC7B8B}" type="slidenum">
              <a:rPr lang="en-US" smtClean="0"/>
              <a:pPr/>
              <a:t>15</a:t>
            </a:fld>
            <a:endParaRPr lang="en-US" dirty="0"/>
          </a:p>
        </p:txBody>
      </p:sp>
    </p:spTree>
    <p:extLst>
      <p:ext uri="{BB962C8B-B14F-4D97-AF65-F5344CB8AC3E}">
        <p14:creationId xmlns:p14="http://schemas.microsoft.com/office/powerpoint/2010/main" val="2781512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294823"/>
          </a:xfrm>
        </p:spPr>
        <p:txBody>
          <a:bodyPr/>
          <a:lstStyle/>
          <a:p>
            <a:pPr defTabSz="948507">
              <a:defRPr/>
            </a:pPr>
            <a:r>
              <a:rPr lang="en-US" b="1" dirty="0" smtClean="0"/>
              <a:t>Reasons Victims Did Not</a:t>
            </a:r>
            <a:r>
              <a:rPr lang="en-US" b="1" baseline="0" dirty="0" smtClean="0"/>
              <a:t> Report </a:t>
            </a:r>
            <a:r>
              <a:rPr lang="en-US" b="1" dirty="0" smtClean="0"/>
              <a:t>(Slides</a:t>
            </a:r>
            <a:r>
              <a:rPr lang="en-US" b="1" baseline="0" dirty="0" smtClean="0"/>
              <a:t> 44-46, 6 minutes) </a:t>
            </a:r>
          </a:p>
          <a:p>
            <a:pPr defTabSz="948507">
              <a:defRPr/>
            </a:pPr>
            <a:endParaRPr lang="en-US" b="1" baseline="0" dirty="0" smtClean="0"/>
          </a:p>
          <a:p>
            <a:pPr lvl="0"/>
            <a:r>
              <a:rPr lang="en-US" dirty="0" smtClean="0"/>
              <a:t>This </a:t>
            </a:r>
            <a:r>
              <a:rPr lang="en-US" dirty="0"/>
              <a:t>slide illustrates data from </a:t>
            </a:r>
            <a:r>
              <a:rPr lang="en-US" dirty="0" smtClean="0"/>
              <a:t>a national Bureau of Justice Statistics study </a:t>
            </a:r>
            <a:r>
              <a:rPr lang="en-US" dirty="0"/>
              <a:t>which was “designed to encourage a fuller reporting of victimization, by surveying only former inmates, who are not subject to the immediate risk of retaliation from perpetrators or a code of silence while in prison.” </a:t>
            </a:r>
          </a:p>
          <a:p>
            <a:r>
              <a:rPr lang="en-US" dirty="0"/>
              <a:t> </a:t>
            </a:r>
          </a:p>
          <a:p>
            <a:pPr lvl="0"/>
            <a:r>
              <a:rPr lang="en-US" dirty="0"/>
              <a:t>The vast majority of </a:t>
            </a:r>
            <a:r>
              <a:rPr lang="en-US" dirty="0" smtClean="0"/>
              <a:t>victims who did not</a:t>
            </a:r>
            <a:r>
              <a:rPr lang="en-US" baseline="0" dirty="0" smtClean="0"/>
              <a:t> report</a:t>
            </a:r>
            <a:r>
              <a:rPr lang="en-US" dirty="0" smtClean="0"/>
              <a:t> </a:t>
            </a:r>
            <a:r>
              <a:rPr lang="en-US" dirty="0"/>
              <a:t>– 70% percent – reported that they did not want anyone to know, and 69% said they did not report out of shame or embarrassment. </a:t>
            </a:r>
          </a:p>
          <a:p>
            <a:r>
              <a:rPr lang="en-US" dirty="0"/>
              <a:t> </a:t>
            </a:r>
          </a:p>
          <a:p>
            <a:pPr lvl="0"/>
            <a:r>
              <a:rPr lang="en-US" dirty="0"/>
              <a:t>A majority of these </a:t>
            </a:r>
            <a:r>
              <a:rPr lang="en-US" dirty="0" smtClean="0"/>
              <a:t>victims </a:t>
            </a:r>
            <a:r>
              <a:rPr lang="en-US" dirty="0"/>
              <a:t>did not report because they were afraid of the perpetrator. Most likely, these </a:t>
            </a:r>
            <a:r>
              <a:rPr lang="en-US" dirty="0" smtClean="0"/>
              <a:t>victims </a:t>
            </a:r>
            <a:r>
              <a:rPr lang="en-US" dirty="0"/>
              <a:t>were afraid of re-victimization by the perpetrator </a:t>
            </a:r>
            <a:r>
              <a:rPr lang="en-US" dirty="0" smtClean="0"/>
              <a:t>or</a:t>
            </a:r>
            <a:r>
              <a:rPr lang="en-US" baseline="0" dirty="0" smtClean="0"/>
              <a:t> by</a:t>
            </a:r>
            <a:r>
              <a:rPr lang="en-US" dirty="0" smtClean="0"/>
              <a:t> </a:t>
            </a:r>
            <a:r>
              <a:rPr lang="en-US" dirty="0"/>
              <a:t>the perpetrators friends or colleagues. </a:t>
            </a:r>
          </a:p>
          <a:p>
            <a:r>
              <a:rPr lang="en-US" dirty="0"/>
              <a:t> </a:t>
            </a:r>
          </a:p>
          <a:p>
            <a:pPr lvl="0"/>
            <a:r>
              <a:rPr lang="en-US" dirty="0"/>
              <a:t>Many of those surveyed said that they did not report sexual </a:t>
            </a:r>
            <a:r>
              <a:rPr lang="en-US" dirty="0" smtClean="0"/>
              <a:t>abuse while they were incarcerated because </a:t>
            </a:r>
            <a:r>
              <a:rPr lang="en-US" dirty="0"/>
              <a:t>they thought they would get in trouble. For example, 40% thought they would be punished by staff, while 25% said they were afraid they’d be charged with making a false report. Many </a:t>
            </a:r>
            <a:r>
              <a:rPr lang="en-US" dirty="0" smtClean="0"/>
              <a:t>victims </a:t>
            </a:r>
            <a:r>
              <a:rPr lang="en-US" dirty="0"/>
              <a:t>are afraid of isolation or a loss of privileges, including being transferred to Administrative Segregation, if they report. Other </a:t>
            </a:r>
            <a:r>
              <a:rPr lang="en-US" dirty="0" smtClean="0"/>
              <a:t>victims </a:t>
            </a:r>
            <a:r>
              <a:rPr lang="en-US" dirty="0"/>
              <a:t>may fear retaliation if they report – such as being sent to a more secure jail, additional cell searches, or closer scrutiny</a:t>
            </a:r>
            <a:r>
              <a:rPr lang="en-US" dirty="0" smtClean="0"/>
              <a:t>.</a:t>
            </a:r>
          </a:p>
          <a:p>
            <a:pPr lvl="0"/>
            <a:endParaRPr lang="en-US" dirty="0"/>
          </a:p>
          <a:p>
            <a:pPr lvl="0"/>
            <a:r>
              <a:rPr lang="en-US" dirty="0" smtClean="0"/>
              <a:t>Others thought that the facility would not take their report seriously. 40% of respondents who were sexually abused by another inmate thought either that their report would not be investigated, or that the perpetrator would not be punished. We will explore later when we talk about the facility response. </a:t>
            </a:r>
          </a:p>
          <a:p>
            <a:r>
              <a:rPr lang="en-US" dirty="0" smtClean="0"/>
              <a:t> </a:t>
            </a:r>
          </a:p>
          <a:p>
            <a:pPr lvl="0"/>
            <a:r>
              <a:rPr lang="en-US" dirty="0" smtClean="0"/>
              <a:t>Other reasons why victims may not report sexual abuse while incarcerated include fear of being labeled a “snitch” if they come forward, and a lack of knowledge about how to report and what will happen to them if they do. </a:t>
            </a:r>
          </a:p>
          <a:p>
            <a:r>
              <a:rPr lang="en-US" dirty="0" smtClean="0"/>
              <a:t> </a:t>
            </a:r>
          </a:p>
          <a:p>
            <a:r>
              <a:rPr lang="en-US" b="1" dirty="0" smtClean="0"/>
              <a:t>Source: </a:t>
            </a:r>
            <a:r>
              <a:rPr lang="en-US" i="1" dirty="0" smtClean="0"/>
              <a:t>Bureau of Justice Statistics, Sexual Victimization Reported by Former State Prisoners, 2008 (May 2012).</a:t>
            </a:r>
            <a:r>
              <a:rPr lang="en-US" dirty="0" smtClean="0"/>
              <a:t> </a:t>
            </a:r>
          </a:p>
          <a:p>
            <a:r>
              <a:rPr lang="en-US" b="1" dirty="0" smtClean="0"/>
              <a:t>Image developed by Just Detention International</a:t>
            </a:r>
          </a:p>
        </p:txBody>
      </p:sp>
      <p:sp>
        <p:nvSpPr>
          <p:cNvPr id="4" name="Slide Number Placeholder 3"/>
          <p:cNvSpPr>
            <a:spLocks noGrp="1"/>
          </p:cNvSpPr>
          <p:nvPr>
            <p:ph type="sldNum" sz="quarter" idx="10"/>
          </p:nvPr>
        </p:nvSpPr>
        <p:spPr/>
        <p:txBody>
          <a:bodyPr/>
          <a:lstStyle/>
          <a:p>
            <a:fld id="{A541A034-2FFA-47E6-B150-879617EC7B8B}" type="slidenum">
              <a:rPr lang="en-US" smtClean="0"/>
              <a:pPr/>
              <a:t>16</a:t>
            </a:fld>
            <a:endParaRPr lang="en-US" dirty="0"/>
          </a:p>
        </p:txBody>
      </p:sp>
    </p:spTree>
    <p:extLst>
      <p:ext uri="{BB962C8B-B14F-4D97-AF65-F5344CB8AC3E}">
        <p14:creationId xmlns:p14="http://schemas.microsoft.com/office/powerpoint/2010/main" val="2819668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3AD2ED-49A5-429A-B3D3-3014F5F1DDCA}" type="slidenum">
              <a:rPr lang="en-US" smtClean="0"/>
              <a:t>17</a:t>
            </a:fld>
            <a:endParaRPr lang="en-US"/>
          </a:p>
        </p:txBody>
      </p:sp>
    </p:spTree>
    <p:extLst>
      <p:ext uri="{BB962C8B-B14F-4D97-AF65-F5344CB8AC3E}">
        <p14:creationId xmlns:p14="http://schemas.microsoft.com/office/powerpoint/2010/main" val="1530984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Vulnerable populations</a:t>
            </a:r>
          </a:p>
          <a:p>
            <a:endParaRPr lang="en-US" dirty="0"/>
          </a:p>
        </p:txBody>
      </p:sp>
      <p:sp>
        <p:nvSpPr>
          <p:cNvPr id="4" name="Slide Number Placeholder 3"/>
          <p:cNvSpPr>
            <a:spLocks noGrp="1"/>
          </p:cNvSpPr>
          <p:nvPr>
            <p:ph type="sldNum" sz="quarter" idx="10"/>
          </p:nvPr>
        </p:nvSpPr>
        <p:spPr/>
        <p:txBody>
          <a:bodyPr/>
          <a:lstStyle/>
          <a:p>
            <a:fld id="{8E3AD2ED-49A5-429A-B3D3-3014F5F1DDCA}" type="slidenum">
              <a:rPr lang="en-US" smtClean="0"/>
              <a:pPr/>
              <a:t>18</a:t>
            </a:fld>
            <a:endParaRPr lang="en-US"/>
          </a:p>
        </p:txBody>
      </p:sp>
    </p:spTree>
    <p:extLst>
      <p:ext uri="{BB962C8B-B14F-4D97-AF65-F5344CB8AC3E}">
        <p14:creationId xmlns:p14="http://schemas.microsoft.com/office/powerpoint/2010/main" val="3408909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3AD2ED-49A5-429A-B3D3-3014F5F1DDCA}" type="slidenum">
              <a:rPr lang="en-US" smtClean="0"/>
              <a:t>19</a:t>
            </a:fld>
            <a:endParaRPr lang="en-US"/>
          </a:p>
        </p:txBody>
      </p:sp>
    </p:spTree>
    <p:extLst>
      <p:ext uri="{BB962C8B-B14F-4D97-AF65-F5344CB8AC3E}">
        <p14:creationId xmlns:p14="http://schemas.microsoft.com/office/powerpoint/2010/main" val="68003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Gender differences in male</a:t>
            </a:r>
            <a:r>
              <a:rPr lang="en-US" baseline="0" dirty="0" smtClean="0"/>
              <a:t> and female victims</a:t>
            </a:r>
            <a:endParaRPr lang="en-US" dirty="0" smtClean="0"/>
          </a:p>
          <a:p>
            <a:endParaRPr lang="en-US" dirty="0"/>
          </a:p>
        </p:txBody>
      </p:sp>
      <p:sp>
        <p:nvSpPr>
          <p:cNvPr id="4" name="Slide Number Placeholder 3"/>
          <p:cNvSpPr>
            <a:spLocks noGrp="1"/>
          </p:cNvSpPr>
          <p:nvPr>
            <p:ph type="sldNum" sz="quarter" idx="10"/>
          </p:nvPr>
        </p:nvSpPr>
        <p:spPr/>
        <p:txBody>
          <a:bodyPr/>
          <a:lstStyle/>
          <a:p>
            <a:fld id="{8E3AD2ED-49A5-429A-B3D3-3014F5F1DDCA}" type="slidenum">
              <a:rPr lang="en-US" smtClean="0"/>
              <a:pPr/>
              <a:t>20</a:t>
            </a:fld>
            <a:endParaRPr lang="en-US"/>
          </a:p>
        </p:txBody>
      </p:sp>
    </p:spTree>
    <p:extLst>
      <p:ext uri="{BB962C8B-B14F-4D97-AF65-F5344CB8AC3E}">
        <p14:creationId xmlns:p14="http://schemas.microsoft.com/office/powerpoint/2010/main" val="1701751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3AD2ED-49A5-429A-B3D3-3014F5F1DDCA}" type="slidenum">
              <a:rPr lang="en-US" smtClean="0"/>
              <a:t>21</a:t>
            </a:fld>
            <a:endParaRPr lang="en-US"/>
          </a:p>
        </p:txBody>
      </p:sp>
    </p:spTree>
    <p:extLst>
      <p:ext uri="{BB962C8B-B14F-4D97-AF65-F5344CB8AC3E}">
        <p14:creationId xmlns:p14="http://schemas.microsoft.com/office/powerpoint/2010/main" val="1612548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2F8B08-D723-4A81-852F-BFB3D7A776BC}" type="slidenum">
              <a:rPr lang="en-US" smtClean="0"/>
              <a:t>22</a:t>
            </a:fld>
            <a:endParaRPr lang="en-US"/>
          </a:p>
        </p:txBody>
      </p:sp>
    </p:spTree>
    <p:extLst>
      <p:ext uri="{BB962C8B-B14F-4D97-AF65-F5344CB8AC3E}">
        <p14:creationId xmlns:p14="http://schemas.microsoft.com/office/powerpoint/2010/main" val="189649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F41121-0D60-44AA-AD81-8A7116AA7E7D}" type="slidenum">
              <a:rPr lang="en-US" smtClean="0"/>
              <a:t>3</a:t>
            </a:fld>
            <a:endParaRPr lang="en-US" dirty="0"/>
          </a:p>
        </p:txBody>
      </p:sp>
    </p:spTree>
    <p:extLst>
      <p:ext uri="{BB962C8B-B14F-4D97-AF65-F5344CB8AC3E}">
        <p14:creationId xmlns:p14="http://schemas.microsoft.com/office/powerpoint/2010/main" val="31336021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3AD2ED-49A5-429A-B3D3-3014F5F1DDCA}" type="slidenum">
              <a:rPr lang="en-US" smtClean="0"/>
              <a:t>23</a:t>
            </a:fld>
            <a:endParaRPr lang="en-US"/>
          </a:p>
        </p:txBody>
      </p:sp>
    </p:spTree>
    <p:extLst>
      <p:ext uri="{BB962C8B-B14F-4D97-AF65-F5344CB8AC3E}">
        <p14:creationId xmlns:p14="http://schemas.microsoft.com/office/powerpoint/2010/main" val="1932062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3AD2ED-49A5-429A-B3D3-3014F5F1DDCA}" type="slidenum">
              <a:rPr lang="en-US" smtClean="0"/>
              <a:t>24</a:t>
            </a:fld>
            <a:endParaRPr lang="en-US"/>
          </a:p>
        </p:txBody>
      </p:sp>
    </p:spTree>
    <p:extLst>
      <p:ext uri="{BB962C8B-B14F-4D97-AF65-F5344CB8AC3E}">
        <p14:creationId xmlns:p14="http://schemas.microsoft.com/office/powerpoint/2010/main" val="505543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3AD2ED-49A5-429A-B3D3-3014F5F1DDCA}" type="slidenum">
              <a:rPr lang="en-US" smtClean="0"/>
              <a:t>25</a:t>
            </a:fld>
            <a:endParaRPr lang="en-US"/>
          </a:p>
        </p:txBody>
      </p:sp>
    </p:spTree>
    <p:extLst>
      <p:ext uri="{BB962C8B-B14F-4D97-AF65-F5344CB8AC3E}">
        <p14:creationId xmlns:p14="http://schemas.microsoft.com/office/powerpoint/2010/main" val="18256476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3AD2ED-49A5-429A-B3D3-3014F5F1DDCA}" type="slidenum">
              <a:rPr lang="en-US" smtClean="0"/>
              <a:pPr/>
              <a:t>26</a:t>
            </a:fld>
            <a:endParaRPr lang="en-US"/>
          </a:p>
        </p:txBody>
      </p:sp>
    </p:spTree>
    <p:extLst>
      <p:ext uri="{BB962C8B-B14F-4D97-AF65-F5344CB8AC3E}">
        <p14:creationId xmlns:p14="http://schemas.microsoft.com/office/powerpoint/2010/main" val="27387038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D2F8B08-D723-4A81-852F-BFB3D7A776BC}" type="slidenum">
              <a:rPr lang="en-US" smtClean="0"/>
              <a:t>31</a:t>
            </a:fld>
            <a:endParaRPr lang="en-US"/>
          </a:p>
        </p:txBody>
      </p:sp>
    </p:spTree>
    <p:extLst>
      <p:ext uri="{BB962C8B-B14F-4D97-AF65-F5344CB8AC3E}">
        <p14:creationId xmlns:p14="http://schemas.microsoft.com/office/powerpoint/2010/main" val="21313722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3AD2ED-49A5-429A-B3D3-3014F5F1DDCA}" type="slidenum">
              <a:rPr lang="en-US" smtClean="0"/>
              <a:t>33</a:t>
            </a:fld>
            <a:endParaRPr lang="en-US"/>
          </a:p>
        </p:txBody>
      </p:sp>
    </p:spTree>
    <p:extLst>
      <p:ext uri="{BB962C8B-B14F-4D97-AF65-F5344CB8AC3E}">
        <p14:creationId xmlns:p14="http://schemas.microsoft.com/office/powerpoint/2010/main" val="9190997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3AD2ED-49A5-429A-B3D3-3014F5F1DDCA}" type="slidenum">
              <a:rPr lang="en-US" smtClean="0"/>
              <a:t>34</a:t>
            </a:fld>
            <a:endParaRPr lang="en-US"/>
          </a:p>
        </p:txBody>
      </p:sp>
    </p:spTree>
    <p:extLst>
      <p:ext uri="{BB962C8B-B14F-4D97-AF65-F5344CB8AC3E}">
        <p14:creationId xmlns:p14="http://schemas.microsoft.com/office/powerpoint/2010/main" val="5557837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3AD2ED-49A5-429A-B3D3-3014F5F1DDCA}" type="slidenum">
              <a:rPr lang="en-US" smtClean="0"/>
              <a:t>35</a:t>
            </a:fld>
            <a:endParaRPr lang="en-US"/>
          </a:p>
        </p:txBody>
      </p:sp>
    </p:spTree>
    <p:extLst>
      <p:ext uri="{BB962C8B-B14F-4D97-AF65-F5344CB8AC3E}">
        <p14:creationId xmlns:p14="http://schemas.microsoft.com/office/powerpoint/2010/main" val="41865392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3AD2ED-49A5-429A-B3D3-3014F5F1DDCA}" type="slidenum">
              <a:rPr lang="en-US" smtClean="0"/>
              <a:t>37</a:t>
            </a:fld>
            <a:endParaRPr lang="en-US"/>
          </a:p>
        </p:txBody>
      </p:sp>
    </p:spTree>
    <p:extLst>
      <p:ext uri="{BB962C8B-B14F-4D97-AF65-F5344CB8AC3E}">
        <p14:creationId xmlns:p14="http://schemas.microsoft.com/office/powerpoint/2010/main" val="6383850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3AD2ED-49A5-429A-B3D3-3014F5F1DDCA}" type="slidenum">
              <a:rPr lang="en-US" smtClean="0"/>
              <a:t>39</a:t>
            </a:fld>
            <a:endParaRPr lang="en-US"/>
          </a:p>
        </p:txBody>
      </p:sp>
    </p:spTree>
    <p:extLst>
      <p:ext uri="{BB962C8B-B14F-4D97-AF65-F5344CB8AC3E}">
        <p14:creationId xmlns:p14="http://schemas.microsoft.com/office/powerpoint/2010/main" val="3330162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3AD2ED-49A5-429A-B3D3-3014F5F1DDCA}" type="slidenum">
              <a:rPr lang="en-US" smtClean="0"/>
              <a:t>4</a:t>
            </a:fld>
            <a:endParaRPr lang="en-US"/>
          </a:p>
        </p:txBody>
      </p:sp>
    </p:spTree>
    <p:extLst>
      <p:ext uri="{BB962C8B-B14F-4D97-AF65-F5344CB8AC3E}">
        <p14:creationId xmlns:p14="http://schemas.microsoft.com/office/powerpoint/2010/main" val="660588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3AD2ED-49A5-429A-B3D3-3014F5F1DDCA}" type="slidenum">
              <a:rPr lang="en-US" smtClean="0"/>
              <a:t>40</a:t>
            </a:fld>
            <a:endParaRPr lang="en-US"/>
          </a:p>
        </p:txBody>
      </p:sp>
    </p:spTree>
    <p:extLst>
      <p:ext uri="{BB962C8B-B14F-4D97-AF65-F5344CB8AC3E}">
        <p14:creationId xmlns:p14="http://schemas.microsoft.com/office/powerpoint/2010/main" val="29998975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Trainer will read a few of the indicators</a:t>
            </a:r>
          </a:p>
          <a:p>
            <a:endParaRPr lang="en-US" dirty="0"/>
          </a:p>
        </p:txBody>
      </p:sp>
      <p:sp>
        <p:nvSpPr>
          <p:cNvPr id="4" name="Slide Number Placeholder 3"/>
          <p:cNvSpPr>
            <a:spLocks noGrp="1"/>
          </p:cNvSpPr>
          <p:nvPr>
            <p:ph type="sldNum" sz="quarter" idx="10"/>
          </p:nvPr>
        </p:nvSpPr>
        <p:spPr/>
        <p:txBody>
          <a:bodyPr/>
          <a:lstStyle/>
          <a:p>
            <a:fld id="{8E3AD2ED-49A5-429A-B3D3-3014F5F1DDCA}" type="slidenum">
              <a:rPr lang="en-US" smtClean="0"/>
              <a:pPr/>
              <a:t>42</a:t>
            </a:fld>
            <a:endParaRPr lang="en-US"/>
          </a:p>
        </p:txBody>
      </p:sp>
    </p:spTree>
    <p:extLst>
      <p:ext uri="{BB962C8B-B14F-4D97-AF65-F5344CB8AC3E}">
        <p14:creationId xmlns:p14="http://schemas.microsoft.com/office/powerpoint/2010/main" val="20911262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3AD2ED-49A5-429A-B3D3-3014F5F1DDCA}" type="slidenum">
              <a:rPr lang="en-US" smtClean="0"/>
              <a:t>43</a:t>
            </a:fld>
            <a:endParaRPr lang="en-US"/>
          </a:p>
        </p:txBody>
      </p:sp>
    </p:spTree>
    <p:extLst>
      <p:ext uri="{BB962C8B-B14F-4D97-AF65-F5344CB8AC3E}">
        <p14:creationId xmlns:p14="http://schemas.microsoft.com/office/powerpoint/2010/main" val="22815575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3AD2ED-49A5-429A-B3D3-3014F5F1DDCA}" type="slidenum">
              <a:rPr lang="en-US" smtClean="0"/>
              <a:t>44</a:t>
            </a:fld>
            <a:endParaRPr lang="en-US"/>
          </a:p>
        </p:txBody>
      </p:sp>
    </p:spTree>
    <p:extLst>
      <p:ext uri="{BB962C8B-B14F-4D97-AF65-F5344CB8AC3E}">
        <p14:creationId xmlns:p14="http://schemas.microsoft.com/office/powerpoint/2010/main" val="26396659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3AD2ED-49A5-429A-B3D3-3014F5F1DDCA}" type="slidenum">
              <a:rPr lang="en-US" smtClean="0"/>
              <a:t>45</a:t>
            </a:fld>
            <a:endParaRPr lang="en-US"/>
          </a:p>
        </p:txBody>
      </p:sp>
    </p:spTree>
    <p:extLst>
      <p:ext uri="{BB962C8B-B14F-4D97-AF65-F5344CB8AC3E}">
        <p14:creationId xmlns:p14="http://schemas.microsoft.com/office/powerpoint/2010/main" val="29440924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3AD2ED-49A5-429A-B3D3-3014F5F1DDCA}" type="slidenum">
              <a:rPr lang="en-US" smtClean="0"/>
              <a:t>46</a:t>
            </a:fld>
            <a:endParaRPr lang="en-US"/>
          </a:p>
        </p:txBody>
      </p:sp>
    </p:spTree>
    <p:extLst>
      <p:ext uri="{BB962C8B-B14F-4D97-AF65-F5344CB8AC3E}">
        <p14:creationId xmlns:p14="http://schemas.microsoft.com/office/powerpoint/2010/main" val="1653981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Signs of staff on inmate abuse</a:t>
            </a:r>
          </a:p>
          <a:p>
            <a:endParaRPr lang="en-US" dirty="0"/>
          </a:p>
        </p:txBody>
      </p:sp>
      <p:sp>
        <p:nvSpPr>
          <p:cNvPr id="4" name="Slide Number Placeholder 3"/>
          <p:cNvSpPr>
            <a:spLocks noGrp="1"/>
          </p:cNvSpPr>
          <p:nvPr>
            <p:ph type="sldNum" sz="quarter" idx="10"/>
          </p:nvPr>
        </p:nvSpPr>
        <p:spPr/>
        <p:txBody>
          <a:bodyPr/>
          <a:lstStyle/>
          <a:p>
            <a:fld id="{8E3AD2ED-49A5-429A-B3D3-3014F5F1DDCA}" type="slidenum">
              <a:rPr lang="en-US" smtClean="0"/>
              <a:pPr/>
              <a:t>47</a:t>
            </a:fld>
            <a:endParaRPr lang="en-US"/>
          </a:p>
        </p:txBody>
      </p:sp>
    </p:spTree>
    <p:extLst>
      <p:ext uri="{BB962C8B-B14F-4D97-AF65-F5344CB8AC3E}">
        <p14:creationId xmlns:p14="http://schemas.microsoft.com/office/powerpoint/2010/main" val="14184173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Signs of staff on inmate abuse</a:t>
            </a:r>
          </a:p>
          <a:p>
            <a:endParaRPr lang="en-US" dirty="0"/>
          </a:p>
        </p:txBody>
      </p:sp>
      <p:sp>
        <p:nvSpPr>
          <p:cNvPr id="4" name="Slide Number Placeholder 3"/>
          <p:cNvSpPr>
            <a:spLocks noGrp="1"/>
          </p:cNvSpPr>
          <p:nvPr>
            <p:ph type="sldNum" sz="quarter" idx="10"/>
          </p:nvPr>
        </p:nvSpPr>
        <p:spPr/>
        <p:txBody>
          <a:bodyPr/>
          <a:lstStyle/>
          <a:p>
            <a:fld id="{8E3AD2ED-49A5-429A-B3D3-3014F5F1DDCA}" type="slidenum">
              <a:rPr lang="en-US" smtClean="0"/>
              <a:pPr/>
              <a:t>48</a:t>
            </a:fld>
            <a:endParaRPr lang="en-US"/>
          </a:p>
        </p:txBody>
      </p:sp>
    </p:spTree>
    <p:extLst>
      <p:ext uri="{BB962C8B-B14F-4D97-AF65-F5344CB8AC3E}">
        <p14:creationId xmlns:p14="http://schemas.microsoft.com/office/powerpoint/2010/main" val="10241972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3AD2ED-49A5-429A-B3D3-3014F5F1DDCA}" type="slidenum">
              <a:rPr lang="en-US" smtClean="0"/>
              <a:t>49</a:t>
            </a:fld>
            <a:endParaRPr lang="en-US"/>
          </a:p>
        </p:txBody>
      </p:sp>
    </p:spTree>
    <p:extLst>
      <p:ext uri="{BB962C8B-B14F-4D97-AF65-F5344CB8AC3E}">
        <p14:creationId xmlns:p14="http://schemas.microsoft.com/office/powerpoint/2010/main" val="4503277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3AD2ED-49A5-429A-B3D3-3014F5F1DDCA}" type="slidenum">
              <a:rPr lang="en-US" smtClean="0"/>
              <a:t>53</a:t>
            </a:fld>
            <a:endParaRPr lang="en-US"/>
          </a:p>
        </p:txBody>
      </p:sp>
    </p:spTree>
    <p:extLst>
      <p:ext uri="{BB962C8B-B14F-4D97-AF65-F5344CB8AC3E}">
        <p14:creationId xmlns:p14="http://schemas.microsoft.com/office/powerpoint/2010/main" val="1919147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3AD2ED-49A5-429A-B3D3-3014F5F1DDCA}" type="slidenum">
              <a:rPr lang="en-US" smtClean="0"/>
              <a:t>5</a:t>
            </a:fld>
            <a:endParaRPr lang="en-US"/>
          </a:p>
        </p:txBody>
      </p:sp>
    </p:spTree>
    <p:extLst>
      <p:ext uri="{BB962C8B-B14F-4D97-AF65-F5344CB8AC3E}">
        <p14:creationId xmlns:p14="http://schemas.microsoft.com/office/powerpoint/2010/main" val="10967526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http://www.prearesourcecenter.org/sites/default/files/library/preaessentials-prclibrary.pdf </a:t>
            </a:r>
          </a:p>
          <a:p>
            <a:r>
              <a:rPr lang="en-US" sz="1200" b="0" i="0" u="none" strike="noStrike" kern="1200" baseline="0" dirty="0" smtClean="0">
                <a:solidFill>
                  <a:schemeClr val="tx1"/>
                </a:solidFill>
                <a:latin typeface="+mn-lt"/>
                <a:ea typeface="+mn-ea"/>
                <a:cs typeface="+mn-cs"/>
              </a:rPr>
              <a:t>shorter list of factors for consideration is required for lockups and community confinement facilities, specifically: </a:t>
            </a:r>
          </a:p>
          <a:p>
            <a:r>
              <a:rPr lang="en-US" sz="1200" b="0" i="0" u="none" strike="noStrike" kern="1200" baseline="0" dirty="0" smtClean="0">
                <a:solidFill>
                  <a:schemeClr val="tx1"/>
                </a:solidFill>
                <a:latin typeface="+mn-lt"/>
                <a:ea typeface="+mn-ea"/>
                <a:cs typeface="+mn-cs"/>
              </a:rPr>
              <a:t> The physical layout of the facility; </a:t>
            </a:r>
          </a:p>
          <a:p>
            <a:r>
              <a:rPr lang="en-US" sz="1200" b="0" i="0" u="none" strike="noStrike" kern="1200" baseline="0" dirty="0" smtClean="0">
                <a:solidFill>
                  <a:schemeClr val="tx1"/>
                </a:solidFill>
                <a:latin typeface="+mn-lt"/>
                <a:ea typeface="+mn-ea"/>
                <a:cs typeface="+mn-cs"/>
              </a:rPr>
              <a:t> The composition of the detainee/resident population (such as gender, age, security level, and length of time individuals reside in the facility); </a:t>
            </a:r>
          </a:p>
          <a:p>
            <a:r>
              <a:rPr lang="en-US" sz="1200" b="0" i="0" u="none" strike="noStrike" kern="1200" baseline="0" dirty="0" smtClean="0">
                <a:solidFill>
                  <a:schemeClr val="tx1"/>
                </a:solidFill>
                <a:latin typeface="+mn-lt"/>
                <a:ea typeface="+mn-ea"/>
                <a:cs typeface="+mn-cs"/>
              </a:rPr>
              <a:t> The prevalence of substantiated and unsubstantiated incidents of sexual abuse; and </a:t>
            </a:r>
          </a:p>
          <a:p>
            <a:r>
              <a:rPr lang="en-US" sz="1200" b="0" i="0" u="none" strike="noStrike" kern="1200" baseline="0" dirty="0" smtClean="0">
                <a:solidFill>
                  <a:schemeClr val="tx1"/>
                </a:solidFill>
                <a:latin typeface="+mn-lt"/>
                <a:ea typeface="+mn-ea"/>
                <a:cs typeface="+mn-cs"/>
              </a:rPr>
              <a:t> Any other relevant factors.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At</a:t>
            </a:r>
          </a:p>
          <a:p>
            <a:r>
              <a:rPr lang="en-US" sz="1200" b="0" i="0" u="none" strike="noStrike" kern="1200" baseline="0" dirty="0" smtClean="0">
                <a:solidFill>
                  <a:schemeClr val="tx1"/>
                </a:solidFill>
                <a:latin typeface="+mn-lt"/>
                <a:ea typeface="+mn-ea"/>
                <a:cs typeface="+mn-cs"/>
              </a:rPr>
              <a:t>Supervision and monitoring in juvenile facilities </a:t>
            </a:r>
          </a:p>
          <a:p>
            <a:r>
              <a:rPr lang="en-US" sz="1200" b="0" i="0" u="none" strike="noStrike" kern="1200" baseline="0" dirty="0" smtClean="0">
                <a:solidFill>
                  <a:schemeClr val="tx1"/>
                </a:solidFill>
                <a:latin typeface="+mn-lt"/>
                <a:ea typeface="+mn-ea"/>
                <a:cs typeface="+mn-cs"/>
              </a:rPr>
              <a:t>For secure juvenile facilities</a:t>
            </a:r>
            <a:r>
              <a:rPr lang="en-US" sz="1200" b="0" i="1"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Standard 115.313 </a:t>
            </a:r>
            <a:r>
              <a:rPr lang="en-US" sz="1200" b="0" i="0" u="none" strike="noStrike" kern="1200" baseline="0" dirty="0" smtClean="0">
                <a:solidFill>
                  <a:schemeClr val="tx1"/>
                </a:solidFill>
                <a:latin typeface="+mn-lt"/>
                <a:ea typeface="+mn-ea"/>
                <a:cs typeface="+mn-cs"/>
              </a:rPr>
              <a:t>requires a minimum staffing ratio of 1:8 for supervision during resident waking hours and 1:16 during resident sleeping hours. These ratios include only security 4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staff. Agencies may depart from these minimum ratios during limited and discrete exigent circumstances, which must be fully documented for audit purposes. </a:t>
            </a:r>
          </a:p>
          <a:p>
            <a:r>
              <a:rPr lang="en-US" sz="1200" b="0" i="0" u="none" strike="noStrike" kern="1200" baseline="0" dirty="0" smtClean="0">
                <a:solidFill>
                  <a:schemeClr val="tx1"/>
                </a:solidFill>
                <a:latin typeface="+mn-lt"/>
                <a:ea typeface="+mn-ea"/>
                <a:cs typeface="+mn-cs"/>
              </a:rPr>
              <a:t>Non-secure juvenile facilities are not required to maintain a minimum staffing ratio. </a:t>
            </a:r>
          </a:p>
          <a:p>
            <a:r>
              <a:rPr lang="en-US" sz="1200" b="0" i="0" u="none" strike="noStrike" kern="1200" baseline="0" dirty="0" smtClean="0">
                <a:solidFill>
                  <a:schemeClr val="tx1"/>
                </a:solidFill>
                <a:latin typeface="+mn-lt"/>
                <a:ea typeface="+mn-ea"/>
                <a:cs typeface="+mn-cs"/>
              </a:rPr>
              <a:t>In order to provide agencies with sufficient time to readjust staffing levels and, if necessary, request additional funding, any facility that, as of June 20, 2012, is not already obligated by law, regulation, or judicial consent decree to maintain the required staffing ratios shall have until October 1, 2017, to achieve compliance. Additionally, DOJ invites public comment on </a:t>
            </a:r>
            <a:r>
              <a:rPr lang="en-US" sz="1200" b="1" i="0" u="none" strike="noStrike" kern="1200" baseline="0" dirty="0" smtClean="0">
                <a:solidFill>
                  <a:schemeClr val="tx1"/>
                </a:solidFill>
                <a:latin typeface="+mn-lt"/>
                <a:ea typeface="+mn-ea"/>
                <a:cs typeface="+mn-cs"/>
              </a:rPr>
              <a:t>115.313(c) </a:t>
            </a:r>
            <a:r>
              <a:rPr lang="en-US" sz="1200" b="0" i="0" u="none" strike="noStrike" kern="1200" baseline="0" dirty="0" smtClean="0">
                <a:solidFill>
                  <a:schemeClr val="tx1"/>
                </a:solidFill>
                <a:latin typeface="+mn-lt"/>
                <a:ea typeface="+mn-ea"/>
                <a:cs typeface="+mn-cs"/>
              </a:rPr>
              <a:t>though the Final Rule is still in effect.  least annually, or more frequently if necessary, facilities must reassess, determine, and document whether adjustments to the staffing plan or resources devoted to supervision and monitoring are needed, making any necessary adjustments.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Youthful inmates:</a:t>
            </a:r>
          </a:p>
          <a:p>
            <a:r>
              <a:rPr lang="en-US" sz="1200" b="0" i="0" u="none" strike="noStrike" kern="1200" baseline="0" dirty="0" smtClean="0">
                <a:solidFill>
                  <a:schemeClr val="tx1"/>
                </a:solidFill>
                <a:latin typeface="+mn-lt"/>
                <a:ea typeface="+mn-ea"/>
                <a:cs typeface="+mn-cs"/>
              </a:rPr>
              <a:t>Youthful inmates </a:t>
            </a:r>
          </a:p>
          <a:p>
            <a:r>
              <a:rPr lang="en-US" sz="1200" b="0" i="0" u="none" strike="noStrike" kern="1200" baseline="0" dirty="0" smtClean="0">
                <a:solidFill>
                  <a:schemeClr val="tx1"/>
                </a:solidFill>
                <a:latin typeface="+mn-lt"/>
                <a:ea typeface="+mn-ea"/>
                <a:cs typeface="+mn-cs"/>
              </a:rPr>
              <a:t>The standards define a youthful inmate as “any person under the age of 18 who is under adult court supervision and incarcerated or detained in a prison or jail.” </a:t>
            </a:r>
            <a:r>
              <a:rPr lang="en-US" sz="1200" b="1" i="0" u="none" strike="noStrike" kern="1200" baseline="0" dirty="0" smtClean="0">
                <a:solidFill>
                  <a:schemeClr val="tx1"/>
                </a:solidFill>
                <a:latin typeface="+mn-lt"/>
                <a:ea typeface="+mn-ea"/>
                <a:cs typeface="+mn-cs"/>
              </a:rPr>
              <a:t>Standard 115.14 </a:t>
            </a:r>
            <a:r>
              <a:rPr lang="en-US" sz="1200" b="0" i="0" u="none" strike="noStrike" kern="1200" baseline="0" dirty="0" smtClean="0">
                <a:solidFill>
                  <a:schemeClr val="tx1"/>
                </a:solidFill>
                <a:latin typeface="+mn-lt"/>
                <a:ea typeface="+mn-ea"/>
                <a:cs typeface="+mn-cs"/>
              </a:rPr>
              <a:t>requires adult prisons and jails to house youthful inmates separately from adult inmates. However, agencies may manage this population outside of a housing unit if supervised directly by staff. </a:t>
            </a:r>
          </a:p>
          <a:p>
            <a:r>
              <a:rPr lang="en-US" sz="1200" b="0" i="0" u="none" strike="noStrike" kern="1200" baseline="0" dirty="0" smtClean="0">
                <a:solidFill>
                  <a:schemeClr val="tx1"/>
                </a:solidFill>
                <a:latin typeface="+mn-lt"/>
                <a:ea typeface="+mn-ea"/>
                <a:cs typeface="+mn-cs"/>
              </a:rPr>
              <a:t>Facilities and agencies have flexibility in complying with this standard. For example, they can: </a:t>
            </a:r>
          </a:p>
          <a:p>
            <a:r>
              <a:rPr lang="en-US" sz="1200" b="0" i="0" u="none" strike="noStrike" kern="1200" baseline="0" dirty="0" smtClean="0">
                <a:solidFill>
                  <a:schemeClr val="tx1"/>
                </a:solidFill>
                <a:latin typeface="+mn-lt"/>
                <a:ea typeface="+mn-ea"/>
                <a:cs typeface="+mn-cs"/>
              </a:rPr>
              <a:t>1. Confine all youthful inmates to a separate housing unit; </a:t>
            </a:r>
          </a:p>
          <a:p>
            <a:r>
              <a:rPr lang="en-US" sz="1200" b="0" i="0" u="none" strike="noStrike" kern="1200" baseline="0" dirty="0" smtClean="0">
                <a:solidFill>
                  <a:schemeClr val="tx1"/>
                </a:solidFill>
                <a:latin typeface="+mn-lt"/>
                <a:ea typeface="+mn-ea"/>
                <a:cs typeface="+mn-cs"/>
              </a:rPr>
              <a:t>2. Transfer youthful inmates to a facility within the agency that enables them to be confined to a separate unit; </a:t>
            </a:r>
          </a:p>
          <a:p>
            <a:r>
              <a:rPr lang="en-US" sz="1200" b="0" i="0" u="none" strike="noStrike" kern="1200" baseline="0" dirty="0" smtClean="0">
                <a:solidFill>
                  <a:schemeClr val="tx1"/>
                </a:solidFill>
                <a:latin typeface="+mn-lt"/>
                <a:ea typeface="+mn-ea"/>
                <a:cs typeface="+mn-cs"/>
              </a:rPr>
              <a:t>3. Enter into a cooperative agreement with an outside jurisdiction to enable compliance; or </a:t>
            </a:r>
          </a:p>
          <a:p>
            <a:r>
              <a:rPr lang="en-US" sz="1200" b="0" i="0" u="none" strike="noStrike" kern="1200" baseline="0" dirty="0" smtClean="0">
                <a:solidFill>
                  <a:schemeClr val="tx1"/>
                </a:solidFill>
                <a:latin typeface="+mn-lt"/>
                <a:ea typeface="+mn-ea"/>
                <a:cs typeface="+mn-cs"/>
              </a:rPr>
              <a:t>4. Cease confining youthful inmates in adult facilities as a matter of policy or law. </a:t>
            </a:r>
          </a:p>
          <a:p>
            <a:endParaRPr lang="en-US" dirty="0"/>
          </a:p>
        </p:txBody>
      </p:sp>
      <p:sp>
        <p:nvSpPr>
          <p:cNvPr id="4" name="Slide Number Placeholder 3"/>
          <p:cNvSpPr>
            <a:spLocks noGrp="1"/>
          </p:cNvSpPr>
          <p:nvPr>
            <p:ph type="sldNum" sz="quarter" idx="10"/>
          </p:nvPr>
        </p:nvSpPr>
        <p:spPr/>
        <p:txBody>
          <a:bodyPr/>
          <a:lstStyle/>
          <a:p>
            <a:fld id="{8E3AD2ED-49A5-429A-B3D3-3014F5F1DDCA}" type="slidenum">
              <a:rPr lang="en-US" smtClean="0"/>
              <a:pPr/>
              <a:t>56</a:t>
            </a:fld>
            <a:endParaRPr lang="en-US"/>
          </a:p>
        </p:txBody>
      </p:sp>
    </p:spTree>
    <p:extLst>
      <p:ext uri="{BB962C8B-B14F-4D97-AF65-F5344CB8AC3E}">
        <p14:creationId xmlns:p14="http://schemas.microsoft.com/office/powerpoint/2010/main" val="26993552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Steps for preventing</a:t>
            </a:r>
            <a:r>
              <a:rPr lang="en-US" baseline="0" dirty="0" smtClean="0"/>
              <a:t> a sexual incident</a:t>
            </a:r>
            <a:endParaRPr lang="en-US" dirty="0" smtClean="0"/>
          </a:p>
          <a:p>
            <a:endParaRPr lang="en-US" dirty="0"/>
          </a:p>
        </p:txBody>
      </p:sp>
      <p:sp>
        <p:nvSpPr>
          <p:cNvPr id="4" name="Slide Number Placeholder 3"/>
          <p:cNvSpPr>
            <a:spLocks noGrp="1"/>
          </p:cNvSpPr>
          <p:nvPr>
            <p:ph type="sldNum" sz="quarter" idx="10"/>
          </p:nvPr>
        </p:nvSpPr>
        <p:spPr/>
        <p:txBody>
          <a:bodyPr/>
          <a:lstStyle/>
          <a:p>
            <a:fld id="{8E3AD2ED-49A5-429A-B3D3-3014F5F1DDCA}" type="slidenum">
              <a:rPr lang="en-US" smtClean="0"/>
              <a:pPr/>
              <a:t>57</a:t>
            </a:fld>
            <a:endParaRPr lang="en-US"/>
          </a:p>
        </p:txBody>
      </p:sp>
    </p:spTree>
    <p:extLst>
      <p:ext uri="{BB962C8B-B14F-4D97-AF65-F5344CB8AC3E}">
        <p14:creationId xmlns:p14="http://schemas.microsoft.com/office/powerpoint/2010/main" val="38217861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http://www.prearesourcecenter.org/sites/default/files/library/preaessentials-prclibrary.pdf </a:t>
            </a:r>
          </a:p>
          <a:p>
            <a:r>
              <a:rPr lang="en-US" sz="1200" b="0" i="0" u="none" strike="noStrike" kern="1200" baseline="0" dirty="0" smtClean="0">
                <a:solidFill>
                  <a:schemeClr val="tx1"/>
                </a:solidFill>
                <a:latin typeface="+mn-lt"/>
                <a:ea typeface="+mn-ea"/>
                <a:cs typeface="+mn-cs"/>
              </a:rPr>
              <a:t>shorter list of factors for consideration is required for lockups and community confinement facilities, specifically: </a:t>
            </a:r>
          </a:p>
          <a:p>
            <a:r>
              <a:rPr lang="en-US" sz="1200" b="0" i="0" u="none" strike="noStrike" kern="1200" baseline="0" dirty="0" smtClean="0">
                <a:solidFill>
                  <a:schemeClr val="tx1"/>
                </a:solidFill>
                <a:latin typeface="+mn-lt"/>
                <a:ea typeface="+mn-ea"/>
                <a:cs typeface="+mn-cs"/>
              </a:rPr>
              <a:t> The physical layout of the facility; </a:t>
            </a:r>
          </a:p>
          <a:p>
            <a:r>
              <a:rPr lang="en-US" sz="1200" b="0" i="0" u="none" strike="noStrike" kern="1200" baseline="0" dirty="0" smtClean="0">
                <a:solidFill>
                  <a:schemeClr val="tx1"/>
                </a:solidFill>
                <a:latin typeface="+mn-lt"/>
                <a:ea typeface="+mn-ea"/>
                <a:cs typeface="+mn-cs"/>
              </a:rPr>
              <a:t> The composition of the detainee/resident population (such as gender, age, security level, and length of time individuals reside in the facility); </a:t>
            </a:r>
          </a:p>
          <a:p>
            <a:r>
              <a:rPr lang="en-US" sz="1200" b="0" i="0" u="none" strike="noStrike" kern="1200" baseline="0" dirty="0" smtClean="0">
                <a:solidFill>
                  <a:schemeClr val="tx1"/>
                </a:solidFill>
                <a:latin typeface="+mn-lt"/>
                <a:ea typeface="+mn-ea"/>
                <a:cs typeface="+mn-cs"/>
              </a:rPr>
              <a:t> The prevalence of substantiated and unsubstantiated incidents of sexual abuse; and </a:t>
            </a:r>
          </a:p>
          <a:p>
            <a:r>
              <a:rPr lang="en-US" sz="1200" b="0" i="0" u="none" strike="noStrike" kern="1200" baseline="0" dirty="0" smtClean="0">
                <a:solidFill>
                  <a:schemeClr val="tx1"/>
                </a:solidFill>
                <a:latin typeface="+mn-lt"/>
                <a:ea typeface="+mn-ea"/>
                <a:cs typeface="+mn-cs"/>
              </a:rPr>
              <a:t> Any other relevant factors.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At</a:t>
            </a:r>
          </a:p>
          <a:p>
            <a:r>
              <a:rPr lang="en-US" sz="1200" b="0" i="0" u="none" strike="noStrike" kern="1200" baseline="0" dirty="0" smtClean="0">
                <a:solidFill>
                  <a:schemeClr val="tx1"/>
                </a:solidFill>
                <a:latin typeface="+mn-lt"/>
                <a:ea typeface="+mn-ea"/>
                <a:cs typeface="+mn-cs"/>
              </a:rPr>
              <a:t>Supervision and monitoring in juvenile facilities </a:t>
            </a:r>
          </a:p>
          <a:p>
            <a:r>
              <a:rPr lang="en-US" sz="1200" b="0" i="0" u="none" strike="noStrike" kern="1200" baseline="0" dirty="0" smtClean="0">
                <a:solidFill>
                  <a:schemeClr val="tx1"/>
                </a:solidFill>
                <a:latin typeface="+mn-lt"/>
                <a:ea typeface="+mn-ea"/>
                <a:cs typeface="+mn-cs"/>
              </a:rPr>
              <a:t>For secure juvenile facilities</a:t>
            </a:r>
            <a:r>
              <a:rPr lang="en-US" sz="1200" b="0" i="1" u="none" strike="noStrike" kern="1200" baseline="0" dirty="0" smtClean="0">
                <a:solidFill>
                  <a:schemeClr val="tx1"/>
                </a:solidFill>
                <a:latin typeface="+mn-lt"/>
                <a:ea typeface="+mn-ea"/>
                <a:cs typeface="+mn-cs"/>
              </a:rPr>
              <a:t>, </a:t>
            </a:r>
            <a:r>
              <a:rPr lang="en-US" sz="1200" b="1" i="0" u="none" strike="noStrike" kern="1200" baseline="0" dirty="0" smtClean="0">
                <a:solidFill>
                  <a:schemeClr val="tx1"/>
                </a:solidFill>
                <a:latin typeface="+mn-lt"/>
                <a:ea typeface="+mn-ea"/>
                <a:cs typeface="+mn-cs"/>
              </a:rPr>
              <a:t>Standard 115.313 </a:t>
            </a:r>
            <a:r>
              <a:rPr lang="en-US" sz="1200" b="0" i="0" u="none" strike="noStrike" kern="1200" baseline="0" dirty="0" smtClean="0">
                <a:solidFill>
                  <a:schemeClr val="tx1"/>
                </a:solidFill>
                <a:latin typeface="+mn-lt"/>
                <a:ea typeface="+mn-ea"/>
                <a:cs typeface="+mn-cs"/>
              </a:rPr>
              <a:t>requires a minimum staffing ratio of 1:8 for supervision during resident waking hours and 1:16 during resident sleeping hours. These ratios include only security 4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staff. Agencies may depart from these minimum ratios during limited and discrete exigent circumstances, which must be fully documented for audit purposes. </a:t>
            </a:r>
          </a:p>
          <a:p>
            <a:r>
              <a:rPr lang="en-US" sz="1200" b="0" i="0" u="none" strike="noStrike" kern="1200" baseline="0" dirty="0" smtClean="0">
                <a:solidFill>
                  <a:schemeClr val="tx1"/>
                </a:solidFill>
                <a:latin typeface="+mn-lt"/>
                <a:ea typeface="+mn-ea"/>
                <a:cs typeface="+mn-cs"/>
              </a:rPr>
              <a:t>Non-secure juvenile facilities are not required to maintain a minimum staffing ratio. </a:t>
            </a:r>
          </a:p>
          <a:p>
            <a:r>
              <a:rPr lang="en-US" sz="1200" b="0" i="0" u="none" strike="noStrike" kern="1200" baseline="0" dirty="0" smtClean="0">
                <a:solidFill>
                  <a:schemeClr val="tx1"/>
                </a:solidFill>
                <a:latin typeface="+mn-lt"/>
                <a:ea typeface="+mn-ea"/>
                <a:cs typeface="+mn-cs"/>
              </a:rPr>
              <a:t>In order to provide agencies with sufficient time to readjust staffing levels and, if necessary, request additional funding, any facility that, as of June 20, 2012, is not already obligated by law, regulation, or judicial consent decree to maintain the required staffing ratios shall have until October 1, 2017, to achieve compliance. Additionally, DOJ invites public comment on </a:t>
            </a:r>
            <a:r>
              <a:rPr lang="en-US" sz="1200" b="1" i="0" u="none" strike="noStrike" kern="1200" baseline="0" dirty="0" smtClean="0">
                <a:solidFill>
                  <a:schemeClr val="tx1"/>
                </a:solidFill>
                <a:latin typeface="+mn-lt"/>
                <a:ea typeface="+mn-ea"/>
                <a:cs typeface="+mn-cs"/>
              </a:rPr>
              <a:t>115.313(c) </a:t>
            </a:r>
            <a:r>
              <a:rPr lang="en-US" sz="1200" b="0" i="0" u="none" strike="noStrike" kern="1200" baseline="0" dirty="0" smtClean="0">
                <a:solidFill>
                  <a:schemeClr val="tx1"/>
                </a:solidFill>
                <a:latin typeface="+mn-lt"/>
                <a:ea typeface="+mn-ea"/>
                <a:cs typeface="+mn-cs"/>
              </a:rPr>
              <a:t>though the Final Rule is still in effect.  least annually, or more frequently if necessary, facilities must reassess, determine, and document whether adjustments to the staffing plan or resources devoted to supervision and monitoring are needed, making any necessary adjustments.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Youthful inmates:</a:t>
            </a:r>
          </a:p>
          <a:p>
            <a:r>
              <a:rPr lang="en-US" sz="1200" b="0" i="0" u="none" strike="noStrike" kern="1200" baseline="0" dirty="0" smtClean="0">
                <a:solidFill>
                  <a:schemeClr val="tx1"/>
                </a:solidFill>
                <a:latin typeface="+mn-lt"/>
                <a:ea typeface="+mn-ea"/>
                <a:cs typeface="+mn-cs"/>
              </a:rPr>
              <a:t>Youthful inmates </a:t>
            </a:r>
          </a:p>
          <a:p>
            <a:r>
              <a:rPr lang="en-US" sz="1200" b="0" i="0" u="none" strike="noStrike" kern="1200" baseline="0" dirty="0" smtClean="0">
                <a:solidFill>
                  <a:schemeClr val="tx1"/>
                </a:solidFill>
                <a:latin typeface="+mn-lt"/>
                <a:ea typeface="+mn-ea"/>
                <a:cs typeface="+mn-cs"/>
              </a:rPr>
              <a:t>The standards define a youthful inmate as “any person under the age of 18 who is under adult court supervision and incarcerated or detained in a prison or jail.” </a:t>
            </a:r>
            <a:r>
              <a:rPr lang="en-US" sz="1200" b="1" i="0" u="none" strike="noStrike" kern="1200" baseline="0" dirty="0" smtClean="0">
                <a:solidFill>
                  <a:schemeClr val="tx1"/>
                </a:solidFill>
                <a:latin typeface="+mn-lt"/>
                <a:ea typeface="+mn-ea"/>
                <a:cs typeface="+mn-cs"/>
              </a:rPr>
              <a:t>Standard 115.14 </a:t>
            </a:r>
            <a:r>
              <a:rPr lang="en-US" sz="1200" b="0" i="0" u="none" strike="noStrike" kern="1200" baseline="0" dirty="0" smtClean="0">
                <a:solidFill>
                  <a:schemeClr val="tx1"/>
                </a:solidFill>
                <a:latin typeface="+mn-lt"/>
                <a:ea typeface="+mn-ea"/>
                <a:cs typeface="+mn-cs"/>
              </a:rPr>
              <a:t>requires adult prisons and jails to house youthful inmates separately from adult inmates. However, agencies may manage this population outside of a housing unit if supervised directly by staff. </a:t>
            </a:r>
          </a:p>
          <a:p>
            <a:r>
              <a:rPr lang="en-US" sz="1200" b="0" i="0" u="none" strike="noStrike" kern="1200" baseline="0" dirty="0" smtClean="0">
                <a:solidFill>
                  <a:schemeClr val="tx1"/>
                </a:solidFill>
                <a:latin typeface="+mn-lt"/>
                <a:ea typeface="+mn-ea"/>
                <a:cs typeface="+mn-cs"/>
              </a:rPr>
              <a:t>Facilities and agencies have flexibility in complying with this standard. For example, they can: </a:t>
            </a:r>
          </a:p>
          <a:p>
            <a:r>
              <a:rPr lang="en-US" sz="1200" b="0" i="0" u="none" strike="noStrike" kern="1200" baseline="0" dirty="0" smtClean="0">
                <a:solidFill>
                  <a:schemeClr val="tx1"/>
                </a:solidFill>
                <a:latin typeface="+mn-lt"/>
                <a:ea typeface="+mn-ea"/>
                <a:cs typeface="+mn-cs"/>
              </a:rPr>
              <a:t>1. Confine all youthful inmates to a separate housing unit; </a:t>
            </a:r>
          </a:p>
          <a:p>
            <a:r>
              <a:rPr lang="en-US" sz="1200" b="0" i="0" u="none" strike="noStrike" kern="1200" baseline="0" dirty="0" smtClean="0">
                <a:solidFill>
                  <a:schemeClr val="tx1"/>
                </a:solidFill>
                <a:latin typeface="+mn-lt"/>
                <a:ea typeface="+mn-ea"/>
                <a:cs typeface="+mn-cs"/>
              </a:rPr>
              <a:t>2. Transfer youthful inmates to a facility within the agency that enables them to be confined to a separate unit; </a:t>
            </a:r>
          </a:p>
          <a:p>
            <a:r>
              <a:rPr lang="en-US" sz="1200" b="0" i="0" u="none" strike="noStrike" kern="1200" baseline="0" dirty="0" smtClean="0">
                <a:solidFill>
                  <a:schemeClr val="tx1"/>
                </a:solidFill>
                <a:latin typeface="+mn-lt"/>
                <a:ea typeface="+mn-ea"/>
                <a:cs typeface="+mn-cs"/>
              </a:rPr>
              <a:t>3. Enter into a cooperative agreement with an outside jurisdiction to enable compliance; or </a:t>
            </a:r>
          </a:p>
          <a:p>
            <a:r>
              <a:rPr lang="en-US" sz="1200" b="0" i="0" u="none" strike="noStrike" kern="1200" baseline="0" dirty="0" smtClean="0">
                <a:solidFill>
                  <a:schemeClr val="tx1"/>
                </a:solidFill>
                <a:latin typeface="+mn-lt"/>
                <a:ea typeface="+mn-ea"/>
                <a:cs typeface="+mn-cs"/>
              </a:rPr>
              <a:t>4. Cease confining youthful inmates in adult facilities as a matter of policy or law. </a:t>
            </a:r>
          </a:p>
          <a:p>
            <a:endParaRPr lang="en-US" dirty="0"/>
          </a:p>
        </p:txBody>
      </p:sp>
      <p:sp>
        <p:nvSpPr>
          <p:cNvPr id="4" name="Slide Number Placeholder 3"/>
          <p:cNvSpPr>
            <a:spLocks noGrp="1"/>
          </p:cNvSpPr>
          <p:nvPr>
            <p:ph type="sldNum" sz="quarter" idx="10"/>
          </p:nvPr>
        </p:nvSpPr>
        <p:spPr/>
        <p:txBody>
          <a:bodyPr/>
          <a:lstStyle/>
          <a:p>
            <a:fld id="{8E3AD2ED-49A5-429A-B3D3-3014F5F1DDCA}" type="slidenum">
              <a:rPr lang="en-US" smtClean="0"/>
              <a:pPr/>
              <a:t>58</a:t>
            </a:fld>
            <a:endParaRPr lang="en-US"/>
          </a:p>
        </p:txBody>
      </p:sp>
    </p:spTree>
    <p:extLst>
      <p:ext uri="{BB962C8B-B14F-4D97-AF65-F5344CB8AC3E}">
        <p14:creationId xmlns:p14="http://schemas.microsoft.com/office/powerpoint/2010/main" val="9784378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Detection-know your environment</a:t>
            </a:r>
          </a:p>
          <a:p>
            <a:endParaRPr lang="en-US" dirty="0"/>
          </a:p>
        </p:txBody>
      </p:sp>
      <p:sp>
        <p:nvSpPr>
          <p:cNvPr id="4" name="Slide Number Placeholder 3"/>
          <p:cNvSpPr>
            <a:spLocks noGrp="1"/>
          </p:cNvSpPr>
          <p:nvPr>
            <p:ph type="sldNum" sz="quarter" idx="10"/>
          </p:nvPr>
        </p:nvSpPr>
        <p:spPr/>
        <p:txBody>
          <a:bodyPr/>
          <a:lstStyle/>
          <a:p>
            <a:fld id="{8E3AD2ED-49A5-429A-B3D3-3014F5F1DDCA}" type="slidenum">
              <a:rPr lang="en-US" smtClean="0"/>
              <a:pPr/>
              <a:t>59</a:t>
            </a:fld>
            <a:endParaRPr lang="en-US"/>
          </a:p>
        </p:txBody>
      </p:sp>
    </p:spTree>
    <p:extLst>
      <p:ext uri="{BB962C8B-B14F-4D97-AF65-F5344CB8AC3E}">
        <p14:creationId xmlns:p14="http://schemas.microsoft.com/office/powerpoint/2010/main" val="25106189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3AD2ED-49A5-429A-B3D3-3014F5F1DDCA}" type="slidenum">
              <a:rPr lang="en-US" smtClean="0"/>
              <a:t>60</a:t>
            </a:fld>
            <a:endParaRPr lang="en-US"/>
          </a:p>
        </p:txBody>
      </p:sp>
    </p:spTree>
    <p:extLst>
      <p:ext uri="{BB962C8B-B14F-4D97-AF65-F5344CB8AC3E}">
        <p14:creationId xmlns:p14="http://schemas.microsoft.com/office/powerpoint/2010/main" val="358353125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3AD2ED-49A5-429A-B3D3-3014F5F1DDCA}" type="slidenum">
              <a:rPr lang="en-US" smtClean="0"/>
              <a:t>62</a:t>
            </a:fld>
            <a:endParaRPr lang="en-US"/>
          </a:p>
        </p:txBody>
      </p:sp>
    </p:spTree>
    <p:extLst>
      <p:ext uri="{BB962C8B-B14F-4D97-AF65-F5344CB8AC3E}">
        <p14:creationId xmlns:p14="http://schemas.microsoft.com/office/powerpoint/2010/main" val="4028253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3AD2ED-49A5-429A-B3D3-3014F5F1DDCA}" type="slidenum">
              <a:rPr lang="en-US" smtClean="0"/>
              <a:t>7</a:t>
            </a:fld>
            <a:endParaRPr lang="en-US"/>
          </a:p>
        </p:txBody>
      </p:sp>
    </p:spTree>
    <p:extLst>
      <p:ext uri="{BB962C8B-B14F-4D97-AF65-F5344CB8AC3E}">
        <p14:creationId xmlns:p14="http://schemas.microsoft.com/office/powerpoint/2010/main" val="4173143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3AD2ED-49A5-429A-B3D3-3014F5F1DDCA}" type="slidenum">
              <a:rPr lang="en-US" smtClean="0"/>
              <a:t>8</a:t>
            </a:fld>
            <a:endParaRPr lang="en-US"/>
          </a:p>
        </p:txBody>
      </p:sp>
    </p:spTree>
    <p:extLst>
      <p:ext uri="{BB962C8B-B14F-4D97-AF65-F5344CB8AC3E}">
        <p14:creationId xmlns:p14="http://schemas.microsoft.com/office/powerpoint/2010/main" val="3943768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3AD2ED-49A5-429A-B3D3-3014F5F1DDCA}" type="slidenum">
              <a:rPr lang="en-US" smtClean="0"/>
              <a:t>9</a:t>
            </a:fld>
            <a:endParaRPr lang="en-US"/>
          </a:p>
        </p:txBody>
      </p:sp>
    </p:spTree>
    <p:extLst>
      <p:ext uri="{BB962C8B-B14F-4D97-AF65-F5344CB8AC3E}">
        <p14:creationId xmlns:p14="http://schemas.microsoft.com/office/powerpoint/2010/main" val="550362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F41121-0D60-44AA-AD81-8A7116AA7E7D}" type="slidenum">
              <a:rPr lang="en-US" smtClean="0"/>
              <a:t>11</a:t>
            </a:fld>
            <a:endParaRPr lang="en-US"/>
          </a:p>
        </p:txBody>
      </p:sp>
    </p:spTree>
    <p:extLst>
      <p:ext uri="{BB962C8B-B14F-4D97-AF65-F5344CB8AC3E}">
        <p14:creationId xmlns:p14="http://schemas.microsoft.com/office/powerpoint/2010/main" val="2158995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3AD2ED-49A5-429A-B3D3-3014F5F1DDCA}" type="slidenum">
              <a:rPr lang="en-US" smtClean="0"/>
              <a:t>12</a:t>
            </a:fld>
            <a:endParaRPr lang="en-US"/>
          </a:p>
        </p:txBody>
      </p:sp>
    </p:spTree>
    <p:extLst>
      <p:ext uri="{BB962C8B-B14F-4D97-AF65-F5344CB8AC3E}">
        <p14:creationId xmlns:p14="http://schemas.microsoft.com/office/powerpoint/2010/main" val="1725105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4" descr="C:\Users\mikel\Desktop\PREA-logoRGBhirez-02031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2950" y="438151"/>
            <a:ext cx="1695450" cy="169544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Hom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810000" y="1470610"/>
            <a:ext cx="3048000" cy="502324"/>
          </a:xfrm>
          <a:prstGeom prst="rect">
            <a:avLst/>
          </a:prstGeom>
          <a:noFill/>
          <a:extLst>
            <a:ext uri="{909E8E84-426E-40DD-AFC4-6F175D3DCCD1}">
              <a14:hiddenFill xmlns:a14="http://schemas.microsoft.com/office/drawing/2010/main">
                <a:solidFill>
                  <a:srgbClr val="FFFFFF"/>
                </a:solidFill>
              </a14:hiddenFill>
            </a:ext>
          </a:extLst>
        </p:spPr>
      </p:pic>
      <p:sp>
        <p:nvSpPr>
          <p:cNvPr id="14" name="Subtitle 5"/>
          <p:cNvSpPr txBox="1">
            <a:spLocks/>
          </p:cNvSpPr>
          <p:nvPr userDrawn="1"/>
        </p:nvSpPr>
        <p:spPr>
          <a:xfrm>
            <a:off x="1371600" y="3886200"/>
            <a:ext cx="6400800" cy="1676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500"/>
              </a:spcBef>
              <a:buNone/>
            </a:pPr>
            <a:endParaRPr lang="en-US" dirty="0">
              <a:latin typeface="Verdana" pitchFamily="34" charset="0"/>
              <a:ea typeface="Verdana" pitchFamily="34" charset="0"/>
              <a:cs typeface="Verdana" pitchFamily="34" charset="0"/>
            </a:endParaRPr>
          </a:p>
        </p:txBody>
      </p:sp>
      <p:sp>
        <p:nvSpPr>
          <p:cNvPr id="16" name="Title 1"/>
          <p:cNvSpPr txBox="1">
            <a:spLocks/>
          </p:cNvSpPr>
          <p:nvPr userDrawn="1"/>
        </p:nvSpPr>
        <p:spPr>
          <a:xfrm>
            <a:off x="0" y="2743200"/>
            <a:ext cx="9144000" cy="41148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dirty="0" smtClean="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20" name="Title 1"/>
          <p:cNvSpPr>
            <a:spLocks noGrp="1"/>
          </p:cNvSpPr>
          <p:nvPr>
            <p:ph type="ctrTitle"/>
          </p:nvPr>
        </p:nvSpPr>
        <p:spPr>
          <a:xfrm>
            <a:off x="1676400" y="3657600"/>
            <a:ext cx="6350000" cy="2133600"/>
          </a:xfrm>
        </p:spPr>
        <p:txBody>
          <a:bodyPr>
            <a:normAutofit fontScale="90000"/>
          </a:bodyPr>
          <a:lstStyle>
            <a:lvl1pPr>
              <a:defRPr sz="3000">
                <a:solidFill>
                  <a:schemeClr val="bg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4880348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p>
            <a:r>
              <a:rPr lang="en-US" smtClean="0"/>
              <a:t>The Moss Group, Inc.</a:t>
            </a:r>
            <a:endParaRPr lang="en-US" dirty="0"/>
          </a:p>
        </p:txBody>
      </p:sp>
      <p:sp>
        <p:nvSpPr>
          <p:cNvPr id="8" name="Slide Number Placeholder 7"/>
          <p:cNvSpPr>
            <a:spLocks noGrp="1"/>
          </p:cNvSpPr>
          <p:nvPr>
            <p:ph type="sldNum" sz="quarter" idx="11"/>
          </p:nvPr>
        </p:nvSpPr>
        <p:spPr/>
        <p:txBody>
          <a:bodyPr/>
          <a:lstStyle/>
          <a:p>
            <a:fld id="{8027077B-008D-4965-9019-4B1F59FF498D}" type="slidenum">
              <a:rPr lang="en-US" smtClean="0"/>
              <a:pPr/>
              <a:t>‹#›</a:t>
            </a:fld>
            <a:endParaRPr lang="en-US" dirty="0"/>
          </a:p>
        </p:txBody>
      </p:sp>
    </p:spTree>
    <p:extLst>
      <p:ext uri="{BB962C8B-B14F-4D97-AF65-F5344CB8AC3E}">
        <p14:creationId xmlns:p14="http://schemas.microsoft.com/office/powerpoint/2010/main" val="168003019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0" name="Picture 4" descr="C:\Users\mikel\Desktop\PREA-logoRGBhirez-02031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42950" y="438151"/>
            <a:ext cx="1695450" cy="1695449"/>
          </a:xfrm>
          <a:prstGeom prst="rect">
            <a:avLst/>
          </a:prstGeom>
          <a:noFill/>
          <a:extLst>
            <a:ext uri="{909E8E84-426E-40DD-AFC4-6F175D3DCCD1}">
              <a14:hiddenFill xmlns:a14="http://schemas.microsoft.com/office/drawing/2010/main">
                <a:solidFill>
                  <a:srgbClr val="FFFFFF"/>
                </a:solidFill>
              </a14:hiddenFill>
            </a:ext>
          </a:extLst>
        </p:spPr>
      </p:pic>
      <p:sp>
        <p:nvSpPr>
          <p:cNvPr id="14" name="Subtitle 5"/>
          <p:cNvSpPr txBox="1">
            <a:spLocks/>
          </p:cNvSpPr>
          <p:nvPr userDrawn="1"/>
        </p:nvSpPr>
        <p:spPr>
          <a:xfrm>
            <a:off x="1371600" y="3886200"/>
            <a:ext cx="6400800" cy="1676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500"/>
              </a:spcBef>
              <a:buNone/>
            </a:pPr>
            <a:endParaRPr lang="en-US" dirty="0">
              <a:latin typeface="Verdana" pitchFamily="34" charset="0"/>
              <a:ea typeface="Verdana" pitchFamily="34" charset="0"/>
              <a:cs typeface="Verdana" pitchFamily="34" charset="0"/>
            </a:endParaRPr>
          </a:p>
        </p:txBody>
      </p:sp>
      <p:sp>
        <p:nvSpPr>
          <p:cNvPr id="16" name="Title 1"/>
          <p:cNvSpPr txBox="1">
            <a:spLocks/>
          </p:cNvSpPr>
          <p:nvPr userDrawn="1"/>
        </p:nvSpPr>
        <p:spPr>
          <a:xfrm>
            <a:off x="0" y="2743200"/>
            <a:ext cx="9144000" cy="41148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dirty="0" smtClean="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20" name="Title 1"/>
          <p:cNvSpPr>
            <a:spLocks noGrp="1"/>
          </p:cNvSpPr>
          <p:nvPr>
            <p:ph type="ctrTitle"/>
          </p:nvPr>
        </p:nvSpPr>
        <p:spPr>
          <a:xfrm>
            <a:off x="1676400" y="3657600"/>
            <a:ext cx="6350000" cy="2133600"/>
          </a:xfrm>
        </p:spPr>
        <p:txBody>
          <a:bodyPr>
            <a:normAutofit fontScale="90000"/>
          </a:bodyPr>
          <a:lstStyle>
            <a:lvl1pPr>
              <a:defRPr sz="3000">
                <a:solidFill>
                  <a:schemeClr val="bg1"/>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pic>
        <p:nvPicPr>
          <p:cNvPr id="8" name="Picture 1" descr="Description: Moss Group Letterhead"/>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6459" t="12069" r="14812" b="11499"/>
          <a:stretch/>
        </p:blipFill>
        <p:spPr bwMode="auto">
          <a:xfrm>
            <a:off x="3810000" y="1003334"/>
            <a:ext cx="4724400" cy="673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3026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dirty="0" smtClean="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8" name="Title 1"/>
          <p:cNvSpPr>
            <a:spLocks noGrp="1"/>
          </p:cNvSpPr>
          <p:nvPr>
            <p:ph type="title" hasCustomPrompt="1"/>
          </p:nvPr>
        </p:nvSpPr>
        <p:spPr>
          <a:xfrm>
            <a:off x="457200" y="81311"/>
            <a:ext cx="8229600" cy="888834"/>
          </a:xfrm>
        </p:spPr>
        <p:txBody>
          <a:bodyPr>
            <a:noAutofit/>
          </a:bodyPr>
          <a:lstStyle>
            <a:lvl1pPr algn="l">
              <a:lnSpc>
                <a:spcPts val="2500"/>
              </a:lnSpc>
              <a:defRPr sz="2700">
                <a:solidFill>
                  <a:srgbClr val="FFFFFF"/>
                </a:solidFill>
                <a:latin typeface="Verdana" pitchFamily="34" charset="0"/>
                <a:ea typeface="Verdana" pitchFamily="34" charset="0"/>
                <a:cs typeface="Verdana" pitchFamily="34" charset="0"/>
              </a:defRPr>
            </a:lvl1pPr>
          </a:lstStyle>
          <a:p>
            <a:r>
              <a:rPr lang="en-US" dirty="0" smtClean="0"/>
              <a:t>Slide master</a:t>
            </a:r>
            <a:endParaRPr lang="en-US" dirty="0"/>
          </a:p>
        </p:txBody>
      </p:sp>
      <p:sp>
        <p:nvSpPr>
          <p:cNvPr id="9" name="Text Placeholder 4"/>
          <p:cNvSpPr>
            <a:spLocks noGrp="1"/>
          </p:cNvSpPr>
          <p:nvPr>
            <p:ph type="body" sz="quarter" idx="3"/>
          </p:nvPr>
        </p:nvSpPr>
        <p:spPr>
          <a:xfrm>
            <a:off x="1146583" y="1729854"/>
            <a:ext cx="6773660" cy="430840"/>
          </a:xfrm>
        </p:spPr>
        <p:txBody>
          <a:bodyPr anchor="b">
            <a:noAutofit/>
          </a:bodyPr>
          <a:lstStyle>
            <a:lvl1pPr marL="0" indent="0">
              <a:buNone/>
              <a:defRPr sz="2000" b="1">
                <a:solidFill>
                  <a:srgbClr val="CA7700"/>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Content Placeholder 5"/>
          <p:cNvSpPr>
            <a:spLocks noGrp="1"/>
          </p:cNvSpPr>
          <p:nvPr>
            <p:ph sz="quarter" idx="4"/>
          </p:nvPr>
        </p:nvSpPr>
        <p:spPr>
          <a:xfrm>
            <a:off x="1146582" y="2160694"/>
            <a:ext cx="6773661" cy="3965469"/>
          </a:xfrm>
        </p:spPr>
        <p:txBody>
          <a:bodyPr>
            <a:noAutofit/>
          </a:bodyPr>
          <a:lstStyle>
            <a:lvl1pPr marL="0" indent="0">
              <a:lnSpc>
                <a:spcPct val="100000"/>
              </a:lnSpc>
              <a:spcBef>
                <a:spcPts val="0"/>
              </a:spcBef>
              <a:spcAft>
                <a:spcPts val="0"/>
              </a:spcAft>
              <a:buFontTx/>
              <a:buNone/>
              <a:defRPr sz="18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1800">
                <a:solidFill>
                  <a:srgbClr val="5F574F"/>
                </a:solidFill>
                <a:latin typeface="Verdana" pitchFamily="34" charset="0"/>
                <a:ea typeface="Verdana" pitchFamily="34" charset="0"/>
                <a:cs typeface="Verdana" pitchFamily="34" charset="0"/>
              </a:defRPr>
            </a:lvl2pPr>
            <a:lvl3pPr marL="914400" indent="-457200">
              <a:lnSpc>
                <a:spcPct val="100000"/>
              </a:lnSpc>
              <a:spcBef>
                <a:spcPts val="0"/>
              </a:spcBef>
              <a:spcAft>
                <a:spcPts val="0"/>
              </a:spcAft>
              <a:defRPr sz="1800">
                <a:solidFill>
                  <a:srgbClr val="5F574F"/>
                </a:solidFill>
                <a:latin typeface="Verdana" pitchFamily="34" charset="0"/>
                <a:ea typeface="Verdana" pitchFamily="34" charset="0"/>
                <a:cs typeface="Verdana" pitchFamily="34" charset="0"/>
              </a:defRPr>
            </a:lvl3pPr>
            <a:lvl4pPr marL="1371600" indent="-457200">
              <a:lnSpc>
                <a:spcPct val="100000"/>
              </a:lnSpc>
              <a:spcBef>
                <a:spcPts val="0"/>
              </a:spcBef>
              <a:spcAft>
                <a:spcPts val="0"/>
              </a:spcAft>
              <a:defRPr sz="18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1" name="Picture 6" descr="C:\Users\mikel\Desktop\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027077B-008D-4965-9019-4B1F59FF498D}" type="slidenum">
              <a:rPr lang="en-US" smtClean="0"/>
              <a:pPr/>
              <a:t>‹#›</a:t>
            </a:fld>
            <a:endParaRPr lang="en-US" dirty="0"/>
          </a:p>
        </p:txBody>
      </p:sp>
      <p:sp>
        <p:nvSpPr>
          <p:cNvPr id="12" name="Footer Placeholder 4"/>
          <p:cNvSpPr>
            <a:spLocks noGrp="1"/>
          </p:cNvSpPr>
          <p:nvPr>
            <p:ph type="ftr" sz="quarter" idx="1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The Moss Group, Inc.</a:t>
            </a:r>
            <a:endParaRPr lang="en-US" dirty="0"/>
          </a:p>
        </p:txBody>
      </p:sp>
    </p:spTree>
    <p:extLst>
      <p:ext uri="{BB962C8B-B14F-4D97-AF65-F5344CB8AC3E}">
        <p14:creationId xmlns:p14="http://schemas.microsoft.com/office/powerpoint/2010/main" val="125285835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normAutofit/>
          </a:bodyPr>
          <a:lstStyle>
            <a:lvl1pPr>
              <a:defRPr sz="1800">
                <a:solidFill>
                  <a:srgbClr val="5F574F"/>
                </a:solidFill>
                <a:latin typeface="Verdana" pitchFamily="34" charset="0"/>
                <a:ea typeface="Verdana" pitchFamily="34" charset="0"/>
                <a:cs typeface="Verdana" pitchFamily="34" charset="0"/>
              </a:defRPr>
            </a:lvl1pPr>
            <a:lvl2pPr>
              <a:defRPr sz="1800">
                <a:solidFill>
                  <a:srgbClr val="5F574F"/>
                </a:solidFill>
                <a:latin typeface="Verdana" pitchFamily="34" charset="0"/>
                <a:ea typeface="Verdana" pitchFamily="34" charset="0"/>
                <a:cs typeface="Verdana" pitchFamily="34" charset="0"/>
              </a:defRPr>
            </a:lvl2pPr>
            <a:lvl3pPr>
              <a:defRPr sz="1800">
                <a:solidFill>
                  <a:srgbClr val="5F574F"/>
                </a:solidFill>
                <a:latin typeface="Verdana" pitchFamily="34" charset="0"/>
                <a:ea typeface="Verdana" pitchFamily="34" charset="0"/>
                <a:cs typeface="Verdana" pitchFamily="34" charset="0"/>
              </a:defRPr>
            </a:lvl3pPr>
            <a:lvl4pPr>
              <a:defRPr sz="1800">
                <a:solidFill>
                  <a:srgbClr val="5F574F"/>
                </a:solidFill>
                <a:latin typeface="Verdana" pitchFamily="34" charset="0"/>
                <a:ea typeface="Verdana" pitchFamily="34" charset="0"/>
                <a:cs typeface="Verdana" pitchFamily="34" charset="0"/>
              </a:defRPr>
            </a:lvl4pPr>
            <a:lvl5pPr>
              <a:defRPr sz="1800">
                <a:solidFill>
                  <a:srgbClr val="5F574F"/>
                </a:solidFill>
                <a:latin typeface="Verdana" pitchFamily="34" charset="0"/>
                <a:ea typeface="Verdana" pitchFamily="34" charset="0"/>
                <a:cs typeface="Verdana"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dirty="0" smtClean="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9" name="Title 1"/>
          <p:cNvSpPr>
            <a:spLocks noGrp="1"/>
          </p:cNvSpPr>
          <p:nvPr>
            <p:ph type="title" hasCustomPrompt="1"/>
          </p:nvPr>
        </p:nvSpPr>
        <p:spPr>
          <a:xfrm>
            <a:off x="457200" y="81311"/>
            <a:ext cx="8229600" cy="888834"/>
          </a:xfrm>
        </p:spPr>
        <p:txBody>
          <a:bodyPr>
            <a:noAutofit/>
          </a:bodyPr>
          <a:lstStyle>
            <a:lvl1pPr algn="l">
              <a:lnSpc>
                <a:spcPts val="2500"/>
              </a:lnSpc>
              <a:defRPr sz="2700">
                <a:solidFill>
                  <a:srgbClr val="FFFFFF"/>
                </a:solidFill>
                <a:latin typeface="Verdana" pitchFamily="34" charset="0"/>
                <a:ea typeface="Verdana" pitchFamily="34" charset="0"/>
                <a:cs typeface="Verdana" pitchFamily="34" charset="0"/>
              </a:defRPr>
            </a:lvl1pPr>
          </a:lstStyle>
          <a:p>
            <a:r>
              <a:rPr lang="en-US" dirty="0" smtClean="0"/>
              <a:t>Slide master</a:t>
            </a:r>
            <a:endParaRPr lang="en-US" dirty="0"/>
          </a:p>
        </p:txBody>
      </p:sp>
      <p:sp>
        <p:nvSpPr>
          <p:cNvPr id="12" name="Text Placeholder 4"/>
          <p:cNvSpPr>
            <a:spLocks noGrp="1"/>
          </p:cNvSpPr>
          <p:nvPr>
            <p:ph type="body" sz="quarter" idx="3"/>
          </p:nvPr>
        </p:nvSpPr>
        <p:spPr>
          <a:xfrm>
            <a:off x="4654550" y="1600200"/>
            <a:ext cx="4041775" cy="685800"/>
          </a:xfrm>
        </p:spPr>
        <p:txBody>
          <a:bodyPr anchor="b">
            <a:noAutofit/>
          </a:bodyPr>
          <a:lstStyle>
            <a:lvl1pPr marL="0" indent="0">
              <a:buNone/>
              <a:defRPr sz="2400" b="1">
                <a:solidFill>
                  <a:srgbClr val="CA7700"/>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4"/>
          </p:nvPr>
        </p:nvSpPr>
        <p:spPr>
          <a:xfrm>
            <a:off x="4648199" y="2286000"/>
            <a:ext cx="4048125" cy="3840163"/>
          </a:xfrm>
        </p:spPr>
        <p:txBody>
          <a:bodyPr>
            <a:noAutofit/>
          </a:bodyPr>
          <a:lstStyle>
            <a:lvl1pPr marL="0" indent="0">
              <a:lnSpc>
                <a:spcPct val="100000"/>
              </a:lnSpc>
              <a:spcBef>
                <a:spcPts val="0"/>
              </a:spcBef>
              <a:spcAft>
                <a:spcPts val="0"/>
              </a:spcAft>
              <a:buFontTx/>
              <a:buNone/>
              <a:defRPr sz="18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1800">
                <a:solidFill>
                  <a:srgbClr val="5F574F"/>
                </a:solidFill>
                <a:latin typeface="Verdana" pitchFamily="34" charset="0"/>
                <a:ea typeface="Verdana" pitchFamily="34" charset="0"/>
                <a:cs typeface="Verdana" pitchFamily="34" charset="0"/>
              </a:defRPr>
            </a:lvl2pPr>
            <a:lvl3pPr>
              <a:lnSpc>
                <a:spcPct val="100000"/>
              </a:lnSpc>
              <a:spcBef>
                <a:spcPts val="0"/>
              </a:spcBef>
              <a:spcAft>
                <a:spcPts val="0"/>
              </a:spcAft>
              <a:defRPr sz="1800">
                <a:solidFill>
                  <a:srgbClr val="5F574F"/>
                </a:solidFill>
                <a:latin typeface="Verdana" pitchFamily="34" charset="0"/>
                <a:ea typeface="Verdana" pitchFamily="34" charset="0"/>
                <a:cs typeface="Verdana" pitchFamily="34" charset="0"/>
              </a:defRPr>
            </a:lvl3pPr>
            <a:lvl4pPr>
              <a:lnSpc>
                <a:spcPct val="100000"/>
              </a:lnSpc>
              <a:spcBef>
                <a:spcPts val="0"/>
              </a:spcBef>
              <a:spcAft>
                <a:spcPts val="0"/>
              </a:spcAft>
              <a:defRPr sz="18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14" name="Picture 6" descr="C:\Users\mikel\Desktop\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027077B-008D-4965-9019-4B1F59FF498D}" type="slidenum">
              <a:rPr lang="en-US" smtClean="0"/>
              <a:pPr/>
              <a:t>‹#›</a:t>
            </a:fld>
            <a:endParaRPr lang="en-US" dirty="0"/>
          </a:p>
        </p:txBody>
      </p:sp>
      <p:sp>
        <p:nvSpPr>
          <p:cNvPr id="10" name="Footer Placeholder 4"/>
          <p:cNvSpPr>
            <a:spLocks noGrp="1"/>
          </p:cNvSpPr>
          <p:nvPr>
            <p:ph type="ftr" sz="quarter" idx="1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The Moss Group, Inc.</a:t>
            </a:r>
            <a:endParaRPr lang="en-US" dirty="0"/>
          </a:p>
        </p:txBody>
      </p:sp>
    </p:spTree>
    <p:extLst>
      <p:ext uri="{BB962C8B-B14F-4D97-AF65-F5344CB8AC3E}">
        <p14:creationId xmlns:p14="http://schemas.microsoft.com/office/powerpoint/2010/main" val="65319069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1800" b="1">
                <a:solidFill>
                  <a:srgbClr val="CA7700"/>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1800">
                <a:solidFill>
                  <a:srgbClr val="5F574F"/>
                </a:solidFill>
                <a:latin typeface="Verdana" pitchFamily="34" charset="0"/>
                <a:ea typeface="Verdana" pitchFamily="34" charset="0"/>
                <a:cs typeface="Verdana" pitchFamily="34" charset="0"/>
              </a:defRPr>
            </a:lvl1pPr>
            <a:lvl2pPr>
              <a:defRPr sz="1800">
                <a:solidFill>
                  <a:srgbClr val="5F574F"/>
                </a:solidFill>
                <a:latin typeface="Verdana" pitchFamily="34" charset="0"/>
                <a:ea typeface="Verdana" pitchFamily="34" charset="0"/>
                <a:cs typeface="Verdana" pitchFamily="34" charset="0"/>
              </a:defRPr>
            </a:lvl2pPr>
            <a:lvl3pPr>
              <a:defRPr sz="1800">
                <a:solidFill>
                  <a:srgbClr val="5F574F"/>
                </a:solidFill>
                <a:latin typeface="Verdana" pitchFamily="34" charset="0"/>
                <a:ea typeface="Verdana" pitchFamily="34" charset="0"/>
                <a:cs typeface="Verdana" pitchFamily="34" charset="0"/>
              </a:defRPr>
            </a:lvl3pPr>
            <a:lvl4pPr>
              <a:defRPr sz="1800">
                <a:solidFill>
                  <a:srgbClr val="5F574F"/>
                </a:solidFill>
                <a:latin typeface="Verdana" pitchFamily="34" charset="0"/>
                <a:ea typeface="Verdana" pitchFamily="34" charset="0"/>
                <a:cs typeface="Verdana" pitchFamily="34" charset="0"/>
              </a:defRPr>
            </a:lvl4pPr>
            <a:lvl5pPr>
              <a:defRPr sz="1800">
                <a:solidFill>
                  <a:srgbClr val="5F574F"/>
                </a:solidFill>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1800" b="1">
                <a:solidFill>
                  <a:srgbClr val="CA7700"/>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1800">
                <a:solidFill>
                  <a:srgbClr val="5F574F"/>
                </a:solidFill>
                <a:latin typeface="Verdana" pitchFamily="34" charset="0"/>
                <a:ea typeface="Verdana" pitchFamily="34" charset="0"/>
                <a:cs typeface="Verdana" pitchFamily="34" charset="0"/>
              </a:defRPr>
            </a:lvl1pPr>
            <a:lvl2pPr>
              <a:defRPr sz="1800">
                <a:solidFill>
                  <a:srgbClr val="5F574F"/>
                </a:solidFill>
                <a:latin typeface="Verdana" pitchFamily="34" charset="0"/>
                <a:ea typeface="Verdana" pitchFamily="34" charset="0"/>
                <a:cs typeface="Verdana" pitchFamily="34" charset="0"/>
              </a:defRPr>
            </a:lvl2pPr>
            <a:lvl3pPr>
              <a:defRPr sz="1800">
                <a:solidFill>
                  <a:srgbClr val="5F574F"/>
                </a:solidFill>
                <a:latin typeface="Verdana" pitchFamily="34" charset="0"/>
                <a:ea typeface="Verdana" pitchFamily="34" charset="0"/>
                <a:cs typeface="Verdana" pitchFamily="34" charset="0"/>
              </a:defRPr>
            </a:lvl3pPr>
            <a:lvl4pPr>
              <a:defRPr sz="1800">
                <a:solidFill>
                  <a:srgbClr val="5F574F"/>
                </a:solidFill>
                <a:latin typeface="Verdana" pitchFamily="34" charset="0"/>
                <a:ea typeface="Verdana" pitchFamily="34" charset="0"/>
                <a:cs typeface="Verdana" pitchFamily="34" charset="0"/>
              </a:defRPr>
            </a:lvl4pPr>
            <a:lvl5pPr>
              <a:defRPr sz="1800">
                <a:solidFill>
                  <a:srgbClr val="5F574F"/>
                </a:solidFill>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dirty="0" smtClean="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11" name="Title 1"/>
          <p:cNvSpPr>
            <a:spLocks noGrp="1"/>
          </p:cNvSpPr>
          <p:nvPr>
            <p:ph type="title" hasCustomPrompt="1"/>
          </p:nvPr>
        </p:nvSpPr>
        <p:spPr>
          <a:xfrm>
            <a:off x="457200" y="81311"/>
            <a:ext cx="8229600" cy="888834"/>
          </a:xfrm>
        </p:spPr>
        <p:txBody>
          <a:bodyPr>
            <a:noAutofit/>
          </a:bodyPr>
          <a:lstStyle>
            <a:lvl1pPr algn="l">
              <a:lnSpc>
                <a:spcPts val="2500"/>
              </a:lnSpc>
              <a:defRPr sz="2700">
                <a:solidFill>
                  <a:srgbClr val="FFFFFF"/>
                </a:solidFill>
                <a:latin typeface="Verdana" pitchFamily="34" charset="0"/>
                <a:ea typeface="Verdana" pitchFamily="34" charset="0"/>
                <a:cs typeface="Verdana" pitchFamily="34" charset="0"/>
              </a:defRPr>
            </a:lvl1pPr>
          </a:lstStyle>
          <a:p>
            <a:r>
              <a:rPr lang="en-US" dirty="0" smtClean="0"/>
              <a:t>Slide master</a:t>
            </a:r>
            <a:endParaRPr lang="en-US" dirty="0"/>
          </a:p>
        </p:txBody>
      </p:sp>
      <p:pic>
        <p:nvPicPr>
          <p:cNvPr id="14" name="Picture 6" descr="C:\Users\mikel\Desktop\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027077B-008D-4965-9019-4B1F59FF498D}" type="slidenum">
              <a:rPr lang="en-US" smtClean="0"/>
              <a:pPr/>
              <a:t>‹#›</a:t>
            </a:fld>
            <a:endParaRPr lang="en-US" dirty="0"/>
          </a:p>
        </p:txBody>
      </p:sp>
      <p:sp>
        <p:nvSpPr>
          <p:cNvPr id="12" name="Footer Placeholder 4"/>
          <p:cNvSpPr>
            <a:spLocks noGrp="1"/>
          </p:cNvSpPr>
          <p:nvPr>
            <p:ph type="ftr" sz="quarter" idx="1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The Moss Group, Inc.</a:t>
            </a:r>
            <a:endParaRPr lang="en-US" dirty="0"/>
          </a:p>
        </p:txBody>
      </p:sp>
    </p:spTree>
    <p:extLst>
      <p:ext uri="{BB962C8B-B14F-4D97-AF65-F5344CB8AC3E}">
        <p14:creationId xmlns:p14="http://schemas.microsoft.com/office/powerpoint/2010/main" val="223677155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dirty="0" smtClean="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7" name="Title 1"/>
          <p:cNvSpPr>
            <a:spLocks noGrp="1"/>
          </p:cNvSpPr>
          <p:nvPr>
            <p:ph type="title" hasCustomPrompt="1"/>
          </p:nvPr>
        </p:nvSpPr>
        <p:spPr>
          <a:xfrm>
            <a:off x="457200" y="81311"/>
            <a:ext cx="8229600" cy="888834"/>
          </a:xfrm>
        </p:spPr>
        <p:txBody>
          <a:bodyPr>
            <a:noAutofit/>
          </a:bodyPr>
          <a:lstStyle>
            <a:lvl1pPr algn="l">
              <a:lnSpc>
                <a:spcPts val="2500"/>
              </a:lnSpc>
              <a:defRPr sz="2700">
                <a:solidFill>
                  <a:srgbClr val="FFFFFF"/>
                </a:solidFill>
                <a:latin typeface="Verdana" pitchFamily="34" charset="0"/>
                <a:ea typeface="Verdana" pitchFamily="34" charset="0"/>
                <a:cs typeface="Verdana" pitchFamily="34" charset="0"/>
              </a:defRPr>
            </a:lvl1pPr>
          </a:lstStyle>
          <a:p>
            <a:r>
              <a:rPr lang="en-US" dirty="0" smtClean="0"/>
              <a:t>Slide master</a:t>
            </a:r>
            <a:endParaRPr lang="en-US" dirty="0"/>
          </a:p>
        </p:txBody>
      </p:sp>
      <p:pic>
        <p:nvPicPr>
          <p:cNvPr id="10" name="Picture 6" descr="C:\Users\mikel\Desktop\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027077B-008D-4965-9019-4B1F59FF498D}" type="slidenum">
              <a:rPr lang="en-US" smtClean="0"/>
              <a:pPr/>
              <a:t>‹#›</a:t>
            </a:fld>
            <a:endParaRPr lang="en-US" dirty="0"/>
          </a:p>
        </p:txBody>
      </p:sp>
      <p:sp>
        <p:nvSpPr>
          <p:cNvPr id="8"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The Moss Group, Inc.</a:t>
            </a:r>
            <a:endParaRPr lang="en-US" dirty="0"/>
          </a:p>
        </p:txBody>
      </p:sp>
    </p:spTree>
    <p:extLst>
      <p:ext uri="{BB962C8B-B14F-4D97-AF65-F5344CB8AC3E}">
        <p14:creationId xmlns:p14="http://schemas.microsoft.com/office/powerpoint/2010/main" val="257907360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7"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dirty="0" smtClean="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8" name="Title 1"/>
          <p:cNvSpPr>
            <a:spLocks noGrp="1"/>
          </p:cNvSpPr>
          <p:nvPr>
            <p:ph type="title" hasCustomPrompt="1"/>
          </p:nvPr>
        </p:nvSpPr>
        <p:spPr>
          <a:xfrm>
            <a:off x="457200" y="81311"/>
            <a:ext cx="8229600" cy="888834"/>
          </a:xfrm>
        </p:spPr>
        <p:txBody>
          <a:bodyPr>
            <a:noAutofit/>
          </a:bodyPr>
          <a:lstStyle>
            <a:lvl1pPr algn="l">
              <a:lnSpc>
                <a:spcPts val="2500"/>
              </a:lnSpc>
              <a:defRPr sz="2700">
                <a:solidFill>
                  <a:srgbClr val="FFFFFF"/>
                </a:solidFill>
                <a:latin typeface="Verdana" pitchFamily="34" charset="0"/>
                <a:ea typeface="Verdana" pitchFamily="34" charset="0"/>
                <a:cs typeface="Verdana" pitchFamily="34" charset="0"/>
              </a:defRPr>
            </a:lvl1pPr>
          </a:lstStyle>
          <a:p>
            <a:r>
              <a:rPr lang="en-US" dirty="0" smtClean="0"/>
              <a:t>Slide master</a:t>
            </a:r>
            <a:endParaRPr lang="en-US" dirty="0"/>
          </a:p>
        </p:txBody>
      </p:sp>
      <p:sp>
        <p:nvSpPr>
          <p:cNvPr id="10" name="Content Placeholder 5"/>
          <p:cNvSpPr>
            <a:spLocks noGrp="1"/>
          </p:cNvSpPr>
          <p:nvPr>
            <p:ph sz="quarter" idx="4"/>
          </p:nvPr>
        </p:nvSpPr>
        <p:spPr>
          <a:xfrm>
            <a:off x="1146582" y="1219200"/>
            <a:ext cx="6773661" cy="4906963"/>
          </a:xfrm>
        </p:spPr>
        <p:txBody>
          <a:bodyPr>
            <a:noAutofit/>
          </a:bodyPr>
          <a:lstStyle>
            <a:lvl1pPr marL="0" indent="0">
              <a:lnSpc>
                <a:spcPct val="100000"/>
              </a:lnSpc>
              <a:spcBef>
                <a:spcPts val="0"/>
              </a:spcBef>
              <a:spcAft>
                <a:spcPts val="0"/>
              </a:spcAft>
              <a:buFontTx/>
              <a:buNone/>
              <a:defRPr sz="18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1800">
                <a:solidFill>
                  <a:srgbClr val="5F574F"/>
                </a:solidFill>
                <a:latin typeface="Verdana" pitchFamily="34" charset="0"/>
                <a:ea typeface="Verdana" pitchFamily="34" charset="0"/>
                <a:cs typeface="Verdana" pitchFamily="34" charset="0"/>
              </a:defRPr>
            </a:lvl2pPr>
            <a:lvl3pPr marL="914400" indent="-457200">
              <a:lnSpc>
                <a:spcPct val="100000"/>
              </a:lnSpc>
              <a:spcBef>
                <a:spcPts val="0"/>
              </a:spcBef>
              <a:spcAft>
                <a:spcPts val="0"/>
              </a:spcAft>
              <a:defRPr sz="1800">
                <a:solidFill>
                  <a:srgbClr val="5F574F"/>
                </a:solidFill>
                <a:latin typeface="Verdana" pitchFamily="34" charset="0"/>
                <a:ea typeface="Verdana" pitchFamily="34" charset="0"/>
                <a:cs typeface="Verdana" pitchFamily="34" charset="0"/>
              </a:defRPr>
            </a:lvl3pPr>
            <a:lvl4pPr marL="1371600" indent="-457200">
              <a:lnSpc>
                <a:spcPct val="100000"/>
              </a:lnSpc>
              <a:spcBef>
                <a:spcPts val="0"/>
              </a:spcBef>
              <a:spcAft>
                <a:spcPts val="0"/>
              </a:spcAft>
              <a:defRPr sz="18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9" name="Picture 6" descr="C:\Users\mikel\Desktop\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8027077B-008D-4965-9019-4B1F59FF498D}" type="slidenum">
              <a:rPr lang="en-US" smtClean="0"/>
              <a:pPr/>
              <a:t>‹#›</a:t>
            </a:fld>
            <a:endParaRPr lang="en-US" dirty="0"/>
          </a:p>
        </p:txBody>
      </p:sp>
      <p:sp>
        <p:nvSpPr>
          <p:cNvPr id="11"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The Moss Group, Inc.</a:t>
            </a:r>
            <a:endParaRPr lang="en-US" dirty="0"/>
          </a:p>
        </p:txBody>
      </p:sp>
    </p:spTree>
    <p:extLst>
      <p:ext uri="{BB962C8B-B14F-4D97-AF65-F5344CB8AC3E}">
        <p14:creationId xmlns:p14="http://schemas.microsoft.com/office/powerpoint/2010/main" val="256308737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Amount of Content">
    <p:spTree>
      <p:nvGrpSpPr>
        <p:cNvPr id="1" name=""/>
        <p:cNvGrpSpPr/>
        <p:nvPr/>
      </p:nvGrpSpPr>
      <p:grpSpPr>
        <a:xfrm>
          <a:off x="0" y="0"/>
          <a:ext cx="0" cy="0"/>
          <a:chOff x="0" y="0"/>
          <a:chExt cx="0" cy="0"/>
        </a:xfrm>
      </p:grpSpPr>
      <p:sp>
        <p:nvSpPr>
          <p:cNvPr id="7"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dirty="0" smtClean="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8" name="Title 1"/>
          <p:cNvSpPr>
            <a:spLocks noGrp="1"/>
          </p:cNvSpPr>
          <p:nvPr>
            <p:ph type="title" hasCustomPrompt="1"/>
          </p:nvPr>
        </p:nvSpPr>
        <p:spPr>
          <a:xfrm>
            <a:off x="457200" y="81311"/>
            <a:ext cx="8229600" cy="888834"/>
          </a:xfrm>
        </p:spPr>
        <p:txBody>
          <a:bodyPr>
            <a:noAutofit/>
          </a:bodyPr>
          <a:lstStyle>
            <a:lvl1pPr algn="l">
              <a:lnSpc>
                <a:spcPts val="2500"/>
              </a:lnSpc>
              <a:defRPr sz="2700">
                <a:solidFill>
                  <a:srgbClr val="FFFFFF"/>
                </a:solidFill>
                <a:latin typeface="Verdana" pitchFamily="34" charset="0"/>
                <a:ea typeface="Verdana" pitchFamily="34" charset="0"/>
                <a:cs typeface="Verdana" pitchFamily="34" charset="0"/>
              </a:defRPr>
            </a:lvl1pPr>
          </a:lstStyle>
          <a:p>
            <a:r>
              <a:rPr lang="en-US" dirty="0" smtClean="0"/>
              <a:t>Slide master</a:t>
            </a:r>
            <a:endParaRPr lang="en-US" dirty="0"/>
          </a:p>
        </p:txBody>
      </p:sp>
      <p:sp>
        <p:nvSpPr>
          <p:cNvPr id="10" name="Content Placeholder 5"/>
          <p:cNvSpPr>
            <a:spLocks noGrp="1"/>
          </p:cNvSpPr>
          <p:nvPr>
            <p:ph sz="quarter" idx="4"/>
          </p:nvPr>
        </p:nvSpPr>
        <p:spPr>
          <a:xfrm>
            <a:off x="685800" y="1219200"/>
            <a:ext cx="7924800" cy="4906963"/>
          </a:xfrm>
        </p:spPr>
        <p:txBody>
          <a:bodyPr>
            <a:noAutofit/>
          </a:bodyPr>
          <a:lstStyle>
            <a:lvl1pPr marL="0" indent="0">
              <a:lnSpc>
                <a:spcPct val="100000"/>
              </a:lnSpc>
              <a:spcBef>
                <a:spcPts val="0"/>
              </a:spcBef>
              <a:spcAft>
                <a:spcPts val="0"/>
              </a:spcAft>
              <a:buFontTx/>
              <a:buNone/>
              <a:defRPr sz="18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1800">
                <a:solidFill>
                  <a:srgbClr val="5F574F"/>
                </a:solidFill>
                <a:latin typeface="Verdana" pitchFamily="34" charset="0"/>
                <a:ea typeface="Verdana" pitchFamily="34" charset="0"/>
                <a:cs typeface="Verdana" pitchFamily="34" charset="0"/>
              </a:defRPr>
            </a:lvl2pPr>
            <a:lvl3pPr marL="914400" indent="-457200">
              <a:lnSpc>
                <a:spcPct val="100000"/>
              </a:lnSpc>
              <a:spcBef>
                <a:spcPts val="0"/>
              </a:spcBef>
              <a:spcAft>
                <a:spcPts val="0"/>
              </a:spcAft>
              <a:defRPr sz="1800">
                <a:solidFill>
                  <a:srgbClr val="5F574F"/>
                </a:solidFill>
                <a:latin typeface="Verdana" pitchFamily="34" charset="0"/>
                <a:ea typeface="Verdana" pitchFamily="34" charset="0"/>
                <a:cs typeface="Verdana" pitchFamily="34" charset="0"/>
              </a:defRPr>
            </a:lvl3pPr>
            <a:lvl4pPr marL="1371600" indent="-457200">
              <a:lnSpc>
                <a:spcPct val="100000"/>
              </a:lnSpc>
              <a:spcBef>
                <a:spcPts val="0"/>
              </a:spcBef>
              <a:spcAft>
                <a:spcPts val="0"/>
              </a:spcAft>
              <a:defRPr sz="18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9" name="Picture 6" descr="C:\Users\mikel\Desktop\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a:xfrm>
            <a:off x="457200" y="6324600"/>
            <a:ext cx="1524000" cy="365125"/>
          </a:xfrm>
        </p:spPr>
        <p:txBody>
          <a:bodyPr/>
          <a:lstStyle/>
          <a:p>
            <a:fld id="{8027077B-008D-4965-9019-4B1F59FF498D}" type="slidenum">
              <a:rPr lang="en-US" smtClean="0"/>
              <a:pPr/>
              <a:t>‹#›</a:t>
            </a:fld>
            <a:endParaRPr lang="en-US" dirty="0"/>
          </a:p>
        </p:txBody>
      </p:sp>
      <p:sp>
        <p:nvSpPr>
          <p:cNvPr id="11"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The Moss Group, Inc.</a:t>
            </a:r>
            <a:endParaRPr lang="en-US" dirty="0"/>
          </a:p>
        </p:txBody>
      </p:sp>
    </p:spTree>
    <p:extLst>
      <p:ext uri="{BB962C8B-B14F-4D97-AF65-F5344CB8AC3E}">
        <p14:creationId xmlns:p14="http://schemas.microsoft.com/office/powerpoint/2010/main" val="81386912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7"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dirty="0" smtClean="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8" name="Title 1"/>
          <p:cNvSpPr>
            <a:spLocks noGrp="1"/>
          </p:cNvSpPr>
          <p:nvPr>
            <p:ph type="title" hasCustomPrompt="1"/>
          </p:nvPr>
        </p:nvSpPr>
        <p:spPr>
          <a:xfrm>
            <a:off x="457200" y="81311"/>
            <a:ext cx="8229600" cy="888834"/>
          </a:xfrm>
        </p:spPr>
        <p:txBody>
          <a:bodyPr>
            <a:noAutofit/>
          </a:bodyPr>
          <a:lstStyle>
            <a:lvl1pPr algn="l">
              <a:lnSpc>
                <a:spcPts val="2500"/>
              </a:lnSpc>
              <a:defRPr sz="2700">
                <a:solidFill>
                  <a:srgbClr val="FFFFFF"/>
                </a:solidFill>
                <a:latin typeface="Verdana" pitchFamily="34" charset="0"/>
                <a:ea typeface="Verdana" pitchFamily="34" charset="0"/>
                <a:cs typeface="Verdana" pitchFamily="34" charset="0"/>
              </a:defRPr>
            </a:lvl1pPr>
          </a:lstStyle>
          <a:p>
            <a:r>
              <a:rPr lang="en-US" dirty="0" smtClean="0"/>
              <a:t>Slide master</a:t>
            </a:r>
            <a:endParaRPr lang="en-US" dirty="0"/>
          </a:p>
        </p:txBody>
      </p:sp>
      <p:sp>
        <p:nvSpPr>
          <p:cNvPr id="10" name="Content Placeholder 5"/>
          <p:cNvSpPr>
            <a:spLocks noGrp="1"/>
          </p:cNvSpPr>
          <p:nvPr>
            <p:ph sz="quarter" idx="4"/>
          </p:nvPr>
        </p:nvSpPr>
        <p:spPr>
          <a:xfrm>
            <a:off x="685800" y="1219200"/>
            <a:ext cx="7924800" cy="4906963"/>
          </a:xfrm>
        </p:spPr>
        <p:txBody>
          <a:bodyPr>
            <a:noAutofit/>
          </a:bodyPr>
          <a:lstStyle>
            <a:lvl1pPr marL="0" indent="0">
              <a:lnSpc>
                <a:spcPct val="100000"/>
              </a:lnSpc>
              <a:spcBef>
                <a:spcPts val="0"/>
              </a:spcBef>
              <a:spcAft>
                <a:spcPts val="0"/>
              </a:spcAft>
              <a:buFontTx/>
              <a:buNone/>
              <a:defRPr sz="18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1800">
                <a:solidFill>
                  <a:srgbClr val="5F574F"/>
                </a:solidFill>
                <a:latin typeface="Verdana" pitchFamily="34" charset="0"/>
                <a:ea typeface="Verdana" pitchFamily="34" charset="0"/>
                <a:cs typeface="Verdana" pitchFamily="34" charset="0"/>
              </a:defRPr>
            </a:lvl2pPr>
            <a:lvl3pPr marL="914400" indent="-457200">
              <a:lnSpc>
                <a:spcPct val="100000"/>
              </a:lnSpc>
              <a:spcBef>
                <a:spcPts val="0"/>
              </a:spcBef>
              <a:spcAft>
                <a:spcPts val="0"/>
              </a:spcAft>
              <a:defRPr sz="1800">
                <a:solidFill>
                  <a:srgbClr val="5F574F"/>
                </a:solidFill>
                <a:latin typeface="Verdana" pitchFamily="34" charset="0"/>
                <a:ea typeface="Verdana" pitchFamily="34" charset="0"/>
                <a:cs typeface="Verdana" pitchFamily="34" charset="0"/>
              </a:defRPr>
            </a:lvl3pPr>
            <a:lvl4pPr marL="1371600" indent="-457200">
              <a:lnSpc>
                <a:spcPct val="100000"/>
              </a:lnSpc>
              <a:spcBef>
                <a:spcPts val="0"/>
              </a:spcBef>
              <a:spcAft>
                <a:spcPts val="0"/>
              </a:spcAft>
              <a:defRPr sz="18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pic>
        <p:nvPicPr>
          <p:cNvPr id="9" name="Picture 6" descr="C:\Users\mikel\Desktop\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a:xfrm>
            <a:off x="457200" y="6324600"/>
            <a:ext cx="1295400" cy="365125"/>
          </a:xfrm>
        </p:spPr>
        <p:txBody>
          <a:bodyPr/>
          <a:lstStyle/>
          <a:p>
            <a:fld id="{8027077B-008D-4965-9019-4B1F59FF498D}" type="slidenum">
              <a:rPr lang="en-US" smtClean="0"/>
              <a:pPr/>
              <a:t>‹#›</a:t>
            </a:fld>
            <a:endParaRPr lang="en-US" dirty="0"/>
          </a:p>
        </p:txBody>
      </p:sp>
      <p:sp>
        <p:nvSpPr>
          <p:cNvPr id="11"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The Moss Group, Inc.</a:t>
            </a:r>
            <a:endParaRPr lang="en-US" dirty="0"/>
          </a:p>
        </p:txBody>
      </p:sp>
    </p:spTree>
    <p:extLst>
      <p:ext uri="{BB962C8B-B14F-4D97-AF65-F5344CB8AC3E}">
        <p14:creationId xmlns:p14="http://schemas.microsoft.com/office/powerpoint/2010/main" val="40272470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p>
            <a:r>
              <a:rPr lang="en-US" smtClean="0"/>
              <a:t>The Moss Group, Inc.</a:t>
            </a:r>
            <a:endParaRPr lang="en-US" dirty="0"/>
          </a:p>
        </p:txBody>
      </p:sp>
      <p:sp>
        <p:nvSpPr>
          <p:cNvPr id="8" name="Slide Number Placeholder 7"/>
          <p:cNvSpPr>
            <a:spLocks noGrp="1"/>
          </p:cNvSpPr>
          <p:nvPr>
            <p:ph type="sldNum" sz="quarter" idx="11"/>
          </p:nvPr>
        </p:nvSpPr>
        <p:spPr/>
        <p:txBody>
          <a:bodyPr/>
          <a:lstStyle/>
          <a:p>
            <a:fld id="{8027077B-008D-4965-9019-4B1F59FF498D}" type="slidenum">
              <a:rPr lang="en-US" smtClean="0"/>
              <a:pPr/>
              <a:t>‹#›</a:t>
            </a:fld>
            <a:endParaRPr lang="en-US" dirty="0"/>
          </a:p>
        </p:txBody>
      </p:sp>
    </p:spTree>
    <p:extLst>
      <p:ext uri="{BB962C8B-B14F-4D97-AF65-F5344CB8AC3E}">
        <p14:creationId xmlns:p14="http://schemas.microsoft.com/office/powerpoint/2010/main" val="187419559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The Moss Group, Inc.</a:t>
            </a:r>
            <a:endParaRPr lang="en-US" dirty="0"/>
          </a:p>
        </p:txBody>
      </p:sp>
      <p:sp>
        <p:nvSpPr>
          <p:cNvPr id="7" name="Slide Number Placeholder 6"/>
          <p:cNvSpPr>
            <a:spLocks noGrp="1"/>
          </p:cNvSpPr>
          <p:nvPr>
            <p:ph type="sldNum" sz="quarter" idx="4"/>
          </p:nvPr>
        </p:nvSpPr>
        <p:spPr>
          <a:xfrm>
            <a:off x="457200" y="632460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27077B-008D-4965-9019-4B1F59FF498D}" type="slidenum">
              <a:rPr lang="en-US" smtClean="0"/>
              <a:pPr/>
              <a:t>‹#›</a:t>
            </a:fld>
            <a:endParaRPr lang="en-US" dirty="0"/>
          </a:p>
        </p:txBody>
      </p:sp>
    </p:spTree>
    <p:extLst>
      <p:ext uri="{BB962C8B-B14F-4D97-AF65-F5344CB8AC3E}">
        <p14:creationId xmlns:p14="http://schemas.microsoft.com/office/powerpoint/2010/main" val="2717484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60" r:id="rId6"/>
    <p:sldLayoutId id="2147483662" r:id="rId7"/>
    <p:sldLayoutId id="2147483661" r:id="rId8"/>
    <p:sldLayoutId id="2147483658" r:id="rId9"/>
    <p:sldLayoutId id="2147483659" r:id="rId10"/>
    <p:sldLayoutId id="2147483663" r:id="rId1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www.bjs.gov/content/pub/pdf/svraca0911.pdf"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29"/>
            <a:ext cx="8229600" cy="1132271"/>
          </a:xfrm>
        </p:spPr>
        <p:txBody>
          <a:bodyPr/>
          <a:lstStyle/>
          <a:p>
            <a:r>
              <a:rPr lang="en-US" dirty="0" smtClean="0"/>
              <a:t>PREA Employee Training</a:t>
            </a:r>
            <a:br>
              <a:rPr lang="en-US" dirty="0" smtClean="0"/>
            </a:br>
            <a:r>
              <a:rPr lang="en-US" dirty="0" smtClean="0"/>
              <a:t>Notification of Curriculum Utilization</a:t>
            </a:r>
            <a:br>
              <a:rPr lang="en-US" dirty="0" smtClean="0"/>
            </a:br>
            <a:r>
              <a:rPr lang="en-US" dirty="0" smtClean="0"/>
              <a:t>August 2014</a:t>
            </a:r>
            <a:endParaRPr lang="en-US" dirty="0"/>
          </a:p>
        </p:txBody>
      </p:sp>
      <p:sp>
        <p:nvSpPr>
          <p:cNvPr id="5" name="Rectangle 4"/>
          <p:cNvSpPr/>
          <p:nvPr/>
        </p:nvSpPr>
        <p:spPr>
          <a:xfrm>
            <a:off x="152400" y="1371600"/>
            <a:ext cx="8839200" cy="5016758"/>
          </a:xfrm>
          <a:prstGeom prst="rect">
            <a:avLst/>
          </a:prstGeom>
        </p:spPr>
        <p:txBody>
          <a:bodyPr wrap="square">
            <a:spAutoFit/>
          </a:bodyPr>
          <a:lstStyle/>
          <a:p>
            <a:r>
              <a:rPr lang="en-GB" sz="1600" dirty="0" smtClean="0">
                <a:latin typeface="Verdana" panose="020B0604030504040204" pitchFamily="34" charset="0"/>
                <a:ea typeface="Calibri" panose="020F0502020204030204" pitchFamily="34" charset="0"/>
              </a:rPr>
              <a:t>The </a:t>
            </a:r>
            <a:r>
              <a:rPr lang="en-GB" sz="1600" dirty="0">
                <a:latin typeface="Verdana" panose="020B0604030504040204" pitchFamily="34" charset="0"/>
                <a:ea typeface="Calibri" panose="020F0502020204030204" pitchFamily="34" charset="0"/>
              </a:rPr>
              <a:t>enclosed </a:t>
            </a:r>
            <a:r>
              <a:rPr lang="en-GB" sz="1600" i="1" dirty="0">
                <a:latin typeface="Verdana" panose="020B0604030504040204" pitchFamily="34" charset="0"/>
                <a:ea typeface="Calibri" panose="020F0502020204030204" pitchFamily="34" charset="0"/>
              </a:rPr>
              <a:t>PREA Employee Training</a:t>
            </a:r>
            <a:r>
              <a:rPr lang="en-GB" sz="1600" dirty="0">
                <a:latin typeface="Verdana" panose="020B0604030504040204" pitchFamily="34" charset="0"/>
                <a:ea typeface="Calibri" panose="020F0502020204030204" pitchFamily="34" charset="0"/>
              </a:rPr>
              <a:t> curriculum was developed by The Moss Group, Inc. as part of contract deliverables for the National PREA Resource Center (PRC), a cooperative agreement between the National Council on Crime and Delinquency (NCCD) and the Bureau of Justice Assistance (BJA). The Prison Rape Elimination Act (PREA) standards served as the basis for the curriculum’s content and development, with the goal of the </a:t>
            </a:r>
            <a:r>
              <a:rPr lang="en-GB" sz="1600" i="1" dirty="0">
                <a:latin typeface="Verdana" panose="020B0604030504040204" pitchFamily="34" charset="0"/>
                <a:ea typeface="Calibri" panose="020F0502020204030204" pitchFamily="34" charset="0"/>
              </a:rPr>
              <a:t>PREA Employee Training</a:t>
            </a:r>
            <a:r>
              <a:rPr lang="en-GB" sz="1600" dirty="0">
                <a:latin typeface="Verdana" panose="020B0604030504040204" pitchFamily="34" charset="0"/>
                <a:ea typeface="Calibri" panose="020F0502020204030204" pitchFamily="34" charset="0"/>
              </a:rPr>
              <a:t> curriculum being to satisfy specific PREA standard requirements. </a:t>
            </a:r>
            <a:endParaRPr lang="en-AU" sz="1600" dirty="0">
              <a:latin typeface="Times New Roman" panose="02020603050405020304" pitchFamily="18" charset="0"/>
              <a:ea typeface="Calibri" panose="020F0502020204030204" pitchFamily="34" charset="0"/>
            </a:endParaRPr>
          </a:p>
          <a:p>
            <a:endParaRPr lang="en-AU" sz="1600" dirty="0">
              <a:latin typeface="Times New Roman" panose="02020603050405020304" pitchFamily="18" charset="0"/>
              <a:ea typeface="Calibri" panose="020F0502020204030204" pitchFamily="34" charset="0"/>
            </a:endParaRPr>
          </a:p>
          <a:p>
            <a:r>
              <a:rPr lang="en-GB" sz="1600" dirty="0">
                <a:latin typeface="Verdana" panose="020B0604030504040204" pitchFamily="34" charset="0"/>
                <a:ea typeface="Calibri" panose="020F0502020204030204" pitchFamily="34" charset="0"/>
              </a:rPr>
              <a:t>It is recommended that the </a:t>
            </a:r>
            <a:r>
              <a:rPr lang="en-GB" sz="1600" i="1" dirty="0">
                <a:latin typeface="Verdana" panose="020B0604030504040204" pitchFamily="34" charset="0"/>
                <a:ea typeface="Calibri" panose="020F0502020204030204" pitchFamily="34" charset="0"/>
              </a:rPr>
              <a:t>PREA Employee Training</a:t>
            </a:r>
            <a:r>
              <a:rPr lang="en-GB" sz="1600" dirty="0">
                <a:latin typeface="Verdana" panose="020B0604030504040204" pitchFamily="34" charset="0"/>
                <a:ea typeface="Calibri" panose="020F0502020204030204" pitchFamily="34" charset="0"/>
              </a:rPr>
              <a:t> curriculum be reviewed in its entirety before choosing which modules to use. Any alterations to the original materials must either be acknowledged during their presentation or have the PRC and The Moss Group, Inc. logos removed.</a:t>
            </a:r>
            <a:endParaRPr lang="en-AU" sz="1600" dirty="0">
              <a:latin typeface="Times New Roman" panose="02020603050405020304" pitchFamily="18" charset="0"/>
              <a:ea typeface="Calibri" panose="020F0502020204030204" pitchFamily="34" charset="0"/>
            </a:endParaRPr>
          </a:p>
          <a:p>
            <a:endParaRPr lang="en-AU" sz="1600" dirty="0">
              <a:latin typeface="Times New Roman" panose="02020603050405020304" pitchFamily="18" charset="0"/>
              <a:ea typeface="Calibri" panose="020F0502020204030204" pitchFamily="34" charset="0"/>
            </a:endParaRPr>
          </a:p>
          <a:p>
            <a:r>
              <a:rPr lang="en-GB" sz="1600" dirty="0">
                <a:latin typeface="Verdana" panose="020B0604030504040204" pitchFamily="34" charset="0"/>
                <a:ea typeface="Calibri" panose="020F0502020204030204" pitchFamily="34" charset="0"/>
              </a:rPr>
              <a:t>BJA is currently undergoing a comprehensive review of the enclosed curriculum for official approval, at which point the BJA logo may be added. </a:t>
            </a:r>
            <a:endParaRPr lang="en-AU" sz="1600" dirty="0">
              <a:latin typeface="Times New Roman" panose="02020603050405020304" pitchFamily="18" charset="0"/>
              <a:ea typeface="Calibri" panose="020F0502020204030204" pitchFamily="34" charset="0"/>
            </a:endParaRPr>
          </a:p>
          <a:p>
            <a:endParaRPr lang="en-AU" sz="1600" dirty="0">
              <a:latin typeface="Times New Roman" panose="02020603050405020304" pitchFamily="18" charset="0"/>
              <a:ea typeface="Calibri" panose="020F0502020204030204" pitchFamily="34" charset="0"/>
            </a:endParaRPr>
          </a:p>
          <a:p>
            <a:r>
              <a:rPr lang="en-GB" sz="1600" i="1" dirty="0">
                <a:latin typeface="Verdana" panose="020B0604030504040204" pitchFamily="34" charset="0"/>
                <a:ea typeface="Calibri" panose="020F0502020204030204" pitchFamily="34" charset="0"/>
              </a:rPr>
              <a:t>Note: Use of the enclosed curriculum, either in part or whole, does </a:t>
            </a:r>
            <a:r>
              <a:rPr lang="en-GB" sz="1600" i="1" dirty="0" smtClean="0">
                <a:latin typeface="Verdana" panose="020B0604030504040204" pitchFamily="34" charset="0"/>
                <a:ea typeface="Calibri" panose="020F0502020204030204" pitchFamily="34" charset="0"/>
              </a:rPr>
              <a:t>not guarantee </a:t>
            </a:r>
            <a:r>
              <a:rPr lang="en-GB" sz="1600" i="1" dirty="0">
                <a:latin typeface="Verdana" panose="020B0604030504040204" pitchFamily="34" charset="0"/>
                <a:ea typeface="Calibri" panose="020F0502020204030204" pitchFamily="34" charset="0"/>
              </a:rPr>
              <a:t>that an auditor will find a facility “meets standards.” Rather, an </a:t>
            </a:r>
            <a:r>
              <a:rPr lang="en-GB" sz="1600" i="1" dirty="0" smtClean="0">
                <a:latin typeface="Verdana" panose="020B0604030504040204" pitchFamily="34" charset="0"/>
                <a:ea typeface="Calibri" panose="020F0502020204030204" pitchFamily="34" charset="0"/>
              </a:rPr>
              <a:t>auditor</a:t>
            </a:r>
            <a:br>
              <a:rPr lang="en-GB" sz="1600" i="1" dirty="0" smtClean="0">
                <a:latin typeface="Verdana" panose="020B0604030504040204" pitchFamily="34" charset="0"/>
                <a:ea typeface="Calibri" panose="020F0502020204030204" pitchFamily="34" charset="0"/>
              </a:rPr>
            </a:br>
            <a:r>
              <a:rPr lang="en-GB" sz="1600" i="1" dirty="0" smtClean="0">
                <a:latin typeface="Verdana" panose="020B0604030504040204" pitchFamily="34" charset="0"/>
                <a:ea typeface="Calibri" panose="020F0502020204030204" pitchFamily="34" charset="0"/>
              </a:rPr>
              <a:t>will </a:t>
            </a:r>
            <a:r>
              <a:rPr lang="en-GB" sz="1600" i="1" dirty="0">
                <a:latin typeface="Verdana" panose="020B0604030504040204" pitchFamily="34" charset="0"/>
                <a:ea typeface="Calibri" panose="020F0502020204030204" pitchFamily="34" charset="0"/>
              </a:rPr>
              <a:t>take into consideration the curriculum used as part of their </a:t>
            </a:r>
            <a:r>
              <a:rPr lang="en-GB" sz="1600" i="1" dirty="0" smtClean="0">
                <a:latin typeface="Verdana" panose="020B0604030504040204" pitchFamily="34" charset="0"/>
                <a:ea typeface="Calibri" panose="020F0502020204030204" pitchFamily="34" charset="0"/>
              </a:rPr>
              <a:t>overall determination </a:t>
            </a:r>
            <a:r>
              <a:rPr lang="en-GB" sz="1600" i="1" dirty="0">
                <a:latin typeface="Verdana" panose="020B0604030504040204" pitchFamily="34" charset="0"/>
                <a:ea typeface="Calibri" panose="020F0502020204030204" pitchFamily="34" charset="0"/>
              </a:rPr>
              <a:t>of compliance.</a:t>
            </a:r>
            <a:endParaRPr lang="en-AU" sz="1600" dirty="0">
              <a:effectLst/>
              <a:latin typeface="Times New Roman" panose="02020603050405020304" pitchFamily="18" charset="0"/>
              <a:ea typeface="Calibri" panose="020F0502020204030204" pitchFamily="34" charset="0"/>
            </a:endParaRPr>
          </a:p>
        </p:txBody>
      </p:sp>
      <p:sp>
        <p:nvSpPr>
          <p:cNvPr id="6" name="Footer Placeholder 2"/>
          <p:cNvSpPr>
            <a:spLocks noGrp="1"/>
          </p:cNvSpPr>
          <p:nvPr>
            <p:ph type="ftr" sz="quarter" idx="4294967295"/>
          </p:nvPr>
        </p:nvSpPr>
        <p:spPr>
          <a:xfrm>
            <a:off x="3124200" y="6356350"/>
            <a:ext cx="2895600" cy="365125"/>
          </a:xfrm>
          <a:prstGeom prst="rect">
            <a:avLst/>
          </a:prstGeom>
        </p:spPr>
        <p:txBody>
          <a:bodyPr/>
          <a:lstStyle/>
          <a:p>
            <a:r>
              <a:rPr lang="en-US" dirty="0" smtClean="0"/>
              <a:t>The Moss Group Inc.</a:t>
            </a:r>
            <a:endParaRPr lang="en-US" dirty="0"/>
          </a:p>
        </p:txBody>
      </p:sp>
      <p:sp>
        <p:nvSpPr>
          <p:cNvPr id="7" name="Slide Number Placeholder 3"/>
          <p:cNvSpPr>
            <a:spLocks noGrp="1"/>
          </p:cNvSpPr>
          <p:nvPr>
            <p:ph type="sldNum" sz="quarter" idx="4294967295"/>
          </p:nvPr>
        </p:nvSpPr>
        <p:spPr>
          <a:xfrm>
            <a:off x="76200" y="6435725"/>
            <a:ext cx="2133600" cy="365125"/>
          </a:xfrm>
          <a:prstGeom prst="rect">
            <a:avLst/>
          </a:prstGeom>
        </p:spPr>
        <p:txBody>
          <a:bodyPr/>
          <a:lstStyle/>
          <a:p>
            <a:fld id="{1D9A7EC0-582D-4850-BD02-1E29DEF62370}" type="slidenum">
              <a:rPr lang="en-US" smtClean="0"/>
              <a:pPr/>
              <a:t>1</a:t>
            </a:fld>
            <a:endParaRPr lang="en-US" dirty="0"/>
          </a:p>
        </p:txBody>
      </p:sp>
    </p:spTree>
    <p:extLst>
      <p:ext uri="{BB962C8B-B14F-4D97-AF65-F5344CB8AC3E}">
        <p14:creationId xmlns:p14="http://schemas.microsoft.com/office/powerpoint/2010/main" val="23889223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 Defined: Sexual Harassment</a:t>
            </a:r>
            <a:endParaRPr lang="en-US" dirty="0"/>
          </a:p>
        </p:txBody>
      </p:sp>
      <p:sp>
        <p:nvSpPr>
          <p:cNvPr id="14" name="Text Placeholder 13"/>
          <p:cNvSpPr>
            <a:spLocks noGrp="1"/>
          </p:cNvSpPr>
          <p:nvPr>
            <p:ph type="body" sz="quarter" idx="3"/>
          </p:nvPr>
        </p:nvSpPr>
        <p:spPr>
          <a:xfrm>
            <a:off x="1523999" y="1729854"/>
            <a:ext cx="6396243" cy="430840"/>
          </a:xfrm>
        </p:spPr>
        <p:txBody>
          <a:bodyPr/>
          <a:lstStyle/>
          <a:p>
            <a:r>
              <a:rPr lang="en-US" dirty="0" smtClean="0"/>
              <a:t>Sexual Harassment Includes</a:t>
            </a:r>
            <a:endParaRPr lang="en-US" dirty="0"/>
          </a:p>
        </p:txBody>
      </p:sp>
      <p:sp>
        <p:nvSpPr>
          <p:cNvPr id="3" name="Content Placeholder 2"/>
          <p:cNvSpPr>
            <a:spLocks noGrp="1"/>
          </p:cNvSpPr>
          <p:nvPr>
            <p:ph sz="quarter" idx="4"/>
          </p:nvPr>
        </p:nvSpPr>
        <p:spPr>
          <a:xfrm>
            <a:off x="1524000" y="2160694"/>
            <a:ext cx="6396243" cy="3965469"/>
          </a:xfrm>
        </p:spPr>
        <p:txBody>
          <a:bodyPr/>
          <a:lstStyle/>
          <a:p>
            <a:pPr marL="342900" indent="-342900">
              <a:spcAft>
                <a:spcPts val="600"/>
              </a:spcAft>
              <a:buAutoNum type="arabicParenBoth"/>
            </a:pPr>
            <a:r>
              <a:rPr lang="en-US" dirty="0" smtClean="0"/>
              <a:t>Repeated and unwelcome sexual advances, requests for sexual favors, or verbal comments, gestures, or actions of a derogatory or offensive sexual nature by one inmate, detainee, or resident directed toward another </a:t>
            </a:r>
          </a:p>
          <a:p>
            <a:pPr marL="342900" indent="-342900">
              <a:spcAft>
                <a:spcPts val="600"/>
              </a:spcAft>
              <a:buAutoNum type="arabicParenBoth"/>
            </a:pPr>
            <a:r>
              <a:rPr lang="en-US" dirty="0" smtClean="0"/>
              <a:t>Repeated verbal comments or gestures of a sexual nature to an inmate, detainee, or resident by a staff member, contractor, or volunteer, including demeaning references to gender, sexually suggestive or derogatory comments about body or clothing, or obscene language or gestures</a:t>
            </a:r>
          </a:p>
          <a:p>
            <a:endParaRPr lang="en-US" dirty="0"/>
          </a:p>
        </p:txBody>
      </p:sp>
      <p:sp>
        <p:nvSpPr>
          <p:cNvPr id="4" name="Slide Number Placeholder 3"/>
          <p:cNvSpPr>
            <a:spLocks noGrp="1"/>
          </p:cNvSpPr>
          <p:nvPr>
            <p:ph type="sldNum" sz="quarter" idx="12"/>
          </p:nvPr>
        </p:nvSpPr>
        <p:spPr/>
        <p:txBody>
          <a:bodyPr/>
          <a:lstStyle/>
          <a:p>
            <a:fld id="{8027077B-008D-4965-9019-4B1F59FF498D}" type="slidenum">
              <a:rPr lang="en-US" smtClean="0"/>
              <a:pPr/>
              <a:t>10</a:t>
            </a:fld>
            <a:endParaRPr lang="en-US" dirty="0"/>
          </a:p>
        </p:txBody>
      </p:sp>
      <p:sp>
        <p:nvSpPr>
          <p:cNvPr id="5" name="Footer Placeholder 4"/>
          <p:cNvSpPr>
            <a:spLocks noGrp="1"/>
          </p:cNvSpPr>
          <p:nvPr>
            <p:ph type="ftr" sz="quarter" idx="13"/>
          </p:nvPr>
        </p:nvSpPr>
        <p:spPr/>
        <p:txBody>
          <a:bodyPr/>
          <a:lstStyle/>
          <a:p>
            <a:r>
              <a:rPr lang="en-US" smtClean="0"/>
              <a:t>The Moss Group, Inc.</a:t>
            </a:r>
            <a:endParaRPr lang="en-US" dirty="0"/>
          </a:p>
        </p:txBody>
      </p:sp>
      <p:pic>
        <p:nvPicPr>
          <p:cNvPr id="15"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 y="1863809"/>
            <a:ext cx="979768" cy="977798"/>
          </a:xfrm>
          <a:prstGeom prst="rect">
            <a:avLst/>
          </a:prstGeom>
        </p:spPr>
      </p:pic>
      <p:sp>
        <p:nvSpPr>
          <p:cNvPr id="16" name="TextBox 15"/>
          <p:cNvSpPr txBox="1"/>
          <p:nvPr/>
        </p:nvSpPr>
        <p:spPr>
          <a:xfrm>
            <a:off x="457200" y="5664498"/>
            <a:ext cx="7696200" cy="461665"/>
          </a:xfrm>
          <a:prstGeom prst="rect">
            <a:avLst/>
          </a:prstGeom>
          <a:noFill/>
        </p:spPr>
        <p:txBody>
          <a:bodyPr wrap="square" rtlCol="0">
            <a:spAutoFit/>
          </a:bodyPr>
          <a:lstStyle/>
          <a:p>
            <a:r>
              <a:rPr lang="en-US" sz="1200" dirty="0" smtClean="0"/>
              <a:t>Source: National Standards to Prevent, Detect and Respond to Prison Rape Under the Prison Rape Elimination Act, 28 C.F.R. Part 115, Docket No. OAG-131</a:t>
            </a:r>
            <a:endParaRPr lang="en-US" sz="1200" dirty="0"/>
          </a:p>
        </p:txBody>
      </p:sp>
    </p:spTree>
    <p:extLst>
      <p:ext uri="{BB962C8B-B14F-4D97-AF65-F5344CB8AC3E}">
        <p14:creationId xmlns:p14="http://schemas.microsoft.com/office/powerpoint/2010/main" val="26374970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Objective 1: Understand the Dynamics of Sexual Abuse and Sexual Harassment in Confinement</a:t>
            </a:r>
            <a:endParaRPr lang="en-US" dirty="0"/>
          </a:p>
        </p:txBody>
      </p:sp>
      <p:sp>
        <p:nvSpPr>
          <p:cNvPr id="7" name="Text Placeholder 6"/>
          <p:cNvSpPr>
            <a:spLocks noGrp="1"/>
          </p:cNvSpPr>
          <p:nvPr>
            <p:ph type="body" sz="quarter" idx="3"/>
          </p:nvPr>
        </p:nvSpPr>
        <p:spPr/>
        <p:txBody>
          <a:bodyPr/>
          <a:lstStyle/>
          <a:p>
            <a:r>
              <a:rPr lang="en-US" dirty="0" smtClean="0"/>
              <a:t>To meet this objective we will discuss:</a:t>
            </a:r>
            <a:endParaRPr lang="en-US" dirty="0"/>
          </a:p>
        </p:txBody>
      </p:sp>
      <p:sp>
        <p:nvSpPr>
          <p:cNvPr id="4" name="Content Placeholder 3"/>
          <p:cNvSpPr>
            <a:spLocks noGrp="1"/>
          </p:cNvSpPr>
          <p:nvPr>
            <p:ph sz="quarter" idx="4"/>
          </p:nvPr>
        </p:nvSpPr>
        <p:spPr>
          <a:xfrm>
            <a:off x="1146582" y="2160695"/>
            <a:ext cx="6773661" cy="1801706"/>
          </a:xfrm>
        </p:spPr>
        <p:style>
          <a:lnRef idx="1">
            <a:schemeClr val="accent6"/>
          </a:lnRef>
          <a:fillRef idx="2">
            <a:schemeClr val="accent6"/>
          </a:fillRef>
          <a:effectRef idx="1">
            <a:schemeClr val="accent6"/>
          </a:effectRef>
          <a:fontRef idx="minor">
            <a:schemeClr val="dk1"/>
          </a:fontRef>
        </p:style>
        <p:txBody>
          <a:bodyPr/>
          <a:lstStyle/>
          <a:p>
            <a:pPr marL="285750" indent="-285750">
              <a:buFont typeface="Arial" panose="020B0604020202020204" pitchFamily="34" charset="0"/>
              <a:buChar char="•"/>
            </a:pPr>
            <a:r>
              <a:rPr lang="en-US" dirty="0" smtClean="0"/>
              <a:t>How dynamics differ in confinement settings compared to the community</a:t>
            </a:r>
          </a:p>
          <a:p>
            <a:pPr marL="285750" indent="-285750">
              <a:buFont typeface="Arial" panose="020B0604020202020204" pitchFamily="34" charset="0"/>
              <a:buChar char="•"/>
            </a:pPr>
            <a:r>
              <a:rPr lang="en-US" dirty="0" smtClean="0"/>
              <a:t>Vulnerable populations in confinement</a:t>
            </a:r>
          </a:p>
          <a:p>
            <a:pPr marL="285750" indent="-285750">
              <a:buFont typeface="Arial" panose="020B0604020202020204" pitchFamily="34" charset="0"/>
              <a:buChar char="•"/>
            </a:pPr>
            <a:r>
              <a:rPr lang="en-US" dirty="0" smtClean="0"/>
              <a:t>Gender differences related to sexual abuse/harassment in confinement settings</a:t>
            </a:r>
          </a:p>
          <a:p>
            <a:pPr marL="285750" indent="-285750">
              <a:buFont typeface="Arial" panose="020B0604020202020204" pitchFamily="34" charset="0"/>
              <a:buChar char="•"/>
            </a:pPr>
            <a:endParaRPr lang="en-US" dirty="0" smtClean="0"/>
          </a:p>
          <a:p>
            <a:endParaRPr lang="en-US" dirty="0"/>
          </a:p>
        </p:txBody>
      </p:sp>
      <p:sp>
        <p:nvSpPr>
          <p:cNvPr id="3" name="Footer Placeholder 2"/>
          <p:cNvSpPr>
            <a:spLocks noGrp="1"/>
          </p:cNvSpPr>
          <p:nvPr>
            <p:ph type="ftr" sz="quarter" idx="13"/>
          </p:nvPr>
        </p:nvSpPr>
        <p:spPr/>
        <p:txBody>
          <a:bodyPr/>
          <a:lstStyle/>
          <a:p>
            <a:r>
              <a:rPr lang="en-US" dirty="0" smtClean="0"/>
              <a:t>The Moss Group, Inc.</a:t>
            </a:r>
            <a:endParaRPr lang="en-US" dirty="0"/>
          </a:p>
        </p:txBody>
      </p:sp>
      <p:sp>
        <p:nvSpPr>
          <p:cNvPr id="5" name="Slide Number Placeholder 4"/>
          <p:cNvSpPr>
            <a:spLocks noGrp="1"/>
          </p:cNvSpPr>
          <p:nvPr>
            <p:ph type="sldNum" sz="quarter" idx="12"/>
          </p:nvPr>
        </p:nvSpPr>
        <p:spPr/>
        <p:txBody>
          <a:bodyPr/>
          <a:lstStyle/>
          <a:p>
            <a:fld id="{8027077B-008D-4965-9019-4B1F59FF498D}" type="slidenum">
              <a:rPr lang="en-US" smtClean="0"/>
              <a:pPr/>
              <a:t>11</a:t>
            </a:fld>
            <a:endParaRPr lang="en-US" dirty="0"/>
          </a:p>
        </p:txBody>
      </p:sp>
    </p:spTree>
    <p:extLst>
      <p:ext uri="{BB962C8B-B14F-4D97-AF65-F5344CB8AC3E}">
        <p14:creationId xmlns:p14="http://schemas.microsoft.com/office/powerpoint/2010/main" val="1889863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Dynamics of Sexual Abuse in Confinement Settings</a:t>
            </a:r>
            <a:endParaRPr lang="en-US" dirty="0"/>
          </a:p>
        </p:txBody>
      </p:sp>
      <p:sp>
        <p:nvSpPr>
          <p:cNvPr id="5" name="Content Placeholder 4"/>
          <p:cNvSpPr>
            <a:spLocks noGrp="1"/>
          </p:cNvSpPr>
          <p:nvPr>
            <p:ph sz="quarter" idx="4"/>
          </p:nvPr>
        </p:nvSpPr>
        <p:spPr>
          <a:xfrm>
            <a:off x="685800" y="1600200"/>
            <a:ext cx="7924800" cy="4906963"/>
          </a:xfrm>
        </p:spPr>
        <p:txBody>
          <a:bodyPr/>
          <a:lstStyle/>
          <a:p>
            <a:r>
              <a:rPr lang="en-US" dirty="0" smtClean="0"/>
              <a:t>Consider how sexual abuse dynamics in confinement settings might differ compared to the community:</a:t>
            </a:r>
          </a:p>
          <a:p>
            <a:pPr lvl="1">
              <a:buFont typeface="Arial" panose="020B0604020202020204" pitchFamily="34" charset="0"/>
              <a:buChar char="•"/>
            </a:pPr>
            <a:r>
              <a:rPr lang="en-US" dirty="0" smtClean="0"/>
              <a:t>Environmental differences</a:t>
            </a:r>
          </a:p>
          <a:p>
            <a:pPr lvl="1">
              <a:buFont typeface="Arial" panose="020B0604020202020204" pitchFamily="34" charset="0"/>
              <a:buChar char="•"/>
            </a:pPr>
            <a:r>
              <a:rPr lang="en-US" dirty="0" smtClean="0"/>
              <a:t>Reporting challenges</a:t>
            </a:r>
          </a:p>
          <a:p>
            <a:pPr lvl="1">
              <a:buFont typeface="Arial" panose="020B0604020202020204" pitchFamily="34" charset="0"/>
              <a:buChar char="•"/>
            </a:pPr>
            <a:r>
              <a:rPr lang="en-US" dirty="0" smtClean="0"/>
              <a:t>Vulnerable Populations</a:t>
            </a:r>
          </a:p>
          <a:p>
            <a:pPr lvl="1">
              <a:buFont typeface="Arial" panose="020B0604020202020204" pitchFamily="34" charset="0"/>
              <a:buChar char="•"/>
            </a:pPr>
            <a:r>
              <a:rPr lang="en-US" dirty="0" smtClean="0"/>
              <a:t>Reasons that the abuse occurred </a:t>
            </a:r>
          </a:p>
          <a:p>
            <a:pPr lvl="1">
              <a:buFont typeface="Arial" panose="020B0604020202020204" pitchFamily="34" charset="0"/>
              <a:buChar char="•"/>
            </a:pPr>
            <a:r>
              <a:rPr lang="en-US" dirty="0" smtClean="0"/>
              <a:t>Gender differences</a:t>
            </a:r>
          </a:p>
          <a:p>
            <a:pPr lvl="1">
              <a:buFont typeface="Arial" panose="020B0604020202020204" pitchFamily="34" charset="0"/>
              <a:buChar char="•"/>
            </a:pPr>
            <a:r>
              <a:rPr lang="en-US" dirty="0" smtClean="0"/>
              <a:t>Imbalance of power (staff/inmate)</a:t>
            </a:r>
          </a:p>
          <a:p>
            <a:pPr lvl="1">
              <a:buFont typeface="Arial" panose="020B0604020202020204" pitchFamily="34" charset="0"/>
              <a:buChar char="•"/>
            </a:pPr>
            <a:r>
              <a:rPr lang="en-US" dirty="0" smtClean="0"/>
              <a:t>Investigative process </a:t>
            </a:r>
            <a:endParaRPr lang="en-US" dirty="0"/>
          </a:p>
        </p:txBody>
      </p:sp>
      <p:sp>
        <p:nvSpPr>
          <p:cNvPr id="3" name="Slide Number Placeholder 2"/>
          <p:cNvSpPr>
            <a:spLocks noGrp="1"/>
          </p:cNvSpPr>
          <p:nvPr>
            <p:ph type="sldNum" sz="quarter" idx="12"/>
          </p:nvPr>
        </p:nvSpPr>
        <p:spPr/>
        <p:txBody>
          <a:bodyPr/>
          <a:lstStyle/>
          <a:p>
            <a:fld id="{1D9A7EC0-582D-4850-BD02-1E29DEF62370}" type="slidenum">
              <a:rPr lang="en-US" smtClean="0"/>
              <a:pPr/>
              <a:t>12</a:t>
            </a:fld>
            <a:endParaRPr lang="en-US"/>
          </a:p>
        </p:txBody>
      </p:sp>
      <p:sp>
        <p:nvSpPr>
          <p:cNvPr id="4" name="Footer Placeholder 3"/>
          <p:cNvSpPr>
            <a:spLocks noGrp="1"/>
          </p:cNvSpPr>
          <p:nvPr>
            <p:ph type="ftr" sz="quarter" idx="3"/>
          </p:nvPr>
        </p:nvSpPr>
        <p:spPr/>
        <p:txBody>
          <a:bodyPr/>
          <a:lstStyle/>
          <a:p>
            <a:r>
              <a:rPr lang="en-US" smtClean="0"/>
              <a:t>The Moss Group, Inc.</a:t>
            </a:r>
            <a:endParaRPr lang="en-US" dirty="0"/>
          </a:p>
        </p:txBody>
      </p:sp>
    </p:spTree>
    <p:extLst>
      <p:ext uri="{BB962C8B-B14F-4D97-AF65-F5344CB8AC3E}">
        <p14:creationId xmlns:p14="http://schemas.microsoft.com/office/powerpoint/2010/main" val="35635289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Environmental Considerations</a:t>
            </a:r>
            <a:endParaRPr lang="en-US" dirty="0"/>
          </a:p>
        </p:txBody>
      </p:sp>
      <p:sp>
        <p:nvSpPr>
          <p:cNvPr id="3" name="Content Placeholder 2"/>
          <p:cNvSpPr>
            <a:spLocks noGrp="1"/>
          </p:cNvSpPr>
          <p:nvPr>
            <p:ph sz="quarter" idx="4"/>
          </p:nvPr>
        </p:nvSpPr>
        <p:spPr>
          <a:xfrm>
            <a:off x="685800" y="1600200"/>
            <a:ext cx="7924800" cy="4906963"/>
          </a:xfrm>
        </p:spPr>
        <p:txBody>
          <a:bodyPr/>
          <a:lstStyle/>
          <a:p>
            <a:pPr marL="285750" indent="-285750">
              <a:spcAft>
                <a:spcPts val="600"/>
              </a:spcAft>
              <a:buFont typeface="Arial" panose="020B0604020202020204" pitchFamily="34" charset="0"/>
              <a:buChar char="•"/>
            </a:pPr>
            <a:r>
              <a:rPr lang="en-US" dirty="0" smtClean="0"/>
              <a:t>Inmate victims of sexual abuse can be subjected to seeing the perpetrator every day, this could be another inmate or a staff person  </a:t>
            </a:r>
          </a:p>
          <a:p>
            <a:pPr marL="285750" indent="-285750">
              <a:spcAft>
                <a:spcPts val="600"/>
              </a:spcAft>
              <a:buFont typeface="Arial" panose="020B0604020202020204" pitchFamily="34" charset="0"/>
              <a:buChar char="•"/>
            </a:pPr>
            <a:r>
              <a:rPr lang="en-US" dirty="0" smtClean="0"/>
              <a:t>Due to the routine nature of daily life in facilities, the inmate may revisit the location of the abuse nearly everyday (cell, office, classroom, chapel)</a:t>
            </a:r>
          </a:p>
          <a:p>
            <a:pPr marL="285750" indent="-285750">
              <a:spcAft>
                <a:spcPts val="600"/>
              </a:spcAft>
              <a:buFont typeface="Arial" panose="020B0604020202020204" pitchFamily="34" charset="0"/>
              <a:buChar char="•"/>
            </a:pPr>
            <a:r>
              <a:rPr lang="en-US" dirty="0" smtClean="0"/>
              <a:t>Constant reminders of a traumatic event can greatly impact how inmates react to the abuse, can worsen the trauma already experienced, and can “trigger” the inmate to behave in unpredictable ways if they relive the incident</a:t>
            </a:r>
          </a:p>
          <a:p>
            <a:pPr marL="285750" indent="-285750">
              <a:spcAft>
                <a:spcPts val="600"/>
              </a:spcAft>
              <a:buFont typeface="Arial" panose="020B0604020202020204" pitchFamily="34" charset="0"/>
              <a:buChar char="•"/>
            </a:pPr>
            <a:r>
              <a:rPr lang="en-US" dirty="0" smtClean="0"/>
              <a:t>This can create safety concerns for staff and other inmates if not appropriately addressed </a:t>
            </a:r>
            <a:endParaRPr lang="en-US" dirty="0"/>
          </a:p>
        </p:txBody>
      </p:sp>
      <p:sp>
        <p:nvSpPr>
          <p:cNvPr id="4" name="Slide Number Placeholder 3"/>
          <p:cNvSpPr>
            <a:spLocks noGrp="1"/>
          </p:cNvSpPr>
          <p:nvPr>
            <p:ph type="sldNum" sz="quarter" idx="12"/>
          </p:nvPr>
        </p:nvSpPr>
        <p:spPr/>
        <p:txBody>
          <a:bodyPr/>
          <a:lstStyle/>
          <a:p>
            <a:fld id="{1D9A7EC0-582D-4850-BD02-1E29DEF62370}" type="slidenum">
              <a:rPr lang="en-US" smtClean="0"/>
              <a:pPr/>
              <a:t>13</a:t>
            </a:fld>
            <a:endParaRPr lang="en-US"/>
          </a:p>
        </p:txBody>
      </p:sp>
      <p:sp>
        <p:nvSpPr>
          <p:cNvPr id="5" name="Footer Placeholder 4"/>
          <p:cNvSpPr>
            <a:spLocks noGrp="1"/>
          </p:cNvSpPr>
          <p:nvPr>
            <p:ph type="ftr" sz="quarter" idx="3"/>
          </p:nvPr>
        </p:nvSpPr>
        <p:spPr/>
        <p:txBody>
          <a:bodyPr/>
          <a:lstStyle/>
          <a:p>
            <a:r>
              <a:rPr lang="en-US" smtClean="0"/>
              <a:t>The Moss Group, Inc.</a:t>
            </a:r>
            <a:endParaRPr lang="en-US"/>
          </a:p>
        </p:txBody>
      </p:sp>
    </p:spTree>
    <p:extLst>
      <p:ext uri="{BB962C8B-B14F-4D97-AF65-F5344CB8AC3E}">
        <p14:creationId xmlns:p14="http://schemas.microsoft.com/office/powerpoint/2010/main" val="16624139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Reporting Considerations</a:t>
            </a:r>
            <a:endParaRPr lang="en-US" dirty="0"/>
          </a:p>
        </p:txBody>
      </p:sp>
      <p:sp>
        <p:nvSpPr>
          <p:cNvPr id="3" name="Content Placeholder 2"/>
          <p:cNvSpPr>
            <a:spLocks noGrp="1"/>
          </p:cNvSpPr>
          <p:nvPr>
            <p:ph sz="quarter" idx="4"/>
          </p:nvPr>
        </p:nvSpPr>
        <p:spPr>
          <a:xfrm>
            <a:off x="685800" y="1600201"/>
            <a:ext cx="7924800" cy="2438399"/>
          </a:xfrm>
        </p:spPr>
        <p:txBody>
          <a:bodyPr/>
          <a:lstStyle/>
          <a:p>
            <a:pPr marL="285750" indent="-285750">
              <a:buFont typeface="Arial" panose="020B0604020202020204" pitchFamily="34" charset="0"/>
              <a:buChar char="•"/>
            </a:pPr>
            <a:r>
              <a:rPr lang="en-US" dirty="0" smtClean="0"/>
              <a:t>Reporting any sensitive incident in the community or confinement can be very difficult</a:t>
            </a:r>
          </a:p>
          <a:p>
            <a:pPr marL="285750" indent="-285750">
              <a:buFont typeface="Arial" panose="020B0604020202020204" pitchFamily="34" charset="0"/>
              <a:buChar char="•"/>
            </a:pPr>
            <a:r>
              <a:rPr lang="en-US" dirty="0" smtClean="0"/>
              <a:t>In confinement facilities, inmates may fear retaliation by staff or other inmates for reporting</a:t>
            </a:r>
          </a:p>
          <a:p>
            <a:pPr marL="285750" indent="-285750">
              <a:buFont typeface="Arial" panose="020B0604020202020204" pitchFamily="34" charset="0"/>
              <a:buChar char="•"/>
            </a:pPr>
            <a:r>
              <a:rPr lang="en-US" dirty="0" smtClean="0"/>
              <a:t>Inmates may risk losing privileges that are very important to them or risk their safety</a:t>
            </a:r>
          </a:p>
          <a:p>
            <a:pPr marL="285750" indent="-285750">
              <a:buFont typeface="Arial" panose="020B0604020202020204" pitchFamily="34" charset="0"/>
              <a:buChar char="•"/>
            </a:pPr>
            <a:r>
              <a:rPr lang="en-US" dirty="0" smtClean="0"/>
              <a:t>This can deter reporting in facilities that do not have strong reporting mechanisms and create a fear-based environment</a:t>
            </a:r>
          </a:p>
        </p:txBody>
      </p:sp>
      <p:sp>
        <p:nvSpPr>
          <p:cNvPr id="4" name="Slide Number Placeholder 3"/>
          <p:cNvSpPr>
            <a:spLocks noGrp="1"/>
          </p:cNvSpPr>
          <p:nvPr>
            <p:ph type="sldNum" sz="quarter" idx="12"/>
          </p:nvPr>
        </p:nvSpPr>
        <p:spPr/>
        <p:txBody>
          <a:bodyPr/>
          <a:lstStyle/>
          <a:p>
            <a:fld id="{1D9A7EC0-582D-4850-BD02-1E29DEF62370}" type="slidenum">
              <a:rPr lang="en-US" smtClean="0"/>
              <a:pPr/>
              <a:t>14</a:t>
            </a:fld>
            <a:endParaRPr lang="en-US"/>
          </a:p>
        </p:txBody>
      </p:sp>
      <p:sp>
        <p:nvSpPr>
          <p:cNvPr id="5" name="Footer Placeholder 4"/>
          <p:cNvSpPr>
            <a:spLocks noGrp="1"/>
          </p:cNvSpPr>
          <p:nvPr>
            <p:ph type="ftr" sz="quarter" idx="3"/>
          </p:nvPr>
        </p:nvSpPr>
        <p:spPr/>
        <p:txBody>
          <a:bodyPr/>
          <a:lstStyle/>
          <a:p>
            <a:r>
              <a:rPr lang="en-US" smtClean="0"/>
              <a:t>The Moss Group, Inc.</a:t>
            </a:r>
            <a:endParaRPr lang="en-US"/>
          </a:p>
        </p:txBody>
      </p:sp>
      <p:sp>
        <p:nvSpPr>
          <p:cNvPr id="6" name="Rectangle 5"/>
          <p:cNvSpPr/>
          <p:nvPr/>
        </p:nvSpPr>
        <p:spPr>
          <a:xfrm>
            <a:off x="2133600" y="4642935"/>
            <a:ext cx="5037276" cy="369332"/>
          </a:xfrm>
          <a:prstGeom prst="rect">
            <a:avLst/>
          </a:prstGeom>
        </p:spPr>
        <p:txBody>
          <a:bodyPr wrap="none">
            <a:spAutoFit/>
          </a:bodyPr>
          <a:lstStyle/>
          <a:p>
            <a:pPr marL="285750" indent="-285750">
              <a:buFont typeface="Arial" panose="020B0604020202020204" pitchFamily="34" charset="0"/>
              <a:buChar char="•"/>
            </a:pPr>
            <a:r>
              <a:rPr lang="en-US" dirty="0">
                <a:latin typeface="Verdana" panose="020B0604030504040204" pitchFamily="34" charset="0"/>
                <a:ea typeface="Verdana" panose="020B0604030504040204" pitchFamily="34" charset="0"/>
                <a:cs typeface="Verdana" panose="020B0604030504040204" pitchFamily="34" charset="0"/>
              </a:rPr>
              <a:t>Can you think of other considerations? </a:t>
            </a:r>
          </a:p>
        </p:txBody>
      </p:sp>
    </p:spTree>
    <p:extLst>
      <p:ext uri="{BB962C8B-B14F-4D97-AF65-F5344CB8AC3E}">
        <p14:creationId xmlns:p14="http://schemas.microsoft.com/office/powerpoint/2010/main" val="23111205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Inmate Reporting Rates</a:t>
            </a:r>
            <a:endParaRPr lang="en-US" dirty="0"/>
          </a:p>
        </p:txBody>
      </p:sp>
      <p:sp>
        <p:nvSpPr>
          <p:cNvPr id="3" name="Content Placeholder 2"/>
          <p:cNvSpPr>
            <a:spLocks noGrp="1"/>
          </p:cNvSpPr>
          <p:nvPr>
            <p:ph sz="quarter" idx="4"/>
          </p:nvPr>
        </p:nvSpPr>
        <p:spPr>
          <a:xfrm>
            <a:off x="685800" y="1600200"/>
            <a:ext cx="7924800" cy="4906963"/>
          </a:xfrm>
        </p:spPr>
        <p:txBody>
          <a:bodyPr/>
          <a:lstStyle/>
          <a:p>
            <a:pPr marL="285750" indent="-285750">
              <a:buFont typeface="Arial" panose="020B0604020202020204" pitchFamily="34" charset="0"/>
              <a:buChar char="•"/>
            </a:pPr>
            <a:r>
              <a:rPr lang="en-US" dirty="0" smtClean="0"/>
              <a:t>According to BJS data, the majority of sexual abuse cases in confinement go unreported</a:t>
            </a:r>
          </a:p>
          <a:p>
            <a:pPr marL="285750" indent="-285750">
              <a:buFont typeface="Arial" panose="020B0604020202020204" pitchFamily="34" charset="0"/>
              <a:buChar char="•"/>
            </a:pPr>
            <a:r>
              <a:rPr lang="en-US" dirty="0" smtClean="0"/>
              <a:t>Only 37% percent of victims of inmate-on-inmate sexual abuse reported the abuse to staff </a:t>
            </a:r>
          </a:p>
          <a:p>
            <a:pPr marL="285750" indent="-285750">
              <a:buFont typeface="Arial" panose="020B0604020202020204" pitchFamily="34" charset="0"/>
              <a:buChar char="•"/>
            </a:pPr>
            <a:r>
              <a:rPr lang="en-US" dirty="0" smtClean="0"/>
              <a:t>That means that nearly 2/3 of the inmates who were victimized by another inmate never made a report</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
        <p:nvSpPr>
          <p:cNvPr id="5" name="Slide Number Placeholder 4"/>
          <p:cNvSpPr>
            <a:spLocks noGrp="1"/>
          </p:cNvSpPr>
          <p:nvPr>
            <p:ph type="sldNum" sz="quarter" idx="12"/>
          </p:nvPr>
        </p:nvSpPr>
        <p:spPr/>
        <p:txBody>
          <a:bodyPr/>
          <a:lstStyle/>
          <a:p>
            <a:fld id="{6D22F896-40B5-4ADD-8801-0D06FADFA095}" type="slidenum">
              <a:rPr lang="en-US" smtClean="0"/>
              <a:pPr/>
              <a:t>15</a:t>
            </a:fld>
            <a:endParaRPr lang="en-US" dirty="0"/>
          </a:p>
        </p:txBody>
      </p:sp>
      <p:sp>
        <p:nvSpPr>
          <p:cNvPr id="4" name="Footer Placeholder 3"/>
          <p:cNvSpPr>
            <a:spLocks noGrp="1"/>
          </p:cNvSpPr>
          <p:nvPr>
            <p:ph type="ftr" sz="quarter" idx="3"/>
          </p:nvPr>
        </p:nvSpPr>
        <p:spPr/>
        <p:txBody>
          <a:bodyPr/>
          <a:lstStyle/>
          <a:p>
            <a:r>
              <a:rPr lang="en-US" smtClean="0"/>
              <a:t>The Moss Group, Inc.</a:t>
            </a:r>
            <a:endParaRPr lang="en-US" dirty="0"/>
          </a:p>
        </p:txBody>
      </p:sp>
      <p:sp>
        <p:nvSpPr>
          <p:cNvPr id="10" name="TextBox 9"/>
          <p:cNvSpPr txBox="1"/>
          <p:nvPr/>
        </p:nvSpPr>
        <p:spPr>
          <a:xfrm>
            <a:off x="838200" y="5179000"/>
            <a:ext cx="7772400" cy="646331"/>
          </a:xfrm>
          <a:prstGeom prst="rect">
            <a:avLst/>
          </a:prstGeom>
          <a:noFill/>
        </p:spPr>
        <p:txBody>
          <a:bodyPr wrap="square" rtlCol="0">
            <a:spAutoFit/>
          </a:bodyPr>
          <a:lstStyle/>
          <a:p>
            <a:r>
              <a:rPr lang="en-US" sz="1200" dirty="0"/>
              <a:t>Source:  Bureau of Justice Statistics, Sexual Victimization Reported By Former State Prisoners, 2008, May 12, 2012. </a:t>
            </a:r>
            <a:endParaRPr lang="en-US" sz="1200" dirty="0" smtClean="0"/>
          </a:p>
          <a:p>
            <a:r>
              <a:rPr lang="en-US" sz="1200" dirty="0"/>
              <a:t>Source: Bureau of Justice Statistics, “Sexual Victimization in Prisons and Jails Reported by Inmates, 2011-12” (May, 2013</a:t>
            </a:r>
            <a:r>
              <a:rPr lang="en-US" sz="1200" dirty="0" smtClean="0"/>
              <a:t>)</a:t>
            </a:r>
          </a:p>
          <a:p>
            <a:r>
              <a:rPr lang="en-US" sz="1200" dirty="0"/>
              <a:t>Source: U.S. Department of Justice, National Crime Victimization Survey: 2006-2010.</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200" y="3557141"/>
            <a:ext cx="1820933" cy="1586359"/>
          </a:xfrm>
          <a:prstGeom prst="rect">
            <a:avLst/>
          </a:prstGeom>
        </p:spPr>
      </p:pic>
    </p:spTree>
    <p:extLst>
      <p:ext uri="{BB962C8B-B14F-4D97-AF65-F5344CB8AC3E}">
        <p14:creationId xmlns:p14="http://schemas.microsoft.com/office/powerpoint/2010/main" val="38803433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Reasons Victims Did Not Report</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16</a:t>
            </a:fld>
            <a:endParaRPr lang="en-US" dirty="0"/>
          </a:p>
        </p:txBody>
      </p:sp>
      <p:sp>
        <p:nvSpPr>
          <p:cNvPr id="4" name="Footer Placeholder 3"/>
          <p:cNvSpPr>
            <a:spLocks noGrp="1"/>
          </p:cNvSpPr>
          <p:nvPr>
            <p:ph type="ftr" sz="quarter" idx="3"/>
          </p:nvPr>
        </p:nvSpPr>
        <p:spPr/>
        <p:txBody>
          <a:bodyPr/>
          <a:lstStyle/>
          <a:p>
            <a:r>
              <a:rPr lang="en-US" smtClean="0"/>
              <a:t>The Moss Group, Inc.</a:t>
            </a:r>
            <a:endParaRPr lang="en-US" dirty="0"/>
          </a:p>
        </p:txBody>
      </p:sp>
      <p:pic>
        <p:nvPicPr>
          <p:cNvPr id="11" name="Content Placeholder 10" descr="Infographic_not_reported.jpg"/>
          <p:cNvPicPr>
            <a:picLocks noGrp="1" noChangeAspect="1"/>
          </p:cNvPicPr>
          <p:nvPr>
            <p:ph idx="4294967295"/>
          </p:nvPr>
        </p:nvPicPr>
        <p:blipFill>
          <a:blip r:embed="rId3" cstate="print"/>
          <a:srcRect t="12222" b="5556"/>
          <a:stretch>
            <a:fillRect/>
          </a:stretch>
        </p:blipFill>
        <p:spPr>
          <a:xfrm>
            <a:off x="609600" y="1217613"/>
            <a:ext cx="8534400" cy="4481512"/>
          </a:xfrm>
          <a:prstGeom prst="rect">
            <a:avLst/>
          </a:prstGeom>
        </p:spPr>
      </p:pic>
      <p:sp>
        <p:nvSpPr>
          <p:cNvPr id="12" name="Rectangle 11"/>
          <p:cNvSpPr/>
          <p:nvPr/>
        </p:nvSpPr>
        <p:spPr>
          <a:xfrm>
            <a:off x="490702" y="5946593"/>
            <a:ext cx="7248197" cy="461665"/>
          </a:xfrm>
          <a:prstGeom prst="rect">
            <a:avLst/>
          </a:prstGeom>
        </p:spPr>
        <p:txBody>
          <a:bodyPr wrap="square">
            <a:spAutoFit/>
          </a:bodyPr>
          <a:lstStyle/>
          <a:p>
            <a:r>
              <a:rPr lang="en-US" sz="1200" dirty="0">
                <a:ea typeface="Verdana" pitchFamily="34" charset="0"/>
                <a:cs typeface="Verdana" pitchFamily="34" charset="0"/>
              </a:rPr>
              <a:t>Graphic by Just Detention International. Source: Bureau of Justice Statistics, "Sexual Victimization Reported By Former State Prisoners, 2008,“ May 12, 2012.</a:t>
            </a:r>
          </a:p>
        </p:txBody>
      </p:sp>
    </p:spTree>
    <p:extLst>
      <p:ext uri="{BB962C8B-B14F-4D97-AF65-F5344CB8AC3E}">
        <p14:creationId xmlns:p14="http://schemas.microsoft.com/office/powerpoint/2010/main" val="62299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9075" y="152400"/>
            <a:ext cx="8229600" cy="888834"/>
          </a:xfrm>
        </p:spPr>
        <p:txBody>
          <a:bodyPr/>
          <a:lstStyle/>
          <a:p>
            <a:pPr>
              <a:lnSpc>
                <a:spcPct val="100000"/>
              </a:lnSpc>
            </a:pPr>
            <a:r>
              <a:rPr lang="en-US" dirty="0" smtClean="0"/>
              <a:t>Reporting of Sexual Victimization: Persons to whom the Incident was Reported </a:t>
            </a:r>
            <a:endParaRPr lang="en-US" dirty="0"/>
          </a:p>
        </p:txBody>
      </p:sp>
      <p:sp>
        <p:nvSpPr>
          <p:cNvPr id="3" name="Slide Number Placeholder 2"/>
          <p:cNvSpPr>
            <a:spLocks noGrp="1"/>
          </p:cNvSpPr>
          <p:nvPr>
            <p:ph type="sldNum" sz="quarter" idx="12"/>
          </p:nvPr>
        </p:nvSpPr>
        <p:spPr/>
        <p:txBody>
          <a:bodyPr/>
          <a:lstStyle/>
          <a:p>
            <a:fld id="{8027077B-008D-4965-9019-4B1F59FF498D}" type="slidenum">
              <a:rPr lang="en-US" smtClean="0"/>
              <a:pPr/>
              <a:t>17</a:t>
            </a:fld>
            <a:endParaRPr lang="en-US" dirty="0"/>
          </a:p>
        </p:txBody>
      </p:sp>
      <p:sp>
        <p:nvSpPr>
          <p:cNvPr id="4" name="Footer Placeholder 3"/>
          <p:cNvSpPr>
            <a:spLocks noGrp="1"/>
          </p:cNvSpPr>
          <p:nvPr>
            <p:ph type="ftr" sz="quarter" idx="3"/>
          </p:nvPr>
        </p:nvSpPr>
        <p:spPr>
          <a:xfrm>
            <a:off x="762000" y="6340475"/>
            <a:ext cx="2895600" cy="365125"/>
          </a:xfrm>
        </p:spPr>
        <p:txBody>
          <a:bodyPr/>
          <a:lstStyle/>
          <a:p>
            <a:r>
              <a:rPr lang="en-US" smtClean="0"/>
              <a:t>The Moss Group, Inc.</a:t>
            </a:r>
            <a:endParaRPr lang="en-US" dirty="0"/>
          </a:p>
        </p:txBody>
      </p:sp>
      <p:pic>
        <p:nvPicPr>
          <p:cNvPr id="6" name="Content Placeholder 5"/>
          <p:cNvPicPr>
            <a:picLocks noGrp="1" noChangeAspect="1"/>
          </p:cNvPicPr>
          <p:nvPr>
            <p:ph sz="quarter" idx="4"/>
          </p:nvPr>
        </p:nvPicPr>
        <p:blipFill>
          <a:blip r:embed="rId3"/>
          <a:stretch>
            <a:fillRect/>
          </a:stretch>
        </p:blipFill>
        <p:spPr>
          <a:xfrm>
            <a:off x="76200" y="1241419"/>
            <a:ext cx="8991599" cy="5114931"/>
          </a:xfrm>
          <a:prstGeom prst="rect">
            <a:avLst/>
          </a:prstGeom>
        </p:spPr>
      </p:pic>
      <p:sp>
        <p:nvSpPr>
          <p:cNvPr id="8" name="Rectangle 7"/>
          <p:cNvSpPr/>
          <p:nvPr/>
        </p:nvSpPr>
        <p:spPr>
          <a:xfrm>
            <a:off x="3260765" y="6340475"/>
            <a:ext cx="5791200" cy="276999"/>
          </a:xfrm>
          <a:prstGeom prst="rect">
            <a:avLst/>
          </a:prstGeom>
          <a:solidFill>
            <a:schemeClr val="bg1"/>
          </a:solidFill>
        </p:spPr>
        <p:txBody>
          <a:bodyPr wrap="square">
            <a:spAutoFit/>
          </a:bodyPr>
          <a:lstStyle/>
          <a:p>
            <a:pPr algn="r"/>
            <a:r>
              <a:rPr lang="en-US" sz="1200" dirty="0" smtClean="0"/>
              <a:t>Source: Sexual </a:t>
            </a:r>
            <a:r>
              <a:rPr lang="en-US" sz="1200" dirty="0"/>
              <a:t>Victimization Reported by Former State Prisoners, 2008 | May 2012</a:t>
            </a:r>
          </a:p>
        </p:txBody>
      </p:sp>
    </p:spTree>
    <p:extLst>
      <p:ext uri="{BB962C8B-B14F-4D97-AF65-F5344CB8AC3E}">
        <p14:creationId xmlns:p14="http://schemas.microsoft.com/office/powerpoint/2010/main" val="1844125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Vulnerable Populations</a:t>
            </a:r>
            <a:endParaRPr lang="en-US" dirty="0"/>
          </a:p>
        </p:txBody>
      </p:sp>
      <p:sp>
        <p:nvSpPr>
          <p:cNvPr id="3" name="Text Placeholder 2"/>
          <p:cNvSpPr>
            <a:spLocks noGrp="1"/>
          </p:cNvSpPr>
          <p:nvPr>
            <p:ph sz="quarter" idx="4"/>
          </p:nvPr>
        </p:nvSpPr>
        <p:spPr>
          <a:xfrm>
            <a:off x="2743200" y="1600200"/>
            <a:ext cx="5867400" cy="4906963"/>
          </a:xfrm>
        </p:spPr>
        <p:txBody>
          <a:bodyPr/>
          <a:lstStyle/>
          <a:p>
            <a:r>
              <a:rPr lang="en-US" dirty="0" smtClean="0"/>
              <a:t>Educating ourselves about the characteristics of the inmate population will greatly assist in preventing and detecting sexual abuse</a:t>
            </a:r>
          </a:p>
          <a:p>
            <a:endParaRPr lang="en-US" dirty="0" smtClean="0"/>
          </a:p>
          <a:p>
            <a:r>
              <a:rPr lang="en-US" dirty="0" smtClean="0"/>
              <a:t>We know what characteristics make an inmate more prone to victimization and abusive behavior to inform our work in prevention and detection</a:t>
            </a:r>
          </a:p>
        </p:txBody>
      </p:sp>
      <p:sp>
        <p:nvSpPr>
          <p:cNvPr id="5" name="Slide Number Placeholder 4"/>
          <p:cNvSpPr>
            <a:spLocks noGrp="1"/>
          </p:cNvSpPr>
          <p:nvPr>
            <p:ph type="sldNum" sz="quarter" idx="12"/>
          </p:nvPr>
        </p:nvSpPr>
        <p:spPr/>
        <p:txBody>
          <a:bodyPr/>
          <a:lstStyle/>
          <a:p>
            <a:fld id="{1D9A7EC0-582D-4850-BD02-1E29DEF62370}" type="slidenum">
              <a:rPr lang="en-US" smtClean="0"/>
              <a:pPr/>
              <a:t>18</a:t>
            </a:fld>
            <a:endParaRPr lang="en-US"/>
          </a:p>
        </p:txBody>
      </p:sp>
      <p:sp>
        <p:nvSpPr>
          <p:cNvPr id="4" name="Footer Placeholder 3"/>
          <p:cNvSpPr>
            <a:spLocks noGrp="1"/>
          </p:cNvSpPr>
          <p:nvPr>
            <p:ph type="ftr" sz="quarter" idx="3"/>
          </p:nvPr>
        </p:nvSpPr>
        <p:spPr/>
        <p:txBody>
          <a:bodyPr/>
          <a:lstStyle/>
          <a:p>
            <a:r>
              <a:rPr lang="en-US" smtClean="0"/>
              <a:t>The Moss Group, Inc.</a:t>
            </a:r>
            <a:endParaRPr lang="en-US" dirty="0"/>
          </a:p>
        </p:txBody>
      </p:sp>
      <p:pic>
        <p:nvPicPr>
          <p:cNvPr id="6" name="Picture 5"/>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990600" y="1295400"/>
            <a:ext cx="1544422" cy="1817827"/>
          </a:xfrm>
          <a:prstGeom prst="rect">
            <a:avLst/>
          </a:prstGeom>
        </p:spPr>
      </p:pic>
    </p:spTree>
    <p:extLst>
      <p:ext uri="{BB962C8B-B14F-4D97-AF65-F5344CB8AC3E}">
        <p14:creationId xmlns:p14="http://schemas.microsoft.com/office/powerpoint/2010/main" val="14534800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Vulnerable Populations (Prisons and Jails)</a:t>
            </a:r>
            <a:endParaRPr lang="en-US" dirty="0"/>
          </a:p>
        </p:txBody>
      </p:sp>
      <p:sp>
        <p:nvSpPr>
          <p:cNvPr id="3" name="Content Placeholder 2"/>
          <p:cNvSpPr>
            <a:spLocks noGrp="1"/>
          </p:cNvSpPr>
          <p:nvPr>
            <p:ph sz="quarter" idx="4"/>
          </p:nvPr>
        </p:nvSpPr>
        <p:spPr>
          <a:xfrm>
            <a:off x="685800" y="1295400"/>
            <a:ext cx="7924800" cy="4906963"/>
          </a:xfrm>
        </p:spPr>
        <p:txBody>
          <a:bodyPr/>
          <a:lstStyle/>
          <a:p>
            <a:r>
              <a:rPr lang="en-US" dirty="0" smtClean="0"/>
              <a:t>BJS data collection has helped us understand who might be more vulnerable in confinement settings, in adult prisons and jails vulnerable populations may include:</a:t>
            </a:r>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1D9A7EC0-582D-4850-BD02-1E29DEF62370}" type="slidenum">
              <a:rPr lang="en-US" smtClean="0"/>
              <a:pPr/>
              <a:t>19</a:t>
            </a:fld>
            <a:endParaRPr lang="en-US"/>
          </a:p>
        </p:txBody>
      </p:sp>
      <p:sp>
        <p:nvSpPr>
          <p:cNvPr id="5" name="Footer Placeholder 4"/>
          <p:cNvSpPr>
            <a:spLocks noGrp="1"/>
          </p:cNvSpPr>
          <p:nvPr>
            <p:ph type="ftr" sz="quarter" idx="3"/>
          </p:nvPr>
        </p:nvSpPr>
        <p:spPr/>
        <p:txBody>
          <a:bodyPr/>
          <a:lstStyle/>
          <a:p>
            <a:r>
              <a:rPr lang="en-US" smtClean="0"/>
              <a:t>The Moss Group, Inc.</a:t>
            </a:r>
            <a:endParaRPr lang="en-US"/>
          </a:p>
        </p:txBody>
      </p:sp>
      <p:graphicFrame>
        <p:nvGraphicFramePr>
          <p:cNvPr id="6" name="Diagram 5"/>
          <p:cNvGraphicFramePr/>
          <p:nvPr>
            <p:extLst>
              <p:ext uri="{D42A27DB-BD31-4B8C-83A1-F6EECF244321}">
                <p14:modId xmlns:p14="http://schemas.microsoft.com/office/powerpoint/2010/main" val="2082251147"/>
              </p:ext>
            </p:extLst>
          </p:nvPr>
        </p:nvGraphicFramePr>
        <p:xfrm>
          <a:off x="838200" y="2292350"/>
          <a:ext cx="70866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23844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447800" y="3276600"/>
            <a:ext cx="6350000" cy="2133600"/>
          </a:xfrm>
        </p:spPr>
        <p:txBody>
          <a:bodyPr>
            <a:normAutofit/>
          </a:bodyPr>
          <a:lstStyle/>
          <a:p>
            <a:r>
              <a:rPr lang="en-US" dirty="0" smtClean="0"/>
              <a:t>Unit 3 Part I:</a:t>
            </a:r>
            <a:br>
              <a:rPr lang="en-US" dirty="0" smtClean="0"/>
            </a:br>
            <a:r>
              <a:rPr lang="en-US" dirty="0" smtClean="0"/>
              <a:t>Prevention and Detection of Sexual Abuse and Sexual Harassment</a:t>
            </a:r>
            <a:endParaRPr lang="en-US" dirty="0"/>
          </a:p>
        </p:txBody>
      </p:sp>
      <p:sp>
        <p:nvSpPr>
          <p:cNvPr id="3" name="TextBox 2"/>
          <p:cNvSpPr txBox="1"/>
          <p:nvPr/>
        </p:nvSpPr>
        <p:spPr>
          <a:xfrm>
            <a:off x="152400" y="5791200"/>
            <a:ext cx="8839200" cy="1015663"/>
          </a:xfrm>
          <a:prstGeom prst="rect">
            <a:avLst/>
          </a:prstGeom>
          <a:noFill/>
        </p:spPr>
        <p:txBody>
          <a:bodyPr wrap="square" rtlCol="0">
            <a:spAutoFit/>
          </a:bodyPr>
          <a:lstStyle/>
          <a:p>
            <a:r>
              <a:rPr lang="en-US" sz="1000" b="1" i="1" dirty="0"/>
              <a:t>Notice of Federal Funding and Federal Disclaimer </a:t>
            </a:r>
            <a:r>
              <a:rPr lang="en-US" sz="1000" i="1" dirty="0"/>
              <a:t>– This project was supported by Grant No. 2010-RP-BX-K001 awarded by the Bureau of Justice Assistance. The Bureau of Justice Assistance is a component of the Office of Justice Programs, which also includes the Bureau of Justice Statistics, the National Institute of Justice, the Office of Juvenile Justice and Delinquency Prevention, the Office for Victims of Crime, and the Office of Sex Offender Sentencing, Monitoring, Apprehending, Registering, and Tracking. Points of view or opinions in this document are those of the author and do not necessarily represent the official position or policies of the U.S. Department of Justice nor those of the National Council on Crime and Delinquency (NCCD), which administers the National PREA Resource Center through a cooperative agreement with the Bureau of Justice Assistance. </a:t>
            </a:r>
            <a:endParaRPr lang="en-US" sz="1000" dirty="0">
              <a:latin typeface="Verdana"/>
              <a:cs typeface="Verdana"/>
            </a:endParaRPr>
          </a:p>
        </p:txBody>
      </p:sp>
    </p:spTree>
    <p:extLst>
      <p:ext uri="{BB962C8B-B14F-4D97-AF65-F5344CB8AC3E}">
        <p14:creationId xmlns:p14="http://schemas.microsoft.com/office/powerpoint/2010/main" val="2663709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760412" y="1535113"/>
            <a:ext cx="4040188" cy="639762"/>
          </a:xfrm>
        </p:spPr>
        <p:txBody>
          <a:bodyPr/>
          <a:lstStyle/>
          <a:p>
            <a:r>
              <a:rPr lang="en-US" dirty="0" smtClean="0"/>
              <a:t>Male</a:t>
            </a:r>
            <a:endParaRPr lang="en-US" dirty="0"/>
          </a:p>
        </p:txBody>
      </p:sp>
      <p:sp>
        <p:nvSpPr>
          <p:cNvPr id="8" name="Content Placeholder 7"/>
          <p:cNvSpPr>
            <a:spLocks noGrp="1"/>
          </p:cNvSpPr>
          <p:nvPr>
            <p:ph sz="half" idx="2"/>
          </p:nvPr>
        </p:nvSpPr>
        <p:spPr>
          <a:xfrm>
            <a:off x="760412" y="2174875"/>
            <a:ext cx="4040188" cy="3951288"/>
          </a:xfrm>
        </p:spPr>
        <p:txBody>
          <a:bodyPr/>
          <a:lstStyle/>
          <a:p>
            <a:r>
              <a:rPr lang="en-US" dirty="0" smtClean="0"/>
              <a:t>Physically small or weak</a:t>
            </a:r>
          </a:p>
          <a:p>
            <a:r>
              <a:rPr lang="en-US" dirty="0" smtClean="0"/>
              <a:t>Gay</a:t>
            </a:r>
          </a:p>
          <a:p>
            <a:r>
              <a:rPr lang="en-US" dirty="0" smtClean="0"/>
              <a:t>Transgender</a:t>
            </a:r>
          </a:p>
          <a:p>
            <a:r>
              <a:rPr lang="en-US" dirty="0" smtClean="0"/>
              <a:t>Effeminate</a:t>
            </a:r>
          </a:p>
        </p:txBody>
      </p:sp>
      <p:sp>
        <p:nvSpPr>
          <p:cNvPr id="9" name="Text Placeholder 8"/>
          <p:cNvSpPr>
            <a:spLocks noGrp="1"/>
          </p:cNvSpPr>
          <p:nvPr>
            <p:ph type="body" sz="quarter" idx="3"/>
          </p:nvPr>
        </p:nvSpPr>
        <p:spPr>
          <a:xfrm>
            <a:off x="4949825" y="1535113"/>
            <a:ext cx="4041775" cy="639762"/>
          </a:xfrm>
        </p:spPr>
        <p:txBody>
          <a:bodyPr/>
          <a:lstStyle/>
          <a:p>
            <a:r>
              <a:rPr lang="en-US" dirty="0" smtClean="0"/>
              <a:t>Female</a:t>
            </a:r>
            <a:endParaRPr lang="en-US" dirty="0"/>
          </a:p>
        </p:txBody>
      </p:sp>
      <p:sp>
        <p:nvSpPr>
          <p:cNvPr id="10" name="Content Placeholder 9"/>
          <p:cNvSpPr>
            <a:spLocks noGrp="1"/>
          </p:cNvSpPr>
          <p:nvPr>
            <p:ph sz="quarter" idx="4"/>
          </p:nvPr>
        </p:nvSpPr>
        <p:spPr>
          <a:xfrm>
            <a:off x="4949825" y="2174875"/>
            <a:ext cx="4041775" cy="3951288"/>
          </a:xfrm>
        </p:spPr>
        <p:txBody>
          <a:bodyPr/>
          <a:lstStyle/>
          <a:p>
            <a:r>
              <a:rPr lang="en-US" dirty="0" smtClean="0"/>
              <a:t>Slight build</a:t>
            </a:r>
          </a:p>
          <a:p>
            <a:r>
              <a:rPr lang="en-US" dirty="0" smtClean="0"/>
              <a:t>Previous victim of sexual abuse</a:t>
            </a:r>
          </a:p>
          <a:p>
            <a:r>
              <a:rPr lang="en-US" dirty="0" smtClean="0"/>
              <a:t>Non-English speaking</a:t>
            </a:r>
          </a:p>
          <a:p>
            <a:r>
              <a:rPr lang="en-US" dirty="0" smtClean="0"/>
              <a:t>Resource rich or poor</a:t>
            </a:r>
          </a:p>
        </p:txBody>
      </p:sp>
      <p:sp>
        <p:nvSpPr>
          <p:cNvPr id="6" name="Title 5"/>
          <p:cNvSpPr>
            <a:spLocks noGrp="1"/>
          </p:cNvSpPr>
          <p:nvPr>
            <p:ph type="title"/>
          </p:nvPr>
        </p:nvSpPr>
        <p:spPr/>
        <p:txBody>
          <a:bodyPr/>
          <a:lstStyle/>
          <a:p>
            <a:pPr>
              <a:lnSpc>
                <a:spcPct val="100000"/>
              </a:lnSpc>
            </a:pPr>
            <a:r>
              <a:rPr lang="en-US" dirty="0" smtClean="0"/>
              <a:t>Examples of Gender Differences Related to Vulnerable Populations</a:t>
            </a:r>
            <a:endParaRPr lang="en-US" dirty="0"/>
          </a:p>
        </p:txBody>
      </p:sp>
      <p:sp>
        <p:nvSpPr>
          <p:cNvPr id="3" name="Slide Number Placeholder 2"/>
          <p:cNvSpPr>
            <a:spLocks noGrp="1"/>
          </p:cNvSpPr>
          <p:nvPr>
            <p:ph type="sldNum" sz="quarter" idx="12"/>
          </p:nvPr>
        </p:nvSpPr>
        <p:spPr/>
        <p:txBody>
          <a:bodyPr/>
          <a:lstStyle/>
          <a:p>
            <a:fld id="{1D9A7EC0-582D-4850-BD02-1E29DEF62370}" type="slidenum">
              <a:rPr lang="en-US" smtClean="0"/>
              <a:pPr/>
              <a:t>20</a:t>
            </a:fld>
            <a:endParaRPr lang="en-US"/>
          </a:p>
        </p:txBody>
      </p:sp>
      <p:sp>
        <p:nvSpPr>
          <p:cNvPr id="2" name="Footer Placeholder 1"/>
          <p:cNvSpPr>
            <a:spLocks noGrp="1"/>
          </p:cNvSpPr>
          <p:nvPr>
            <p:ph type="ftr" sz="quarter" idx="13"/>
          </p:nvPr>
        </p:nvSpPr>
        <p:spPr/>
        <p:txBody>
          <a:bodyPr/>
          <a:lstStyle/>
          <a:p>
            <a:r>
              <a:rPr lang="en-US" smtClean="0"/>
              <a:t>The Moss Group, Inc.</a:t>
            </a:r>
            <a:endParaRPr lang="en-US" dirty="0"/>
          </a:p>
        </p:txBody>
      </p:sp>
    </p:spTree>
    <p:extLst>
      <p:ext uri="{BB962C8B-B14F-4D97-AF65-F5344CB8AC3E}">
        <p14:creationId xmlns:p14="http://schemas.microsoft.com/office/powerpoint/2010/main" val="31114392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Victimization Patterns</a:t>
            </a:r>
            <a:endParaRPr lang="en-US" dirty="0"/>
          </a:p>
        </p:txBody>
      </p:sp>
      <p:sp>
        <p:nvSpPr>
          <p:cNvPr id="3" name="Content Placeholder 2"/>
          <p:cNvSpPr>
            <a:spLocks noGrp="1"/>
          </p:cNvSpPr>
          <p:nvPr>
            <p:ph sz="quarter" idx="4"/>
          </p:nvPr>
        </p:nvSpPr>
        <p:spPr>
          <a:xfrm>
            <a:off x="1828800" y="1646237"/>
            <a:ext cx="6781800" cy="4906963"/>
          </a:xfrm>
        </p:spPr>
        <p:txBody>
          <a:bodyPr/>
          <a:lstStyle/>
          <a:p>
            <a:pPr marL="285750" indent="-285750">
              <a:buFont typeface="Arial" panose="020B0604020202020204" pitchFamily="34" charset="0"/>
              <a:buChar char="•"/>
            </a:pPr>
            <a:r>
              <a:rPr lang="en-US" dirty="0" smtClean="0"/>
              <a:t>Overall, 31% of inmates reporting abuse were victimized 3 or more times</a:t>
            </a:r>
          </a:p>
          <a:p>
            <a:pPr marL="285750" indent="-285750">
              <a:buFont typeface="Arial" panose="020B0604020202020204" pitchFamily="34" charset="0"/>
              <a:buChar char="•"/>
            </a:pPr>
            <a:r>
              <a:rPr lang="en-US" dirty="0" smtClean="0"/>
              <a:t>13% of male prison inmates and 19% of male jail inmates said they were victimized by other inmates within 24 hours after admission (vs. 4% of female inmates in prison and jail)</a:t>
            </a:r>
          </a:p>
          <a:p>
            <a:pPr marL="285750" indent="-285750">
              <a:buFont typeface="Arial" panose="020B0604020202020204" pitchFamily="34" charset="0"/>
              <a:buChar char="•"/>
            </a:pPr>
            <a:r>
              <a:rPr lang="en-US" dirty="0" smtClean="0"/>
              <a:t>Inmate-on-inmate victimization was most commonly reported to have occurred between 6 pm-midnight (more than 40% reported in this time frame)</a:t>
            </a:r>
          </a:p>
          <a:p>
            <a:pPr marL="285750" indent="-285750">
              <a:buFont typeface="Arial" panose="020B0604020202020204" pitchFamily="34" charset="0"/>
              <a:buChar char="•"/>
            </a:pPr>
            <a:r>
              <a:rPr lang="en-US" dirty="0" smtClean="0"/>
              <a:t>Nearly 16% of male victims of staff sexual misconduct in prison and 30% of male victims in jail said they were victimized within the first 24 hours (vs. 5% of female victims in prison and 4% in jail)</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p:txBody>
      </p:sp>
      <p:sp>
        <p:nvSpPr>
          <p:cNvPr id="5" name="Slide Number Placeholder 4"/>
          <p:cNvSpPr>
            <a:spLocks noGrp="1"/>
          </p:cNvSpPr>
          <p:nvPr>
            <p:ph type="sldNum" sz="quarter" idx="12"/>
          </p:nvPr>
        </p:nvSpPr>
        <p:spPr/>
        <p:txBody>
          <a:bodyPr/>
          <a:lstStyle/>
          <a:p>
            <a:fld id="{AEC92B67-4DFA-43B1-AB7D-A662175C0664}" type="slidenum">
              <a:rPr lang="en-US" smtClean="0"/>
              <a:pPr/>
              <a:t>21</a:t>
            </a:fld>
            <a:endParaRPr lang="en-US" dirty="0"/>
          </a:p>
        </p:txBody>
      </p:sp>
      <p:sp>
        <p:nvSpPr>
          <p:cNvPr id="4" name="Footer Placeholder 3"/>
          <p:cNvSpPr>
            <a:spLocks noGrp="1"/>
          </p:cNvSpPr>
          <p:nvPr>
            <p:ph type="ftr" sz="quarter" idx="3"/>
          </p:nvPr>
        </p:nvSpPr>
        <p:spPr/>
        <p:txBody>
          <a:bodyPr/>
          <a:lstStyle/>
          <a:p>
            <a:r>
              <a:rPr lang="en-US" smtClean="0"/>
              <a:t>The Moss Group, Inc.</a:t>
            </a:r>
            <a:endParaRPr lang="en-US" dirty="0"/>
          </a:p>
        </p:txBody>
      </p:sp>
      <p:sp>
        <p:nvSpPr>
          <p:cNvPr id="10" name="TextBox 9"/>
          <p:cNvSpPr txBox="1"/>
          <p:nvPr/>
        </p:nvSpPr>
        <p:spPr>
          <a:xfrm>
            <a:off x="762000" y="5842604"/>
            <a:ext cx="6934200" cy="461665"/>
          </a:xfrm>
          <a:prstGeom prst="rect">
            <a:avLst/>
          </a:prstGeom>
          <a:noFill/>
        </p:spPr>
        <p:txBody>
          <a:bodyPr wrap="square" rtlCol="0">
            <a:spAutoFit/>
          </a:bodyPr>
          <a:lstStyle/>
          <a:p>
            <a:r>
              <a:rPr lang="en-US" sz="1200" dirty="0" smtClean="0">
                <a:solidFill>
                  <a:schemeClr val="tx1">
                    <a:lumMod val="65000"/>
                    <a:lumOff val="35000"/>
                  </a:schemeClr>
                </a:solidFill>
                <a:ea typeface="Verdana" panose="020B0604030504040204" pitchFamily="34" charset="0"/>
                <a:cs typeface="Verdana" panose="020B0604030504040204" pitchFamily="34" charset="0"/>
              </a:rPr>
              <a:t>Source:  Beck, Allen Ph.D. et al. (2009). Sexual Victimization in Prisons and Jails, 2007-2008.  Washington, D.C. U.S. Department of Justice, Bureau of Justice Statistics  </a:t>
            </a:r>
            <a:endParaRPr lang="en-US" sz="1200" dirty="0">
              <a:solidFill>
                <a:schemeClr val="tx1">
                  <a:lumMod val="65000"/>
                  <a:lumOff val="35000"/>
                </a:schemeClr>
              </a:solidFill>
              <a:ea typeface="Verdana" panose="020B0604030504040204" pitchFamily="34" charset="0"/>
              <a:cs typeface="Verdana" panose="020B060403050404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0513" y="1738338"/>
            <a:ext cx="1415853" cy="1233462"/>
          </a:xfrm>
          <a:prstGeom prst="rect">
            <a:avLst/>
          </a:prstGeom>
        </p:spPr>
      </p:pic>
    </p:spTree>
    <p:extLst>
      <p:ext uri="{BB962C8B-B14F-4D97-AF65-F5344CB8AC3E}">
        <p14:creationId xmlns:p14="http://schemas.microsoft.com/office/powerpoint/2010/main" val="41554103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Dynamics of Sexual Abuse in Confinement: Reasons Sexual Victimization May Occur</a:t>
            </a:r>
            <a:endParaRPr lang="en-US" dirty="0"/>
          </a:p>
        </p:txBody>
      </p:sp>
      <p:sp>
        <p:nvSpPr>
          <p:cNvPr id="3" name="Content Placeholder 2"/>
          <p:cNvSpPr>
            <a:spLocks noGrp="1"/>
          </p:cNvSpPr>
          <p:nvPr>
            <p:ph sz="quarter" idx="4"/>
          </p:nvPr>
        </p:nvSpPr>
        <p:spPr>
          <a:xfrm>
            <a:off x="685800" y="1600200"/>
            <a:ext cx="7924800" cy="4906963"/>
          </a:xfrm>
        </p:spPr>
        <p:txBody>
          <a:bodyPr/>
          <a:lstStyle/>
          <a:p>
            <a:pPr marL="285750" indent="-285750">
              <a:buFont typeface="Arial" panose="020B0604020202020204" pitchFamily="34" charset="0"/>
              <a:buChar char="•"/>
            </a:pPr>
            <a:r>
              <a:rPr lang="en-US" dirty="0" smtClean="0"/>
              <a:t>Sexual victimization in a confinement setting may not always be used for the same purposes as victimization in the “free world”</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Sexual harassment may precede sexual abuse and may be expressed to:</a:t>
            </a:r>
          </a:p>
          <a:p>
            <a:pPr lvl="3"/>
            <a:r>
              <a:rPr lang="en-US" dirty="0" smtClean="0"/>
              <a:t>Test a target</a:t>
            </a:r>
          </a:p>
          <a:p>
            <a:pPr lvl="3"/>
            <a:r>
              <a:rPr lang="en-US" dirty="0" smtClean="0"/>
              <a:t>Demean others</a:t>
            </a:r>
          </a:p>
          <a:p>
            <a:pPr lvl="3"/>
            <a:r>
              <a:rPr lang="en-US" dirty="0" smtClean="0"/>
              <a:t>Overtly or subtly intimidate</a:t>
            </a:r>
          </a:p>
          <a:p>
            <a:pPr lvl="3"/>
            <a:r>
              <a:rPr lang="en-US" dirty="0" smtClean="0"/>
              <a:t>Challenge new inmates/residents Threaten inmates/residents who are perceived to be weaker</a:t>
            </a:r>
            <a:endParaRPr lang="en-US" dirty="0"/>
          </a:p>
        </p:txBody>
      </p:sp>
      <p:sp>
        <p:nvSpPr>
          <p:cNvPr id="6" name="Slide Number Placeholder 5"/>
          <p:cNvSpPr>
            <a:spLocks noGrp="1"/>
          </p:cNvSpPr>
          <p:nvPr>
            <p:ph type="sldNum" sz="quarter" idx="12"/>
          </p:nvPr>
        </p:nvSpPr>
        <p:spPr/>
        <p:txBody>
          <a:bodyPr/>
          <a:lstStyle/>
          <a:p>
            <a:fld id="{5C9A15AA-DF85-4FD6-8480-D6A64D4E3989}" type="slidenum">
              <a:rPr lang="en-US" smtClean="0"/>
              <a:pPr/>
              <a:t>22</a:t>
            </a:fld>
            <a:endParaRPr lang="en-US"/>
          </a:p>
        </p:txBody>
      </p:sp>
      <p:sp>
        <p:nvSpPr>
          <p:cNvPr id="5" name="Footer Placeholder 4"/>
          <p:cNvSpPr>
            <a:spLocks noGrp="1"/>
          </p:cNvSpPr>
          <p:nvPr>
            <p:ph type="ftr" sz="quarter" idx="3"/>
          </p:nvPr>
        </p:nvSpPr>
        <p:spPr/>
        <p:txBody>
          <a:bodyPr/>
          <a:lstStyle/>
          <a:p>
            <a:r>
              <a:rPr lang="en-US" smtClean="0"/>
              <a:t>The Moss Group, Inc.</a:t>
            </a:r>
            <a:endParaRPr lang="en-US" dirty="0"/>
          </a:p>
        </p:txBody>
      </p:sp>
    </p:spTree>
    <p:extLst>
      <p:ext uri="{BB962C8B-B14F-4D97-AF65-F5344CB8AC3E}">
        <p14:creationId xmlns:p14="http://schemas.microsoft.com/office/powerpoint/2010/main" val="340507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Key Terms Defined: Sexual Victimization</a:t>
            </a:r>
            <a:endParaRPr lang="en-US" dirty="0"/>
          </a:p>
        </p:txBody>
      </p:sp>
      <p:sp>
        <p:nvSpPr>
          <p:cNvPr id="9" name="Content Placeholder 8"/>
          <p:cNvSpPr>
            <a:spLocks noGrp="1"/>
          </p:cNvSpPr>
          <p:nvPr>
            <p:ph sz="quarter" idx="4"/>
          </p:nvPr>
        </p:nvSpPr>
        <p:spPr>
          <a:xfrm>
            <a:off x="1828800" y="1646237"/>
            <a:ext cx="6781800" cy="4906963"/>
          </a:xfrm>
        </p:spPr>
        <p:txBody>
          <a:bodyPr/>
          <a:lstStyle/>
          <a:p>
            <a:r>
              <a:rPr lang="en-US" dirty="0" smtClean="0"/>
              <a:t>To define sexual victimization under the Prison Rape Elimination Act of 2003, BJS uses uniform definitions that classify each sexual act by the perpetrator who carried it out (i.e., inmate or staff ) and the type of act</a:t>
            </a:r>
          </a:p>
          <a:p>
            <a:pPr marL="1028700" lvl="1">
              <a:buFont typeface="Arial" panose="020B0604020202020204" pitchFamily="34" charset="0"/>
              <a:buChar char="•"/>
            </a:pPr>
            <a:r>
              <a:rPr lang="en-US" dirty="0" smtClean="0"/>
              <a:t>Inmate-on-inmate sexual victimization involves sexual contact with a victim without his or her consent or with a victim who cannot consent or refuse</a:t>
            </a:r>
          </a:p>
          <a:p>
            <a:pPr marL="1028700" lvl="1">
              <a:buFont typeface="Arial" panose="020B0604020202020204" pitchFamily="34" charset="0"/>
              <a:buChar char="•"/>
            </a:pPr>
            <a:r>
              <a:rPr lang="en-US" dirty="0" smtClean="0"/>
              <a:t>Nonconsensual sexual acts </a:t>
            </a:r>
          </a:p>
          <a:p>
            <a:pPr marL="1028700" lvl="1">
              <a:buFont typeface="Arial" panose="020B0604020202020204" pitchFamily="34" charset="0"/>
              <a:buChar char="•"/>
            </a:pPr>
            <a:r>
              <a:rPr lang="en-US" dirty="0" smtClean="0"/>
              <a:t>Abusive sexual contacts </a:t>
            </a:r>
          </a:p>
          <a:p>
            <a:pPr marL="1028700" lvl="1">
              <a:buFont typeface="Arial" panose="020B0604020202020204" pitchFamily="34" charset="0"/>
              <a:buChar char="•"/>
            </a:pPr>
            <a:r>
              <a:rPr lang="en-US" dirty="0" smtClean="0"/>
              <a:t>Staff sexual misconduct </a:t>
            </a:r>
          </a:p>
          <a:p>
            <a:pPr marL="1028700" lvl="1">
              <a:buFont typeface="Arial" panose="020B0604020202020204" pitchFamily="34" charset="0"/>
              <a:buChar char="•"/>
            </a:pPr>
            <a:r>
              <a:rPr lang="en-US" dirty="0" smtClean="0"/>
              <a:t>Staff sexual harassment</a:t>
            </a:r>
          </a:p>
          <a:p>
            <a:endParaRPr lang="en-US" dirty="0"/>
          </a:p>
        </p:txBody>
      </p:sp>
      <p:sp>
        <p:nvSpPr>
          <p:cNvPr id="5" name="Slide Number Placeholder 4"/>
          <p:cNvSpPr>
            <a:spLocks noGrp="1"/>
          </p:cNvSpPr>
          <p:nvPr>
            <p:ph type="sldNum" sz="quarter" idx="12"/>
          </p:nvPr>
        </p:nvSpPr>
        <p:spPr/>
        <p:txBody>
          <a:bodyPr/>
          <a:lstStyle/>
          <a:p>
            <a:fld id="{8027077B-008D-4965-9019-4B1F59FF498D}" type="slidenum">
              <a:rPr lang="en-US" smtClean="0"/>
              <a:pPr/>
              <a:t>23</a:t>
            </a:fld>
            <a:endParaRPr lang="en-US" dirty="0"/>
          </a:p>
        </p:txBody>
      </p:sp>
      <p:sp>
        <p:nvSpPr>
          <p:cNvPr id="6" name="Footer Placeholder 5"/>
          <p:cNvSpPr>
            <a:spLocks noGrp="1"/>
          </p:cNvSpPr>
          <p:nvPr>
            <p:ph type="ftr" sz="quarter" idx="3"/>
          </p:nvPr>
        </p:nvSpPr>
        <p:spPr/>
        <p:txBody>
          <a:bodyPr/>
          <a:lstStyle/>
          <a:p>
            <a:r>
              <a:rPr lang="en-US" dirty="0" smtClean="0"/>
              <a:t>The Moss Group, Inc.</a:t>
            </a:r>
            <a:endParaRPr lang="en-US" dirty="0"/>
          </a:p>
        </p:txBody>
      </p:sp>
      <p:sp>
        <p:nvSpPr>
          <p:cNvPr id="14" name="TextBox 13"/>
          <p:cNvSpPr txBox="1"/>
          <p:nvPr/>
        </p:nvSpPr>
        <p:spPr>
          <a:xfrm>
            <a:off x="457200" y="5410200"/>
            <a:ext cx="7718121" cy="646331"/>
          </a:xfrm>
          <a:prstGeom prst="rect">
            <a:avLst/>
          </a:prstGeom>
          <a:noFill/>
        </p:spPr>
        <p:txBody>
          <a:bodyPr wrap="square" rtlCol="0">
            <a:spAutoFit/>
          </a:bodyPr>
          <a:lstStyle/>
          <a:p>
            <a:r>
              <a:rPr lang="en-US" sz="1200" dirty="0" smtClean="0"/>
              <a:t>Source: Beck, Allen, Ph.D. and Ramona R. </a:t>
            </a:r>
            <a:r>
              <a:rPr lang="en-US" sz="1200" dirty="0" err="1" smtClean="0"/>
              <a:t>Rantala</a:t>
            </a:r>
            <a:r>
              <a:rPr lang="en-US" sz="1200" dirty="0" smtClean="0"/>
              <a:t>, BJS Statisticians, Jessica </a:t>
            </a:r>
            <a:r>
              <a:rPr lang="en-US" sz="1200" dirty="0" err="1" smtClean="0"/>
              <a:t>Rexroat</a:t>
            </a:r>
            <a:r>
              <a:rPr lang="en-US" sz="1200" dirty="0" smtClean="0"/>
              <a:t>, BJS Intern, </a:t>
            </a:r>
            <a:r>
              <a:rPr lang="en-US" sz="1200" i="1" dirty="0" smtClean="0"/>
              <a:t>Special Report: Sexual Victimization Reported by Adult Correctional Authorities, 2009-11, </a:t>
            </a:r>
            <a:r>
              <a:rPr lang="en-US" sz="1200" dirty="0" smtClean="0"/>
              <a:t>Published January 2014.</a:t>
            </a:r>
            <a:r>
              <a:rPr lang="en-US" sz="1200" i="1" dirty="0" smtClean="0"/>
              <a:t> U.S. Department of Justice, Office of Justice Programs, Bureau of Justice </a:t>
            </a:r>
            <a:r>
              <a:rPr lang="en-US" sz="1200" i="1" dirty="0"/>
              <a:t>Statistics. </a:t>
            </a:r>
            <a:r>
              <a:rPr lang="en-US" sz="1200" i="1" dirty="0">
                <a:hlinkClick r:id="rId3"/>
              </a:rPr>
              <a:t>http://</a:t>
            </a:r>
            <a:r>
              <a:rPr lang="en-US" sz="1200" i="1" dirty="0" smtClean="0">
                <a:hlinkClick r:id="rId3"/>
              </a:rPr>
              <a:t>www.bjs.gov/content/pub/pdf/svraca0911.pdf</a:t>
            </a:r>
            <a:r>
              <a:rPr lang="en-US" sz="1200" i="1" dirty="0" smtClean="0"/>
              <a:t> </a:t>
            </a:r>
            <a:endParaRPr lang="en-US" sz="1200" dirty="0"/>
          </a:p>
        </p:txBody>
      </p:sp>
      <p:pic>
        <p:nvPicPr>
          <p:cNvPr id="15" name="Content Placehold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5059" y="3276600"/>
            <a:ext cx="1142723" cy="1140425"/>
          </a:xfrm>
          <a:prstGeom prst="rect">
            <a:avLst/>
          </a:prstGeom>
        </p:spPr>
      </p:pic>
    </p:spTree>
    <p:extLst>
      <p:ext uri="{BB962C8B-B14F-4D97-AF65-F5344CB8AC3E}">
        <p14:creationId xmlns:p14="http://schemas.microsoft.com/office/powerpoint/2010/main" val="39440297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Coercion vs. Consent</a:t>
            </a:r>
            <a:endParaRPr lang="en-US" dirty="0"/>
          </a:p>
        </p:txBody>
      </p:sp>
      <p:sp>
        <p:nvSpPr>
          <p:cNvPr id="3" name="Content Placeholder 2"/>
          <p:cNvSpPr>
            <a:spLocks noGrp="1"/>
          </p:cNvSpPr>
          <p:nvPr>
            <p:ph sz="quarter" idx="4"/>
          </p:nvPr>
        </p:nvSpPr>
        <p:spPr>
          <a:xfrm>
            <a:off x="685800" y="1600200"/>
            <a:ext cx="7924800" cy="4906963"/>
          </a:xfrm>
        </p:spPr>
        <p:txBody>
          <a:bodyPr/>
          <a:lstStyle/>
          <a:p>
            <a:pPr marL="285750" indent="-285750">
              <a:buFont typeface="Arial" panose="020B0604020202020204" pitchFamily="34" charset="0"/>
              <a:buChar char="•"/>
            </a:pPr>
            <a:r>
              <a:rPr lang="en-US" dirty="0" smtClean="0"/>
              <a:t>Abusers may use force, entrapment or blackmail (such as bribes, alcohol and drugs)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Abusers may be coercive and sexually abusive relationships may be exchanged for protection as a survival mechanism</a:t>
            </a:r>
          </a:p>
          <a:p>
            <a:pPr lvl="1"/>
            <a:r>
              <a:rPr lang="en-US" dirty="0" smtClean="0"/>
              <a:t>These types of relationships can be difficult to distinguish from willing relationships </a:t>
            </a:r>
          </a:p>
          <a:p>
            <a:pPr lvl="1"/>
            <a:r>
              <a:rPr lang="en-US" dirty="0" smtClean="0"/>
              <a:t>As expert  Bob Dumond says, “The question to ask yourself is: Would this individual be participating in this relationship if they were in the free world?”</a:t>
            </a:r>
            <a:endParaRPr lang="en-US" dirty="0"/>
          </a:p>
        </p:txBody>
      </p:sp>
      <p:sp>
        <p:nvSpPr>
          <p:cNvPr id="5" name="Slide Number Placeholder 4"/>
          <p:cNvSpPr>
            <a:spLocks noGrp="1"/>
          </p:cNvSpPr>
          <p:nvPr>
            <p:ph type="sldNum" sz="quarter" idx="12"/>
          </p:nvPr>
        </p:nvSpPr>
        <p:spPr/>
        <p:txBody>
          <a:bodyPr/>
          <a:lstStyle/>
          <a:p>
            <a:fld id="{5C9A15AA-DF85-4FD6-8480-D6A64D4E3989}" type="slidenum">
              <a:rPr lang="en-US" smtClean="0"/>
              <a:pPr/>
              <a:t>24</a:t>
            </a:fld>
            <a:endParaRPr lang="en-US"/>
          </a:p>
        </p:txBody>
      </p:sp>
      <p:sp>
        <p:nvSpPr>
          <p:cNvPr id="4" name="Footer Placeholder 3"/>
          <p:cNvSpPr>
            <a:spLocks noGrp="1"/>
          </p:cNvSpPr>
          <p:nvPr>
            <p:ph type="ftr" sz="quarter" idx="3"/>
          </p:nvPr>
        </p:nvSpPr>
        <p:spPr/>
        <p:txBody>
          <a:bodyPr/>
          <a:lstStyle/>
          <a:p>
            <a:r>
              <a:rPr lang="en-US" smtClean="0"/>
              <a:t>The Moss Group, Inc.</a:t>
            </a:r>
            <a:endParaRPr lang="en-US"/>
          </a:p>
        </p:txBody>
      </p:sp>
    </p:spTree>
    <p:extLst>
      <p:ext uri="{BB962C8B-B14F-4D97-AF65-F5344CB8AC3E}">
        <p14:creationId xmlns:p14="http://schemas.microsoft.com/office/powerpoint/2010/main" val="41894601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Men and Women in Prison</a:t>
            </a:r>
            <a:endParaRPr lang="en-US" dirty="0"/>
          </a:p>
        </p:txBody>
      </p:sp>
      <p:sp>
        <p:nvSpPr>
          <p:cNvPr id="4" name="Slide Number Placeholder 3"/>
          <p:cNvSpPr>
            <a:spLocks noGrp="1"/>
          </p:cNvSpPr>
          <p:nvPr>
            <p:ph type="sldNum" sz="quarter" idx="12"/>
          </p:nvPr>
        </p:nvSpPr>
        <p:spPr/>
        <p:txBody>
          <a:bodyPr/>
          <a:lstStyle/>
          <a:p>
            <a:fld id="{1D9A7EC0-582D-4850-BD02-1E29DEF62370}" type="slidenum">
              <a:rPr lang="en-US" smtClean="0"/>
              <a:pPr/>
              <a:t>25</a:t>
            </a:fld>
            <a:endParaRPr lang="en-US"/>
          </a:p>
        </p:txBody>
      </p:sp>
      <p:sp>
        <p:nvSpPr>
          <p:cNvPr id="2" name="Footer Placeholder 1"/>
          <p:cNvSpPr>
            <a:spLocks noGrp="1"/>
          </p:cNvSpPr>
          <p:nvPr>
            <p:ph type="ftr" sz="quarter" idx="3"/>
          </p:nvPr>
        </p:nvSpPr>
        <p:spPr/>
        <p:txBody>
          <a:bodyPr/>
          <a:lstStyle/>
          <a:p>
            <a:r>
              <a:rPr lang="en-US" smtClean="0"/>
              <a:t>The Moss Group, Inc.</a:t>
            </a:r>
            <a:endParaRPr lang="en-US" dirty="0"/>
          </a:p>
        </p:txBody>
      </p:sp>
      <p:sp>
        <p:nvSpPr>
          <p:cNvPr id="7" name="Text Box 4"/>
          <p:cNvSpPr txBox="1">
            <a:spLocks noChangeArrowheads="1"/>
          </p:cNvSpPr>
          <p:nvPr/>
        </p:nvSpPr>
        <p:spPr bwMode="auto">
          <a:xfrm>
            <a:off x="457200" y="6094740"/>
            <a:ext cx="71628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n-US" sz="11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Bureau of Justice </a:t>
            </a:r>
            <a:r>
              <a:rPr lang="en-US" sz="11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Statistics. </a:t>
            </a:r>
            <a:r>
              <a:rPr lang="en-US" sz="11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Prisoners in </a:t>
            </a:r>
            <a:r>
              <a:rPr lang="en-US" sz="1100" i="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2011. </a:t>
            </a:r>
            <a:r>
              <a:rPr lang="en-US" sz="1100" i="1"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Washington D.C.: U.S. Department of Justice</a:t>
            </a:r>
          </a:p>
        </p:txBody>
      </p:sp>
      <p:graphicFrame>
        <p:nvGraphicFramePr>
          <p:cNvPr id="8" name="Chart 7"/>
          <p:cNvGraphicFramePr/>
          <p:nvPr>
            <p:extLst>
              <p:ext uri="{D42A27DB-BD31-4B8C-83A1-F6EECF244321}">
                <p14:modId xmlns:p14="http://schemas.microsoft.com/office/powerpoint/2010/main" val="2751401859"/>
              </p:ext>
            </p:extLst>
          </p:nvPr>
        </p:nvGraphicFramePr>
        <p:xfrm>
          <a:off x="228600" y="1309687"/>
          <a:ext cx="8229600" cy="50466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61176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Why </a:t>
            </a:r>
            <a:r>
              <a:rPr lang="en-US" dirty="0"/>
              <a:t>Might </a:t>
            </a:r>
            <a:r>
              <a:rPr lang="en-US" dirty="0" smtClean="0"/>
              <a:t>Females Engage in Sexual </a:t>
            </a:r>
            <a:r>
              <a:rPr lang="en-US" dirty="0"/>
              <a:t>A</a:t>
            </a:r>
            <a:r>
              <a:rPr lang="en-US" dirty="0" smtClean="0"/>
              <a:t>ctivity in Confinement?</a:t>
            </a:r>
            <a:endParaRPr lang="en-US" dirty="0"/>
          </a:p>
        </p:txBody>
      </p:sp>
      <p:sp>
        <p:nvSpPr>
          <p:cNvPr id="8" name="Content Placeholder 7"/>
          <p:cNvSpPr>
            <a:spLocks noGrp="1"/>
          </p:cNvSpPr>
          <p:nvPr>
            <p:ph sz="quarter" idx="4"/>
          </p:nvPr>
        </p:nvSpPr>
        <p:spPr>
          <a:xfrm>
            <a:off x="685800" y="1600200"/>
            <a:ext cx="7924800" cy="4906963"/>
          </a:xfrm>
        </p:spPr>
        <p:txBody>
          <a:bodyPr/>
          <a:lstStyle/>
          <a:p>
            <a:pPr marL="285750" lvl="0" indent="-285750">
              <a:buFont typeface="Arial" panose="020B0604020202020204" pitchFamily="34" charset="0"/>
              <a:buChar char="•"/>
            </a:pPr>
            <a:r>
              <a:rPr lang="en-US" dirty="0" smtClean="0"/>
              <a:t>Sex defined as “love” or as a commodity</a:t>
            </a:r>
          </a:p>
          <a:p>
            <a:pPr marL="285750" lvl="0" indent="-285750">
              <a:buFont typeface="Arial" panose="020B0604020202020204" pitchFamily="34" charset="0"/>
              <a:buChar char="•"/>
            </a:pPr>
            <a:endParaRPr lang="en-US" dirty="0" smtClean="0"/>
          </a:p>
          <a:p>
            <a:pPr marL="285750" lvl="0" indent="-285750">
              <a:buFont typeface="Arial" panose="020B0604020202020204" pitchFamily="34" charset="0"/>
              <a:buChar char="•"/>
            </a:pPr>
            <a:r>
              <a:rPr lang="en-US" dirty="0" smtClean="0"/>
              <a:t>Boundary issues</a:t>
            </a:r>
          </a:p>
          <a:p>
            <a:pPr marL="285750" lvl="0" indent="-285750">
              <a:buFont typeface="Arial" panose="020B0604020202020204" pitchFamily="34" charset="0"/>
              <a:buChar char="•"/>
            </a:pPr>
            <a:endParaRPr lang="en-US" dirty="0" smtClean="0"/>
          </a:p>
          <a:p>
            <a:pPr marL="285750" lvl="0" indent="-285750">
              <a:buFont typeface="Arial" panose="020B0604020202020204" pitchFamily="34" charset="0"/>
              <a:buChar char="•"/>
            </a:pPr>
            <a:r>
              <a:rPr lang="en-US" dirty="0" smtClean="0"/>
              <a:t>Challenges in defining domestic violence</a:t>
            </a:r>
          </a:p>
          <a:p>
            <a:pPr marL="285750" lvl="0" indent="-285750">
              <a:buFont typeface="Arial" panose="020B0604020202020204" pitchFamily="34" charset="0"/>
              <a:buChar char="•"/>
            </a:pPr>
            <a:endParaRPr lang="en-US" dirty="0" smtClean="0"/>
          </a:p>
          <a:p>
            <a:pPr marL="285750" lvl="0" indent="-285750">
              <a:buFont typeface="Arial" panose="020B0604020202020204" pitchFamily="34" charset="0"/>
              <a:buChar char="•"/>
            </a:pPr>
            <a:r>
              <a:rPr lang="en-US" dirty="0" smtClean="0"/>
              <a:t>Fears about disclosure and reporting</a:t>
            </a:r>
          </a:p>
          <a:p>
            <a:pPr marL="285750" lvl="0" indent="-285750">
              <a:buFont typeface="Arial" panose="020B0604020202020204" pitchFamily="34" charset="0"/>
              <a:buChar char="•"/>
            </a:pPr>
            <a:endParaRPr lang="en-US" dirty="0" smtClean="0"/>
          </a:p>
          <a:p>
            <a:pPr marL="285750" lvl="0" indent="-285750">
              <a:buFont typeface="Arial" panose="020B0604020202020204" pitchFamily="34" charset="0"/>
              <a:buChar char="•"/>
            </a:pPr>
            <a:r>
              <a:rPr lang="en-US" dirty="0" smtClean="0"/>
              <a:t>PTSD and re-traumatization</a:t>
            </a:r>
          </a:p>
          <a:p>
            <a:pPr marL="285750" lvl="0" indent="-285750">
              <a:buFont typeface="Arial" panose="020B0604020202020204" pitchFamily="34" charset="0"/>
              <a:buChar char="•"/>
            </a:pPr>
            <a:endParaRPr lang="en-US" dirty="0" smtClean="0"/>
          </a:p>
          <a:p>
            <a:pPr marL="285750" lvl="0" indent="-285750">
              <a:buFont typeface="Arial" panose="020B0604020202020204" pitchFamily="34" charset="0"/>
              <a:buChar char="•"/>
            </a:pPr>
            <a:r>
              <a:rPr lang="en-US" dirty="0" smtClean="0"/>
              <a:t>Crisis and long-term treatment issues</a:t>
            </a:r>
          </a:p>
          <a:p>
            <a:pPr marL="285750" lvl="0" indent="-285750">
              <a:buFont typeface="Arial" panose="020B0604020202020204" pitchFamily="34" charset="0"/>
              <a:buChar char="•"/>
            </a:pPr>
            <a:endParaRPr lang="en-US" dirty="0" smtClean="0"/>
          </a:p>
          <a:p>
            <a:pPr marL="285750" lvl="0" indent="-285750">
              <a:buFont typeface="Arial" panose="020B0604020202020204" pitchFamily="34" charset="0"/>
              <a:buChar char="•"/>
            </a:pPr>
            <a:r>
              <a:rPr lang="en-US" dirty="0" smtClean="0"/>
              <a:t>Trauma remains untreated and cycle continues</a:t>
            </a:r>
          </a:p>
        </p:txBody>
      </p:sp>
      <p:sp>
        <p:nvSpPr>
          <p:cNvPr id="3" name="Slide Number Placeholder 2"/>
          <p:cNvSpPr>
            <a:spLocks noGrp="1"/>
          </p:cNvSpPr>
          <p:nvPr>
            <p:ph type="sldNum" sz="quarter" idx="12"/>
          </p:nvPr>
        </p:nvSpPr>
        <p:spPr/>
        <p:txBody>
          <a:bodyPr/>
          <a:lstStyle/>
          <a:p>
            <a:fld id="{1D9A7EC0-582D-4850-BD02-1E29DEF62370}" type="slidenum">
              <a:rPr lang="en-US" smtClean="0"/>
              <a:pPr/>
              <a:t>26</a:t>
            </a:fld>
            <a:endParaRPr lang="en-US"/>
          </a:p>
        </p:txBody>
      </p:sp>
      <p:sp>
        <p:nvSpPr>
          <p:cNvPr id="2" name="Footer Placeholder 1"/>
          <p:cNvSpPr>
            <a:spLocks noGrp="1"/>
          </p:cNvSpPr>
          <p:nvPr>
            <p:ph type="ftr" sz="quarter" idx="3"/>
          </p:nvPr>
        </p:nvSpPr>
        <p:spPr/>
        <p:txBody>
          <a:bodyPr/>
          <a:lstStyle/>
          <a:p>
            <a:r>
              <a:rPr lang="en-US" smtClean="0"/>
              <a:t>The Moss Group, Inc.</a:t>
            </a:r>
            <a:endParaRPr lang="en-US" dirty="0"/>
          </a:p>
        </p:txBody>
      </p:sp>
      <p:sp>
        <p:nvSpPr>
          <p:cNvPr id="4" name="TextBox 3"/>
          <p:cNvSpPr txBox="1"/>
          <p:nvPr/>
        </p:nvSpPr>
        <p:spPr>
          <a:xfrm>
            <a:off x="482600" y="5768608"/>
            <a:ext cx="7162800" cy="276999"/>
          </a:xfrm>
          <a:prstGeom prst="rect">
            <a:avLst/>
          </a:prstGeom>
          <a:noFill/>
        </p:spPr>
        <p:txBody>
          <a:bodyPr wrap="square" rtlCol="0">
            <a:spAutoFit/>
          </a:bodyPr>
          <a:lstStyle/>
          <a:p>
            <a:r>
              <a:rPr lang="en-US" sz="1200" dirty="0"/>
              <a:t>Source: </a:t>
            </a:r>
            <a:r>
              <a:rPr lang="en-US" sz="1200" dirty="0" smtClean="0"/>
              <a:t>Smith, Brenda. American University Washington </a:t>
            </a:r>
            <a:r>
              <a:rPr lang="en-US" sz="1200" dirty="0"/>
              <a:t>College of </a:t>
            </a:r>
            <a:r>
              <a:rPr lang="en-US" sz="1200" dirty="0" smtClean="0"/>
              <a:t>Law/ Project on Addressing Prison Rape</a:t>
            </a:r>
            <a:endParaRPr lang="en-US" sz="1200" dirty="0"/>
          </a:p>
        </p:txBody>
      </p:sp>
    </p:spTree>
    <p:extLst>
      <p:ext uri="{BB962C8B-B14F-4D97-AF65-F5344CB8AC3E}">
        <p14:creationId xmlns:p14="http://schemas.microsoft.com/office/powerpoint/2010/main" val="33835187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Why Might </a:t>
            </a:r>
            <a:r>
              <a:rPr lang="en-US" dirty="0" smtClean="0"/>
              <a:t>Males Engage </a:t>
            </a:r>
            <a:r>
              <a:rPr lang="en-US" dirty="0"/>
              <a:t>in Sexual Activity in </a:t>
            </a:r>
            <a:r>
              <a:rPr lang="en-US" dirty="0" smtClean="0"/>
              <a:t>Confinement?</a:t>
            </a:r>
            <a:endParaRPr lang="en-US" dirty="0"/>
          </a:p>
        </p:txBody>
      </p:sp>
      <p:sp>
        <p:nvSpPr>
          <p:cNvPr id="7" name="Content Placeholder 6"/>
          <p:cNvSpPr>
            <a:spLocks noGrp="1"/>
          </p:cNvSpPr>
          <p:nvPr>
            <p:ph sz="quarter" idx="4"/>
          </p:nvPr>
        </p:nvSpPr>
        <p:spPr>
          <a:xfrm>
            <a:off x="685800" y="1600200"/>
            <a:ext cx="7924800" cy="4906963"/>
          </a:xfrm>
        </p:spPr>
        <p:txBody>
          <a:bodyPr/>
          <a:lstStyle/>
          <a:p>
            <a:pPr marL="285750" indent="-285750">
              <a:buFont typeface="Arial" panose="020B0604020202020204" pitchFamily="34" charset="0"/>
              <a:buChar char="•"/>
            </a:pPr>
            <a:r>
              <a:rPr lang="en-US" dirty="0" smtClean="0"/>
              <a:t>Desire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Deprivation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Companionship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Favors or Benefits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Protection </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Force </a:t>
            </a:r>
          </a:p>
          <a:p>
            <a:pPr marL="285750" indent="-285750">
              <a:buFont typeface="Arial" panose="020B0604020202020204" pitchFamily="34" charset="0"/>
              <a:buChar char="•"/>
            </a:pPr>
            <a:endParaRPr lang="en-US" dirty="0"/>
          </a:p>
        </p:txBody>
      </p:sp>
      <p:sp>
        <p:nvSpPr>
          <p:cNvPr id="5" name="Slide Number Placeholder 4"/>
          <p:cNvSpPr>
            <a:spLocks noGrp="1"/>
          </p:cNvSpPr>
          <p:nvPr>
            <p:ph type="sldNum" sz="quarter" idx="12"/>
          </p:nvPr>
        </p:nvSpPr>
        <p:spPr/>
        <p:txBody>
          <a:bodyPr/>
          <a:lstStyle/>
          <a:p>
            <a:fld id="{8027077B-008D-4965-9019-4B1F59FF498D}" type="slidenum">
              <a:rPr lang="en-US" smtClean="0"/>
              <a:pPr/>
              <a:t>27</a:t>
            </a:fld>
            <a:endParaRPr lang="en-US" dirty="0"/>
          </a:p>
        </p:txBody>
      </p:sp>
      <p:sp>
        <p:nvSpPr>
          <p:cNvPr id="6" name="Footer Placeholder 5"/>
          <p:cNvSpPr>
            <a:spLocks noGrp="1"/>
          </p:cNvSpPr>
          <p:nvPr>
            <p:ph type="ftr" sz="quarter" idx="3"/>
          </p:nvPr>
        </p:nvSpPr>
        <p:spPr/>
        <p:txBody>
          <a:bodyPr/>
          <a:lstStyle/>
          <a:p>
            <a:r>
              <a:rPr lang="en-US" smtClean="0"/>
              <a:t>The Moss Group, Inc.</a:t>
            </a:r>
            <a:endParaRPr lang="en-US" dirty="0"/>
          </a:p>
        </p:txBody>
      </p:sp>
      <p:sp>
        <p:nvSpPr>
          <p:cNvPr id="16" name="TextBox 15"/>
          <p:cNvSpPr txBox="1"/>
          <p:nvPr/>
        </p:nvSpPr>
        <p:spPr>
          <a:xfrm>
            <a:off x="482600" y="5768608"/>
            <a:ext cx="7162800" cy="276999"/>
          </a:xfrm>
          <a:prstGeom prst="rect">
            <a:avLst/>
          </a:prstGeom>
          <a:noFill/>
        </p:spPr>
        <p:txBody>
          <a:bodyPr wrap="square" rtlCol="0">
            <a:spAutoFit/>
          </a:bodyPr>
          <a:lstStyle/>
          <a:p>
            <a:r>
              <a:rPr lang="en-US" sz="1200" dirty="0"/>
              <a:t>Source: </a:t>
            </a:r>
            <a:r>
              <a:rPr lang="en-US" sz="1200" dirty="0" smtClean="0"/>
              <a:t>Smith, Brenda. American University Washington </a:t>
            </a:r>
            <a:r>
              <a:rPr lang="en-US" sz="1200" dirty="0"/>
              <a:t>College of </a:t>
            </a:r>
            <a:r>
              <a:rPr lang="en-US" sz="1200" dirty="0" smtClean="0"/>
              <a:t>Law/ Project on Addressing Prison Rape</a:t>
            </a:r>
            <a:endParaRPr lang="en-US" sz="1200" dirty="0"/>
          </a:p>
        </p:txBody>
      </p:sp>
    </p:spTree>
    <p:extLst>
      <p:ext uri="{BB962C8B-B14F-4D97-AF65-F5344CB8AC3E}">
        <p14:creationId xmlns:p14="http://schemas.microsoft.com/office/powerpoint/2010/main" val="9577644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a:t>Why Might </a:t>
            </a:r>
            <a:r>
              <a:rPr lang="en-US" dirty="0" smtClean="0"/>
              <a:t>Gender Non-Conforming Inmates Engage </a:t>
            </a:r>
            <a:r>
              <a:rPr lang="en-US" dirty="0"/>
              <a:t>in Sexual Activity in </a:t>
            </a:r>
            <a:r>
              <a:rPr lang="en-US" dirty="0" smtClean="0"/>
              <a:t>Confinement?</a:t>
            </a:r>
            <a:endParaRPr lang="en-US" dirty="0"/>
          </a:p>
        </p:txBody>
      </p:sp>
      <p:sp>
        <p:nvSpPr>
          <p:cNvPr id="4" name="Content Placeholder 3"/>
          <p:cNvSpPr>
            <a:spLocks noGrp="1"/>
          </p:cNvSpPr>
          <p:nvPr>
            <p:ph sz="quarter" idx="4"/>
          </p:nvPr>
        </p:nvSpPr>
        <p:spPr>
          <a:xfrm>
            <a:off x="685800" y="1600200"/>
            <a:ext cx="7924800" cy="4906963"/>
          </a:xfrm>
        </p:spPr>
        <p:txBody>
          <a:bodyPr/>
          <a:lstStyle/>
          <a:p>
            <a:pPr marL="285750" lvl="0" indent="-285750">
              <a:spcBef>
                <a:spcPts val="0"/>
              </a:spcBef>
              <a:spcAft>
                <a:spcPts val="600"/>
              </a:spcAft>
              <a:buFont typeface="Arial" panose="020B0604020202020204" pitchFamily="34" charset="0"/>
              <a:buChar char="•"/>
            </a:pPr>
            <a:r>
              <a:rPr lang="en-US" dirty="0" smtClean="0"/>
              <a:t>Sex defined as “love” or as a commodity</a:t>
            </a:r>
          </a:p>
          <a:p>
            <a:pPr marL="285750" lvl="0" indent="-285750">
              <a:spcAft>
                <a:spcPts val="600"/>
              </a:spcAft>
              <a:buFont typeface="Arial" panose="020B0604020202020204" pitchFamily="34" charset="0"/>
              <a:buChar char="•"/>
            </a:pPr>
            <a:r>
              <a:rPr lang="en-US" dirty="0" smtClean="0"/>
              <a:t>Boundary Issue </a:t>
            </a:r>
          </a:p>
          <a:p>
            <a:pPr marL="285750" lvl="0" indent="-285750">
              <a:spcAft>
                <a:spcPts val="600"/>
              </a:spcAft>
              <a:buFont typeface="Arial" panose="020B0604020202020204" pitchFamily="34" charset="0"/>
              <a:buChar char="•"/>
            </a:pPr>
            <a:r>
              <a:rPr lang="en-US" dirty="0" smtClean="0"/>
              <a:t>Fears about disclosure and reporting</a:t>
            </a:r>
          </a:p>
          <a:p>
            <a:pPr marL="285750" lvl="0" indent="-285750">
              <a:spcAft>
                <a:spcPts val="600"/>
              </a:spcAft>
              <a:buFont typeface="Arial" panose="020B0604020202020204" pitchFamily="34" charset="0"/>
              <a:buChar char="•"/>
            </a:pPr>
            <a:r>
              <a:rPr lang="en-US" dirty="0" smtClean="0"/>
              <a:t>History of previous confinement and/or longer sentences</a:t>
            </a:r>
          </a:p>
          <a:p>
            <a:pPr marL="285750" lvl="0" indent="-285750">
              <a:spcAft>
                <a:spcPts val="600"/>
              </a:spcAft>
              <a:buFont typeface="Arial" panose="020B0604020202020204" pitchFamily="34" charset="0"/>
              <a:buChar char="•"/>
            </a:pPr>
            <a:r>
              <a:rPr lang="en-US" dirty="0" smtClean="0"/>
              <a:t>Favors or benefits</a:t>
            </a:r>
          </a:p>
          <a:p>
            <a:pPr marL="285750" lvl="0" indent="-285750">
              <a:spcAft>
                <a:spcPts val="600"/>
              </a:spcAft>
              <a:buFont typeface="Arial" panose="020B0604020202020204" pitchFamily="34" charset="0"/>
              <a:buChar char="•"/>
            </a:pPr>
            <a:r>
              <a:rPr lang="en-US" dirty="0" smtClean="0"/>
              <a:t>Protection</a:t>
            </a:r>
          </a:p>
          <a:p>
            <a:pPr marL="285750" lvl="0" indent="-285750">
              <a:spcAft>
                <a:spcPts val="600"/>
              </a:spcAft>
              <a:buFont typeface="Arial" panose="020B0604020202020204" pitchFamily="34" charset="0"/>
              <a:buChar char="•"/>
            </a:pPr>
            <a:r>
              <a:rPr lang="en-US" dirty="0" smtClean="0"/>
              <a:t>Force</a:t>
            </a:r>
          </a:p>
          <a:p>
            <a:pPr marL="285750" indent="-285750">
              <a:buFont typeface="Arial" panose="020B0604020202020204" pitchFamily="34" charset="0"/>
              <a:buChar char="•"/>
            </a:pPr>
            <a:endParaRPr lang="en-US" dirty="0"/>
          </a:p>
        </p:txBody>
      </p:sp>
      <p:sp>
        <p:nvSpPr>
          <p:cNvPr id="7" name="Slide Number Placeholder 6"/>
          <p:cNvSpPr>
            <a:spLocks noGrp="1"/>
          </p:cNvSpPr>
          <p:nvPr>
            <p:ph type="sldNum" sz="quarter" idx="12"/>
          </p:nvPr>
        </p:nvSpPr>
        <p:spPr/>
        <p:txBody>
          <a:bodyPr/>
          <a:lstStyle/>
          <a:p>
            <a:fld id="{1D9A7EC0-582D-4850-BD02-1E29DEF62370}" type="slidenum">
              <a:rPr lang="en-US" smtClean="0"/>
              <a:pPr/>
              <a:t>28</a:t>
            </a:fld>
            <a:endParaRPr lang="en-US"/>
          </a:p>
        </p:txBody>
      </p:sp>
      <p:sp>
        <p:nvSpPr>
          <p:cNvPr id="6" name="Footer Placeholder 5"/>
          <p:cNvSpPr>
            <a:spLocks noGrp="1"/>
          </p:cNvSpPr>
          <p:nvPr>
            <p:ph type="ftr" sz="quarter" idx="3"/>
          </p:nvPr>
        </p:nvSpPr>
        <p:spPr/>
        <p:txBody>
          <a:bodyPr/>
          <a:lstStyle/>
          <a:p>
            <a:r>
              <a:rPr lang="en-US" smtClean="0"/>
              <a:t>The Moss Group, Inc.</a:t>
            </a:r>
            <a:endParaRPr lang="en-US" dirty="0"/>
          </a:p>
        </p:txBody>
      </p:sp>
      <p:sp>
        <p:nvSpPr>
          <p:cNvPr id="9" name="TextBox 8"/>
          <p:cNvSpPr txBox="1"/>
          <p:nvPr/>
        </p:nvSpPr>
        <p:spPr>
          <a:xfrm>
            <a:off x="482600" y="5768608"/>
            <a:ext cx="7162800" cy="276999"/>
          </a:xfrm>
          <a:prstGeom prst="rect">
            <a:avLst/>
          </a:prstGeom>
          <a:noFill/>
        </p:spPr>
        <p:txBody>
          <a:bodyPr wrap="square" rtlCol="0">
            <a:spAutoFit/>
          </a:bodyPr>
          <a:lstStyle/>
          <a:p>
            <a:r>
              <a:rPr lang="en-US" sz="1200" dirty="0"/>
              <a:t>Source: </a:t>
            </a:r>
            <a:r>
              <a:rPr lang="en-US" sz="1200" dirty="0" smtClean="0"/>
              <a:t>Smith, Brenda. American University Washington </a:t>
            </a:r>
            <a:r>
              <a:rPr lang="en-US" sz="1200" dirty="0"/>
              <a:t>College of </a:t>
            </a:r>
            <a:r>
              <a:rPr lang="en-US" sz="1200" dirty="0" smtClean="0"/>
              <a:t>Law/ Project on Addressing Prison Rape</a:t>
            </a:r>
            <a:endParaRPr lang="en-US" sz="1200" dirty="0"/>
          </a:p>
        </p:txBody>
      </p:sp>
    </p:spTree>
    <p:extLst>
      <p:ext uri="{BB962C8B-B14F-4D97-AF65-F5344CB8AC3E}">
        <p14:creationId xmlns:p14="http://schemas.microsoft.com/office/powerpoint/2010/main" val="33262505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Key Terms Defined: Gender Non-Conforming Defined</a:t>
            </a:r>
            <a:endParaRPr lang="en-US" dirty="0"/>
          </a:p>
        </p:txBody>
      </p:sp>
      <p:sp>
        <p:nvSpPr>
          <p:cNvPr id="10" name="Content Placeholder 9"/>
          <p:cNvSpPr>
            <a:spLocks noGrp="1"/>
          </p:cNvSpPr>
          <p:nvPr>
            <p:ph sz="quarter" idx="4"/>
          </p:nvPr>
        </p:nvSpPr>
        <p:spPr>
          <a:xfrm>
            <a:off x="2133600" y="1600200"/>
            <a:ext cx="6477000" cy="4595333"/>
          </a:xfrm>
        </p:spPr>
        <p:txBody>
          <a:bodyPr/>
          <a:lstStyle/>
          <a:p>
            <a:r>
              <a:rPr lang="en-US" i="1" dirty="0"/>
              <a:t>Gender nonconforming </a:t>
            </a:r>
            <a:r>
              <a:rPr lang="en-US" dirty="0"/>
              <a:t>means a person whose appearance or manner does not conform to traditional societal gender expectations. </a:t>
            </a:r>
          </a:p>
        </p:txBody>
      </p:sp>
      <p:sp>
        <p:nvSpPr>
          <p:cNvPr id="7" name="Slide Number Placeholder 6"/>
          <p:cNvSpPr>
            <a:spLocks noGrp="1"/>
          </p:cNvSpPr>
          <p:nvPr>
            <p:ph type="sldNum" sz="quarter" idx="12"/>
          </p:nvPr>
        </p:nvSpPr>
        <p:spPr/>
        <p:txBody>
          <a:bodyPr/>
          <a:lstStyle/>
          <a:p>
            <a:fld id="{8027077B-008D-4965-9019-4B1F59FF498D}" type="slidenum">
              <a:rPr lang="en-US" smtClean="0"/>
              <a:pPr/>
              <a:t>29</a:t>
            </a:fld>
            <a:endParaRPr lang="en-US" dirty="0"/>
          </a:p>
        </p:txBody>
      </p:sp>
      <p:sp>
        <p:nvSpPr>
          <p:cNvPr id="8" name="Footer Placeholder 7"/>
          <p:cNvSpPr>
            <a:spLocks noGrp="1"/>
          </p:cNvSpPr>
          <p:nvPr>
            <p:ph type="ftr" sz="quarter" idx="3"/>
          </p:nvPr>
        </p:nvSpPr>
        <p:spPr/>
        <p:txBody>
          <a:bodyPr/>
          <a:lstStyle/>
          <a:p>
            <a:r>
              <a:rPr lang="en-US" smtClean="0"/>
              <a:t>The Moss Group, Inc.</a:t>
            </a:r>
            <a:endParaRPr lang="en-US" dirty="0"/>
          </a:p>
        </p:txBody>
      </p:sp>
      <p:sp>
        <p:nvSpPr>
          <p:cNvPr id="2" name="TextBox 1"/>
          <p:cNvSpPr txBox="1"/>
          <p:nvPr/>
        </p:nvSpPr>
        <p:spPr>
          <a:xfrm>
            <a:off x="685800" y="5334000"/>
            <a:ext cx="7696200" cy="461665"/>
          </a:xfrm>
          <a:prstGeom prst="rect">
            <a:avLst/>
          </a:prstGeom>
          <a:noFill/>
        </p:spPr>
        <p:txBody>
          <a:bodyPr wrap="square" rtlCol="0">
            <a:spAutoFit/>
          </a:bodyPr>
          <a:lstStyle/>
          <a:p>
            <a:r>
              <a:rPr lang="en-US" sz="1200" dirty="0" smtClean="0"/>
              <a:t>Source: National Standards to Prevent, Detect and Respond to Prison Rape Under the Prison Rape Elimination Act, 28 C.F.R. Part 115, Docket No. OAG-131</a:t>
            </a:r>
            <a:endParaRPr lang="en-US" sz="1200" dirty="0"/>
          </a:p>
        </p:txBody>
      </p:sp>
      <p:pic>
        <p:nvPicPr>
          <p:cNvPr id="11"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3527" y="1676400"/>
            <a:ext cx="1097673" cy="1095466"/>
          </a:xfrm>
          <a:prstGeom prst="rect">
            <a:avLst/>
          </a:prstGeom>
        </p:spPr>
      </p:pic>
    </p:spTree>
    <p:extLst>
      <p:ext uri="{BB962C8B-B14F-4D97-AF65-F5344CB8AC3E}">
        <p14:creationId xmlns:p14="http://schemas.microsoft.com/office/powerpoint/2010/main" val="28954409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idx="1"/>
          </p:nvPr>
        </p:nvSpPr>
        <p:spPr/>
        <p:txBody>
          <a:bodyPr/>
          <a:lstStyle/>
          <a:p>
            <a:r>
              <a:rPr lang="en-US" smtClean="0"/>
              <a:t>Faculty </a:t>
            </a:r>
            <a:endParaRPr lang="en-US" dirty="0"/>
          </a:p>
        </p:txBody>
      </p:sp>
      <p:sp>
        <p:nvSpPr>
          <p:cNvPr id="4" name="Content Placeholder 3"/>
          <p:cNvSpPr>
            <a:spLocks noGrp="1"/>
          </p:cNvSpPr>
          <p:nvPr>
            <p:ph sz="half" idx="2"/>
          </p:nvPr>
        </p:nvSpPr>
        <p:spPr/>
        <p:txBody>
          <a:bodyPr/>
          <a:lstStyle/>
          <a:p>
            <a:r>
              <a:rPr lang="en-US" dirty="0" smtClean="0"/>
              <a:t>Name, Title</a:t>
            </a:r>
          </a:p>
          <a:p>
            <a:r>
              <a:rPr lang="en-US" dirty="0" smtClean="0"/>
              <a:t>Experience with PREA and/or training</a:t>
            </a:r>
          </a:p>
          <a:p>
            <a:pPr lvl="1"/>
            <a:endParaRPr lang="en-US" dirty="0"/>
          </a:p>
        </p:txBody>
      </p:sp>
      <p:sp>
        <p:nvSpPr>
          <p:cNvPr id="12" name="Text Placeholder 11"/>
          <p:cNvSpPr>
            <a:spLocks noGrp="1"/>
          </p:cNvSpPr>
          <p:nvPr>
            <p:ph type="body" sz="quarter" idx="3"/>
          </p:nvPr>
        </p:nvSpPr>
        <p:spPr/>
        <p:txBody>
          <a:bodyPr/>
          <a:lstStyle/>
          <a:p>
            <a:r>
              <a:rPr lang="en-US" smtClean="0"/>
              <a:t>Participants</a:t>
            </a:r>
            <a:endParaRPr lang="en-US" dirty="0"/>
          </a:p>
        </p:txBody>
      </p:sp>
      <p:sp>
        <p:nvSpPr>
          <p:cNvPr id="15" name="Content Placeholder 14"/>
          <p:cNvSpPr>
            <a:spLocks noGrp="1"/>
          </p:cNvSpPr>
          <p:nvPr>
            <p:ph sz="quarter" idx="4"/>
          </p:nvPr>
        </p:nvSpPr>
        <p:spPr/>
        <p:txBody>
          <a:bodyPr/>
          <a:lstStyle/>
          <a:p>
            <a:r>
              <a:rPr lang="en-US" dirty="0" smtClean="0"/>
              <a:t>Name and Position</a:t>
            </a:r>
          </a:p>
          <a:p>
            <a:endParaRPr lang="en-US" dirty="0" smtClean="0"/>
          </a:p>
        </p:txBody>
      </p:sp>
      <p:sp>
        <p:nvSpPr>
          <p:cNvPr id="2" name="Title 1"/>
          <p:cNvSpPr>
            <a:spLocks noGrp="1"/>
          </p:cNvSpPr>
          <p:nvPr>
            <p:ph type="title"/>
          </p:nvPr>
        </p:nvSpPr>
        <p:spPr/>
        <p:txBody>
          <a:bodyPr/>
          <a:lstStyle/>
          <a:p>
            <a:r>
              <a:rPr lang="fr-FR" smtClean="0"/>
              <a:t/>
            </a:r>
            <a:br>
              <a:rPr lang="fr-FR" smtClean="0"/>
            </a:br>
            <a:r>
              <a:rPr lang="fr-FR" smtClean="0"/>
              <a:t>Introductions</a:t>
            </a:r>
            <a:br>
              <a:rPr lang="fr-FR" smtClean="0"/>
            </a:br>
            <a:endParaRPr lang="en-US" dirty="0"/>
          </a:p>
        </p:txBody>
      </p:sp>
      <p:sp>
        <p:nvSpPr>
          <p:cNvPr id="6" name="Slide Number Placeholder 5"/>
          <p:cNvSpPr>
            <a:spLocks noGrp="1"/>
          </p:cNvSpPr>
          <p:nvPr>
            <p:ph type="sldNum" sz="quarter" idx="12"/>
          </p:nvPr>
        </p:nvSpPr>
        <p:spPr/>
        <p:txBody>
          <a:bodyPr/>
          <a:lstStyle/>
          <a:p>
            <a:fld id="{AEC92B67-4DFA-43B1-AB7D-A662175C0664}" type="slidenum">
              <a:rPr lang="en-US" smtClean="0"/>
              <a:pPr/>
              <a:t>3</a:t>
            </a:fld>
            <a:endParaRPr lang="en-US" dirty="0"/>
          </a:p>
        </p:txBody>
      </p:sp>
      <p:sp>
        <p:nvSpPr>
          <p:cNvPr id="5" name="Footer Placeholder 4"/>
          <p:cNvSpPr>
            <a:spLocks noGrp="1"/>
          </p:cNvSpPr>
          <p:nvPr>
            <p:ph type="ftr" sz="quarter" idx="13"/>
          </p:nvPr>
        </p:nvSpPr>
        <p:spPr/>
        <p:txBody>
          <a:bodyPr/>
          <a:lstStyle/>
          <a:p>
            <a:r>
              <a:rPr lang="en-US" smtClean="0"/>
              <a:t>The Moss Group, Inc.</a:t>
            </a:r>
            <a:endParaRPr lang="en-US" dirty="0"/>
          </a:p>
        </p:txBody>
      </p:sp>
      <p:sp>
        <p:nvSpPr>
          <p:cNvPr id="3" name="TextBox 2"/>
          <p:cNvSpPr txBox="1"/>
          <p:nvPr/>
        </p:nvSpPr>
        <p:spPr>
          <a:xfrm>
            <a:off x="762794" y="5756185"/>
            <a:ext cx="3429000" cy="646331"/>
          </a:xfrm>
          <a:prstGeom prst="rect">
            <a:avLst/>
          </a:prstGeom>
          <a:noFill/>
        </p:spPr>
        <p:txBody>
          <a:bodyPr wrap="square" rtlCol="0">
            <a:spAutoFit/>
          </a:bodyPr>
          <a:lstStyle/>
          <a:p>
            <a:endParaRPr lang="en-US" dirty="0"/>
          </a:p>
          <a:p>
            <a:endParaRPr lang="en-US" dirty="0"/>
          </a:p>
        </p:txBody>
      </p:sp>
      <p:pic>
        <p:nvPicPr>
          <p:cNvPr id="13" name="Picture 12"/>
          <p:cNvPicPr>
            <a:picLocks noChangeAspect="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3560014" y="3749040"/>
            <a:ext cx="2022385" cy="2022385"/>
          </a:xfrm>
          <a:prstGeom prst="rect">
            <a:avLst/>
          </a:prstGeom>
        </p:spPr>
      </p:pic>
    </p:spTree>
    <p:extLst>
      <p:ext uri="{BB962C8B-B14F-4D97-AF65-F5344CB8AC3E}">
        <p14:creationId xmlns:p14="http://schemas.microsoft.com/office/powerpoint/2010/main" val="66376149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Role of Code of Silence in Dynamics</a:t>
            </a:r>
            <a:endParaRPr lang="en-US" dirty="0"/>
          </a:p>
        </p:txBody>
      </p:sp>
      <p:sp>
        <p:nvSpPr>
          <p:cNvPr id="3" name="Content Placeholder 2"/>
          <p:cNvSpPr>
            <a:spLocks noGrp="1"/>
          </p:cNvSpPr>
          <p:nvPr>
            <p:ph sz="quarter" idx="4"/>
          </p:nvPr>
        </p:nvSpPr>
        <p:spPr>
          <a:xfrm>
            <a:off x="685800" y="1600200"/>
            <a:ext cx="7924800" cy="4906963"/>
          </a:xfrm>
        </p:spPr>
        <p:txBody>
          <a:bodyPr/>
          <a:lstStyle/>
          <a:p>
            <a:pPr marL="285750" indent="-285750">
              <a:buFont typeface="Arial" panose="020B0604020202020204" pitchFamily="34" charset="0"/>
              <a:buChar char="•"/>
            </a:pPr>
            <a:r>
              <a:rPr lang="en-US" dirty="0" smtClean="0"/>
              <a:t>60% of sexual abuse victims in the free world do not report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Think about your confined population and their relationship with staff – do you think that they are as likely to report as people in the free world? </a:t>
            </a:r>
          </a:p>
          <a:p>
            <a:pPr marL="285750" indent="-285750">
              <a:buFont typeface="Arial" panose="020B0604020202020204" pitchFamily="34" charset="0"/>
              <a:buChar char="•"/>
            </a:pPr>
            <a:endParaRPr lang="en-US" dirty="0" smtClean="0"/>
          </a:p>
          <a:p>
            <a:pPr marL="285750" lvl="0" indent="-285750">
              <a:buFont typeface="Arial" panose="020B0604020202020204" pitchFamily="34" charset="0"/>
              <a:buChar char="•"/>
            </a:pPr>
            <a:r>
              <a:rPr lang="en-US" dirty="0" smtClean="0"/>
              <a:t>If you believe that they are just as likely to report, that means we are assuming that 60% of sexual abuse incidents are not reported in your facility </a:t>
            </a:r>
          </a:p>
        </p:txBody>
      </p:sp>
      <p:sp>
        <p:nvSpPr>
          <p:cNvPr id="5" name="Slide Number Placeholder 4"/>
          <p:cNvSpPr>
            <a:spLocks noGrp="1"/>
          </p:cNvSpPr>
          <p:nvPr>
            <p:ph type="sldNum" sz="quarter" idx="12"/>
          </p:nvPr>
        </p:nvSpPr>
        <p:spPr/>
        <p:txBody>
          <a:bodyPr/>
          <a:lstStyle/>
          <a:p>
            <a:fld id="{AEC92B67-4DFA-43B1-AB7D-A662175C0664}" type="slidenum">
              <a:rPr lang="en-US" smtClean="0"/>
              <a:pPr/>
              <a:t>30</a:t>
            </a:fld>
            <a:endParaRPr lang="en-US" dirty="0"/>
          </a:p>
        </p:txBody>
      </p:sp>
      <p:sp>
        <p:nvSpPr>
          <p:cNvPr id="4" name="Footer Placeholder 3"/>
          <p:cNvSpPr>
            <a:spLocks noGrp="1"/>
          </p:cNvSpPr>
          <p:nvPr>
            <p:ph type="ftr" sz="quarter" idx="3"/>
          </p:nvPr>
        </p:nvSpPr>
        <p:spPr/>
        <p:txBody>
          <a:bodyPr/>
          <a:lstStyle/>
          <a:p>
            <a:r>
              <a:rPr lang="en-US" smtClean="0"/>
              <a:t>The Moss Group, Inc.</a:t>
            </a:r>
            <a:endParaRPr lang="en-US" dirty="0"/>
          </a:p>
        </p:txBody>
      </p:sp>
      <p:pic>
        <p:nvPicPr>
          <p:cNvPr id="6" name="Content Placeholder 8" descr="IncidentReportIcon.jpg"/>
          <p:cNvPicPr>
            <a:picLocks noChangeAspect="1"/>
          </p:cNvPicPr>
          <p:nvPr/>
        </p:nvPicPr>
        <p:blipFill>
          <a:blip r:embed="rId2"/>
          <a:stretch>
            <a:fillRect/>
          </a:stretch>
        </p:blipFill>
        <p:spPr>
          <a:xfrm>
            <a:off x="3581400" y="4648200"/>
            <a:ext cx="1371600" cy="1371600"/>
          </a:xfrm>
          <a:prstGeom prst="rect">
            <a:avLst/>
          </a:prstGeom>
        </p:spPr>
      </p:pic>
    </p:spTree>
    <p:extLst>
      <p:ext uri="{BB962C8B-B14F-4D97-AF65-F5344CB8AC3E}">
        <p14:creationId xmlns:p14="http://schemas.microsoft.com/office/powerpoint/2010/main" val="17538715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 Terms Defined: Code of Silence</a:t>
            </a:r>
            <a:endParaRPr lang="en-US" dirty="0"/>
          </a:p>
        </p:txBody>
      </p:sp>
      <p:sp>
        <p:nvSpPr>
          <p:cNvPr id="10" name="Text Placeholder 9"/>
          <p:cNvSpPr>
            <a:spLocks noGrp="1"/>
          </p:cNvSpPr>
          <p:nvPr>
            <p:ph type="body" sz="quarter" idx="3"/>
          </p:nvPr>
        </p:nvSpPr>
        <p:spPr>
          <a:xfrm>
            <a:off x="1379740" y="1729854"/>
            <a:ext cx="6773660" cy="430840"/>
          </a:xfrm>
        </p:spPr>
        <p:txBody>
          <a:bodyPr/>
          <a:lstStyle/>
          <a:p>
            <a:r>
              <a:rPr lang="en-US" dirty="0" smtClean="0"/>
              <a:t>Code of Silence</a:t>
            </a:r>
            <a:endParaRPr lang="en-US" dirty="0"/>
          </a:p>
        </p:txBody>
      </p:sp>
      <p:sp>
        <p:nvSpPr>
          <p:cNvPr id="3" name="Content Placeholder 2"/>
          <p:cNvSpPr>
            <a:spLocks noGrp="1"/>
          </p:cNvSpPr>
          <p:nvPr>
            <p:ph sz="quarter" idx="4"/>
          </p:nvPr>
        </p:nvSpPr>
        <p:spPr>
          <a:xfrm>
            <a:off x="1760739" y="2160694"/>
            <a:ext cx="6773661" cy="3965469"/>
          </a:xfrm>
        </p:spPr>
        <p:txBody>
          <a:bodyPr/>
          <a:lstStyle/>
          <a:p>
            <a:r>
              <a:rPr lang="en-US" altLang="en-US" dirty="0" smtClean="0"/>
              <a:t>An informal institutional or organizational culture that says members of the group will not inform on or give evidence or testimony against other members of the group, even though actions of the other members may involve breaches of policy or even the criminal law.</a:t>
            </a:r>
          </a:p>
          <a:p>
            <a:endParaRPr lang="en-US" dirty="0" smtClean="0"/>
          </a:p>
        </p:txBody>
      </p:sp>
      <p:sp>
        <p:nvSpPr>
          <p:cNvPr id="5" name="Slide Number Placeholder 4"/>
          <p:cNvSpPr>
            <a:spLocks noGrp="1"/>
          </p:cNvSpPr>
          <p:nvPr>
            <p:ph type="sldNum" sz="quarter" idx="12"/>
          </p:nvPr>
        </p:nvSpPr>
        <p:spPr/>
        <p:txBody>
          <a:bodyPr/>
          <a:lstStyle/>
          <a:p>
            <a:fld id="{AEC92B67-4DFA-43B1-AB7D-A662175C0664}" type="slidenum">
              <a:rPr lang="en-US" smtClean="0"/>
              <a:pPr/>
              <a:t>31</a:t>
            </a:fld>
            <a:endParaRPr lang="en-US" dirty="0"/>
          </a:p>
        </p:txBody>
      </p:sp>
      <p:sp>
        <p:nvSpPr>
          <p:cNvPr id="4" name="Footer Placeholder 3"/>
          <p:cNvSpPr>
            <a:spLocks noGrp="1"/>
          </p:cNvSpPr>
          <p:nvPr>
            <p:ph type="ftr" sz="quarter" idx="13"/>
          </p:nvPr>
        </p:nvSpPr>
        <p:spPr/>
        <p:txBody>
          <a:bodyPr/>
          <a:lstStyle/>
          <a:p>
            <a:r>
              <a:rPr lang="en-US" smtClean="0"/>
              <a:t>The Moss Group, Inc.</a:t>
            </a:r>
            <a:endParaRPr lang="en-US" dirty="0"/>
          </a:p>
        </p:txBody>
      </p:sp>
      <p:pic>
        <p:nvPicPr>
          <p:cNvPr id="8"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320" y="1897579"/>
            <a:ext cx="897900" cy="896095"/>
          </a:xfrm>
          <a:prstGeom prst="rect">
            <a:avLst/>
          </a:prstGeom>
        </p:spPr>
      </p:pic>
    </p:spTree>
    <p:extLst>
      <p:ext uri="{BB962C8B-B14F-4D97-AF65-F5344CB8AC3E}">
        <p14:creationId xmlns:p14="http://schemas.microsoft.com/office/powerpoint/2010/main" val="261728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Inmate Code of Silence</a:t>
            </a:r>
            <a:endParaRPr lang="en-US" dirty="0"/>
          </a:p>
        </p:txBody>
      </p:sp>
      <p:sp>
        <p:nvSpPr>
          <p:cNvPr id="3" name="Content Placeholder 2"/>
          <p:cNvSpPr>
            <a:spLocks noGrp="1"/>
          </p:cNvSpPr>
          <p:nvPr>
            <p:ph sz="quarter" idx="4"/>
          </p:nvPr>
        </p:nvSpPr>
        <p:spPr>
          <a:xfrm>
            <a:off x="685800" y="1646237"/>
            <a:ext cx="7924800" cy="4906963"/>
          </a:xfrm>
        </p:spPr>
        <p:txBody>
          <a:bodyPr/>
          <a:lstStyle/>
          <a:p>
            <a:pPr lvl="0"/>
            <a:r>
              <a:rPr lang="en-US" sz="2000" b="1" dirty="0" smtClean="0">
                <a:solidFill>
                  <a:srgbClr val="CA7700"/>
                </a:solidFill>
              </a:rPr>
              <a:t>The code of silence applies to inmates as well </a:t>
            </a:r>
          </a:p>
          <a:p>
            <a:pPr marL="285750" lvl="0" indent="-285750">
              <a:buFont typeface="Arial" panose="020B0604020202020204" pitchFamily="34" charset="0"/>
              <a:buChar char="•"/>
            </a:pPr>
            <a:endParaRPr lang="en-US" dirty="0" smtClean="0"/>
          </a:p>
          <a:p>
            <a:pPr marL="285750" lvl="0" indent="-285750">
              <a:buFont typeface="Arial" panose="020B0604020202020204" pitchFamily="34" charset="0"/>
              <a:buChar char="•"/>
            </a:pPr>
            <a:r>
              <a:rPr lang="en-US" dirty="0" smtClean="0"/>
              <a:t>Are inmates at your facility concerned with being labeled a “snitch”? </a:t>
            </a:r>
          </a:p>
          <a:p>
            <a:pPr marL="285750" lvl="0" indent="-285750">
              <a:buFont typeface="Arial" panose="020B0604020202020204" pitchFamily="34" charset="0"/>
              <a:buChar char="•"/>
            </a:pPr>
            <a:endParaRPr lang="en-US" dirty="0" smtClean="0"/>
          </a:p>
          <a:p>
            <a:pPr marL="285750" lvl="0" indent="-285750">
              <a:buFont typeface="Arial" panose="020B0604020202020204" pitchFamily="34" charset="0"/>
              <a:buChar char="•"/>
            </a:pPr>
            <a:r>
              <a:rPr lang="en-US" dirty="0" smtClean="0"/>
              <a:t>How many inmates might not have confidence in staff’s ability to protect them from other inmates? </a:t>
            </a:r>
          </a:p>
          <a:p>
            <a:pPr marL="285750" lvl="0" indent="-285750">
              <a:buFont typeface="Arial" panose="020B0604020202020204" pitchFamily="34" charset="0"/>
              <a:buChar char="•"/>
            </a:pPr>
            <a:endParaRPr lang="en-US" dirty="0" smtClean="0"/>
          </a:p>
          <a:p>
            <a:pPr marL="285750" lvl="0" indent="-285750">
              <a:buFont typeface="Arial" panose="020B0604020202020204" pitchFamily="34" charset="0"/>
              <a:buChar char="•"/>
            </a:pPr>
            <a:r>
              <a:rPr lang="en-US" dirty="0" smtClean="0"/>
              <a:t>Fear of retaliation from staff or other inmates</a:t>
            </a:r>
          </a:p>
          <a:p>
            <a:pPr lvl="0"/>
            <a:endParaRPr lang="en-US" dirty="0" smtClean="0"/>
          </a:p>
        </p:txBody>
      </p:sp>
      <p:sp>
        <p:nvSpPr>
          <p:cNvPr id="5" name="Slide Number Placeholder 4"/>
          <p:cNvSpPr>
            <a:spLocks noGrp="1"/>
          </p:cNvSpPr>
          <p:nvPr>
            <p:ph type="sldNum" sz="quarter" idx="12"/>
          </p:nvPr>
        </p:nvSpPr>
        <p:spPr/>
        <p:txBody>
          <a:bodyPr/>
          <a:lstStyle/>
          <a:p>
            <a:fld id="{AEC92B67-4DFA-43B1-AB7D-A662175C0664}" type="slidenum">
              <a:rPr lang="en-US" smtClean="0"/>
              <a:pPr/>
              <a:t>32</a:t>
            </a:fld>
            <a:endParaRPr lang="en-US" dirty="0"/>
          </a:p>
        </p:txBody>
      </p:sp>
      <p:sp>
        <p:nvSpPr>
          <p:cNvPr id="4" name="Footer Placeholder 3"/>
          <p:cNvSpPr>
            <a:spLocks noGrp="1"/>
          </p:cNvSpPr>
          <p:nvPr>
            <p:ph type="ftr" sz="quarter" idx="3"/>
          </p:nvPr>
        </p:nvSpPr>
        <p:spPr/>
        <p:txBody>
          <a:bodyPr/>
          <a:lstStyle/>
          <a:p>
            <a:r>
              <a:rPr lang="en-US" smtClean="0"/>
              <a:t>The Moss Group, Inc.</a:t>
            </a:r>
            <a:endParaRPr lang="en-US" dirty="0"/>
          </a:p>
        </p:txBody>
      </p:sp>
      <p:sp>
        <p:nvSpPr>
          <p:cNvPr id="11" name="TextBox 10"/>
          <p:cNvSpPr txBox="1"/>
          <p:nvPr/>
        </p:nvSpPr>
        <p:spPr>
          <a:xfrm>
            <a:off x="762000" y="5817092"/>
            <a:ext cx="5105400" cy="261610"/>
          </a:xfrm>
          <a:prstGeom prst="rect">
            <a:avLst/>
          </a:prstGeom>
          <a:noFill/>
        </p:spPr>
        <p:txBody>
          <a:bodyPr wrap="square" rtlCol="0">
            <a:spAutoFit/>
          </a:bodyPr>
          <a:lstStyle/>
          <a:p>
            <a:r>
              <a:rPr lang="en-US" sz="11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Source: Sexual Victimization Reported by Former Prisoners, 2008</a:t>
            </a:r>
            <a:endParaRPr lang="en-US" sz="11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8347344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Discussion</a:t>
            </a:r>
            <a:endParaRPr lang="en-US" dirty="0"/>
          </a:p>
        </p:txBody>
      </p:sp>
      <p:sp>
        <p:nvSpPr>
          <p:cNvPr id="3" name="Content Placeholder 2"/>
          <p:cNvSpPr>
            <a:spLocks noGrp="1"/>
          </p:cNvSpPr>
          <p:nvPr>
            <p:ph sz="quarter" idx="4"/>
          </p:nvPr>
        </p:nvSpPr>
        <p:spPr>
          <a:xfrm>
            <a:off x="685800" y="1600200"/>
            <a:ext cx="7924800" cy="4906963"/>
          </a:xfrm>
        </p:spPr>
        <p:txBody>
          <a:bodyPr/>
          <a:lstStyle/>
          <a:p>
            <a:pPr marL="285750" indent="-285750">
              <a:buFont typeface="Arial" panose="020B0604020202020204" pitchFamily="34" charset="0"/>
              <a:buChar char="•"/>
            </a:pPr>
            <a:r>
              <a:rPr lang="en-US" dirty="0" smtClean="0"/>
              <a:t>What are the cultural dynamics at your facility? </a:t>
            </a:r>
          </a:p>
          <a:p>
            <a:pPr marL="285750" indent="-285750">
              <a:buFont typeface="Arial" panose="020B0604020202020204" pitchFamily="34" charset="0"/>
              <a:buChar char="•"/>
            </a:pPr>
            <a:r>
              <a:rPr lang="en-US" dirty="0" smtClean="0"/>
              <a:t>How can the dynamics support or create a barrier to preventing and detecting sexual abuse and sexual </a:t>
            </a:r>
            <a:r>
              <a:rPr lang="en-US" dirty="0" err="1" smtClean="0"/>
              <a:t>harrassment</a:t>
            </a:r>
            <a:r>
              <a:rPr lang="en-US" dirty="0" smtClean="0"/>
              <a:t>?</a:t>
            </a:r>
          </a:p>
          <a:p>
            <a:pPr marL="285750" indent="-285750">
              <a:buFont typeface="Arial" panose="020B0604020202020204" pitchFamily="34" charset="0"/>
              <a:buChar char="•"/>
            </a:pPr>
            <a:r>
              <a:rPr lang="en-US" dirty="0" smtClean="0"/>
              <a:t>Take a few minutes to discuss with your group </a:t>
            </a:r>
          </a:p>
        </p:txBody>
      </p:sp>
      <p:sp>
        <p:nvSpPr>
          <p:cNvPr id="4" name="Slide Number Placeholder 3"/>
          <p:cNvSpPr>
            <a:spLocks noGrp="1"/>
          </p:cNvSpPr>
          <p:nvPr>
            <p:ph type="sldNum" sz="quarter" idx="12"/>
          </p:nvPr>
        </p:nvSpPr>
        <p:spPr/>
        <p:txBody>
          <a:bodyPr/>
          <a:lstStyle/>
          <a:p>
            <a:fld id="{8027077B-008D-4965-9019-4B1F59FF498D}" type="slidenum">
              <a:rPr lang="en-US" smtClean="0"/>
              <a:pPr/>
              <a:t>33</a:t>
            </a:fld>
            <a:endParaRPr lang="en-US" dirty="0"/>
          </a:p>
        </p:txBody>
      </p:sp>
      <p:sp>
        <p:nvSpPr>
          <p:cNvPr id="5" name="Footer Placeholder 4"/>
          <p:cNvSpPr>
            <a:spLocks noGrp="1"/>
          </p:cNvSpPr>
          <p:nvPr>
            <p:ph type="ftr" sz="quarter" idx="3"/>
          </p:nvPr>
        </p:nvSpPr>
        <p:spPr/>
        <p:txBody>
          <a:bodyPr/>
          <a:lstStyle/>
          <a:p>
            <a:r>
              <a:rPr lang="en-US" smtClean="0"/>
              <a:t>The Moss Group, Inc.</a:t>
            </a:r>
            <a:endParaRPr lang="en-US" dirty="0"/>
          </a:p>
        </p:txBody>
      </p:sp>
      <p:pic>
        <p:nvPicPr>
          <p:cNvPr id="1026" name="Content Placeholder 9" descr="discussion gro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352800"/>
            <a:ext cx="3225201" cy="261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38967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smtClean="0"/>
              <a:t>Objective 2: Detecting signs of actual and threatened sexual abuse/harassment </a:t>
            </a:r>
            <a:endParaRPr lang="en-US" dirty="0"/>
          </a:p>
        </p:txBody>
      </p:sp>
      <p:sp>
        <p:nvSpPr>
          <p:cNvPr id="6" name="Text Placeholder 5"/>
          <p:cNvSpPr>
            <a:spLocks noGrp="1"/>
          </p:cNvSpPr>
          <p:nvPr>
            <p:ph type="body" sz="quarter" idx="3"/>
          </p:nvPr>
        </p:nvSpPr>
        <p:spPr>
          <a:xfrm>
            <a:off x="1146583" y="1729855"/>
            <a:ext cx="6773660" cy="430840"/>
          </a:xfrm>
        </p:spPr>
        <p:txBody>
          <a:bodyPr/>
          <a:lstStyle/>
          <a:p>
            <a:r>
              <a:rPr lang="en-US" dirty="0" smtClean="0"/>
              <a:t>To meet this objective we will discuss:</a:t>
            </a:r>
            <a:endParaRPr lang="en-US" dirty="0"/>
          </a:p>
        </p:txBody>
      </p:sp>
      <p:sp>
        <p:nvSpPr>
          <p:cNvPr id="7" name="Content Placeholder 6"/>
          <p:cNvSpPr>
            <a:spLocks noGrp="1"/>
          </p:cNvSpPr>
          <p:nvPr>
            <p:ph sz="quarter" idx="4"/>
          </p:nvPr>
        </p:nvSpPr>
        <p:spPr>
          <a:xfrm>
            <a:off x="1146582" y="2160695"/>
            <a:ext cx="6773661" cy="2106506"/>
          </a:xfrm>
        </p:spPr>
        <p:style>
          <a:lnRef idx="1">
            <a:schemeClr val="accent6"/>
          </a:lnRef>
          <a:fillRef idx="2">
            <a:schemeClr val="accent6"/>
          </a:fillRef>
          <a:effectRef idx="1">
            <a:schemeClr val="accent6"/>
          </a:effectRef>
          <a:fontRef idx="minor">
            <a:schemeClr val="dk1"/>
          </a:fontRef>
        </p:style>
        <p:txBody>
          <a:bodyPr/>
          <a:lstStyle/>
          <a:p>
            <a:pPr marL="285750" indent="-285750">
              <a:buFont typeface="Arial" panose="020B0604020202020204" pitchFamily="34" charset="0"/>
              <a:buChar char="•"/>
            </a:pPr>
            <a:r>
              <a:rPr lang="en-US" dirty="0" smtClean="0"/>
              <a:t>Common signs/symptoms of victims who have experienced sexual abuse/harassment</a:t>
            </a:r>
          </a:p>
          <a:p>
            <a:pPr marL="285750" indent="-285750">
              <a:buFont typeface="Arial" panose="020B0604020202020204" pitchFamily="34" charset="0"/>
              <a:buChar char="•"/>
            </a:pPr>
            <a:r>
              <a:rPr lang="en-US" dirty="0" smtClean="0"/>
              <a:t>Potential behaviors victims of abuse may present</a:t>
            </a:r>
          </a:p>
          <a:p>
            <a:pPr marL="285750" indent="-285750">
              <a:buFont typeface="Arial" panose="020B0604020202020204" pitchFamily="34" charset="0"/>
              <a:buChar char="•"/>
            </a:pPr>
            <a:r>
              <a:rPr lang="en-US" dirty="0"/>
              <a:t>Abusive </a:t>
            </a:r>
            <a:r>
              <a:rPr lang="en-US" dirty="0" smtClean="0"/>
              <a:t>behaviors that inmates or staff may present</a:t>
            </a:r>
            <a:endParaRPr lang="en-US" dirty="0"/>
          </a:p>
          <a:p>
            <a:pPr marL="285750" indent="-285750">
              <a:buFont typeface="Arial" panose="020B0604020202020204" pitchFamily="34" charset="0"/>
              <a:buChar char="•"/>
            </a:pPr>
            <a:r>
              <a:rPr lang="en-US" dirty="0"/>
              <a:t>Staff and Inmate Red </a:t>
            </a:r>
            <a:r>
              <a:rPr lang="en-US" dirty="0" smtClean="0"/>
              <a:t>Flags</a:t>
            </a:r>
          </a:p>
          <a:p>
            <a:pPr marL="285750" indent="-285750">
              <a:buFont typeface="Arial" panose="020B0604020202020204" pitchFamily="34" charset="0"/>
              <a:buChar char="•"/>
            </a:pPr>
            <a:r>
              <a:rPr lang="en-US" dirty="0" smtClean="0"/>
              <a:t>Impact of trauma on behavior</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8027077B-008D-4965-9019-4B1F59FF498D}" type="slidenum">
              <a:rPr lang="en-US" smtClean="0"/>
              <a:pPr/>
              <a:t>34</a:t>
            </a:fld>
            <a:endParaRPr lang="en-US" dirty="0"/>
          </a:p>
        </p:txBody>
      </p:sp>
      <p:sp>
        <p:nvSpPr>
          <p:cNvPr id="5" name="Footer Placeholder 4"/>
          <p:cNvSpPr>
            <a:spLocks noGrp="1"/>
          </p:cNvSpPr>
          <p:nvPr>
            <p:ph type="ftr" sz="quarter" idx="13"/>
          </p:nvPr>
        </p:nvSpPr>
        <p:spPr/>
        <p:txBody>
          <a:bodyPr/>
          <a:lstStyle/>
          <a:p>
            <a:r>
              <a:rPr lang="en-US" smtClean="0"/>
              <a:t>The Moss Group, Inc.</a:t>
            </a:r>
            <a:endParaRPr lang="en-US" dirty="0"/>
          </a:p>
        </p:txBody>
      </p:sp>
    </p:spTree>
    <p:extLst>
      <p:ext uri="{BB962C8B-B14F-4D97-AF65-F5344CB8AC3E}">
        <p14:creationId xmlns:p14="http://schemas.microsoft.com/office/powerpoint/2010/main" val="147417385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and Symptoms of Sexual Abuse </a:t>
            </a:r>
            <a:endParaRPr lang="en-US" dirty="0"/>
          </a:p>
        </p:txBody>
      </p:sp>
      <p:sp>
        <p:nvSpPr>
          <p:cNvPr id="13" name="Content Placeholder 12"/>
          <p:cNvSpPr>
            <a:spLocks noGrp="1"/>
          </p:cNvSpPr>
          <p:nvPr>
            <p:ph sz="quarter" idx="4"/>
          </p:nvPr>
        </p:nvSpPr>
        <p:spPr>
          <a:xfrm>
            <a:off x="685800" y="1600200"/>
            <a:ext cx="7924800" cy="4906963"/>
          </a:xfrm>
        </p:spPr>
        <p:txBody>
          <a:bodyPr/>
          <a:lstStyle/>
          <a:p>
            <a:pPr marL="285750" indent="-285750">
              <a:buFont typeface="Arial" panose="020B0604020202020204" pitchFamily="34" charset="0"/>
              <a:buChar char="•"/>
            </a:pPr>
            <a:r>
              <a:rPr lang="en-US" dirty="0" smtClean="0"/>
              <a:t>Every victim responds differently</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Difficult to track but there are some “potential” signs:</a:t>
            </a:r>
          </a:p>
          <a:p>
            <a:pPr lvl="1"/>
            <a:r>
              <a:rPr lang="en-US" dirty="0" smtClean="0"/>
              <a:t>Physical Signs</a:t>
            </a:r>
          </a:p>
          <a:p>
            <a:pPr lvl="1"/>
            <a:r>
              <a:rPr lang="en-US" dirty="0" smtClean="0"/>
              <a:t>Psychological Signs </a:t>
            </a:r>
          </a:p>
        </p:txBody>
      </p:sp>
      <p:sp>
        <p:nvSpPr>
          <p:cNvPr id="4" name="Slide Number Placeholder 3"/>
          <p:cNvSpPr>
            <a:spLocks noGrp="1"/>
          </p:cNvSpPr>
          <p:nvPr>
            <p:ph type="sldNum" sz="quarter" idx="12"/>
          </p:nvPr>
        </p:nvSpPr>
        <p:spPr/>
        <p:txBody>
          <a:bodyPr/>
          <a:lstStyle/>
          <a:p>
            <a:fld id="{1D9A7EC0-582D-4850-BD02-1E29DEF62370}" type="slidenum">
              <a:rPr lang="en-US" smtClean="0"/>
              <a:pPr/>
              <a:t>35</a:t>
            </a:fld>
            <a:endParaRPr lang="en-US" dirty="0"/>
          </a:p>
        </p:txBody>
      </p:sp>
      <p:sp>
        <p:nvSpPr>
          <p:cNvPr id="5" name="Footer Placeholder 4"/>
          <p:cNvSpPr>
            <a:spLocks noGrp="1"/>
          </p:cNvSpPr>
          <p:nvPr>
            <p:ph type="ftr" sz="quarter" idx="3"/>
          </p:nvPr>
        </p:nvSpPr>
        <p:spPr/>
        <p:txBody>
          <a:bodyPr/>
          <a:lstStyle/>
          <a:p>
            <a:r>
              <a:rPr lang="en-US" smtClean="0"/>
              <a:t>The Moss Group, Inc.</a:t>
            </a:r>
            <a:endParaRPr lang="en-US" dirty="0"/>
          </a:p>
        </p:txBody>
      </p:sp>
    </p:spTree>
    <p:extLst>
      <p:ext uri="{BB962C8B-B14F-4D97-AF65-F5344CB8AC3E}">
        <p14:creationId xmlns:p14="http://schemas.microsoft.com/office/powerpoint/2010/main" val="27177508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Physical Signs</a:t>
            </a:r>
            <a:endParaRPr lang="en-US" dirty="0"/>
          </a:p>
        </p:txBody>
      </p:sp>
      <p:sp>
        <p:nvSpPr>
          <p:cNvPr id="3" name="Content Placeholder 2"/>
          <p:cNvSpPr>
            <a:spLocks noGrp="1"/>
          </p:cNvSpPr>
          <p:nvPr>
            <p:ph sz="quarter" idx="4"/>
          </p:nvPr>
        </p:nvSpPr>
        <p:spPr>
          <a:xfrm>
            <a:off x="685800" y="1600200"/>
            <a:ext cx="7924800" cy="4906963"/>
          </a:xfrm>
        </p:spPr>
        <p:txBody>
          <a:bodyPr/>
          <a:lstStyle/>
          <a:p>
            <a:pPr marL="285750" indent="-285750">
              <a:buFont typeface="Arial" panose="020B0604020202020204" pitchFamily="34" charset="0"/>
              <a:buChar char="•"/>
            </a:pPr>
            <a:r>
              <a:rPr lang="en-US" dirty="0" smtClean="0"/>
              <a:t>Sexually transmitted infections and/or diseases</a:t>
            </a:r>
          </a:p>
          <a:p>
            <a:pPr marL="285750" indent="-285750">
              <a:buFont typeface="Arial" panose="020B0604020202020204" pitchFamily="34" charset="0"/>
              <a:buChar char="•"/>
            </a:pPr>
            <a:r>
              <a:rPr lang="en-US" dirty="0" smtClean="0"/>
              <a:t> </a:t>
            </a:r>
          </a:p>
          <a:p>
            <a:pPr marL="285750" indent="-285750">
              <a:buFont typeface="Arial" panose="020B0604020202020204" pitchFamily="34" charset="0"/>
              <a:buChar char="•"/>
            </a:pPr>
            <a:r>
              <a:rPr lang="en-US" dirty="0" smtClean="0"/>
              <a:t>Unexplained pregnancies (in women’s facilities)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Stomach or abdominal pain</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Difficulty in walking and sitting</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Unexplained injuries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1D9A7EC0-582D-4850-BD02-1E29DEF62370}" type="slidenum">
              <a:rPr lang="en-US" smtClean="0"/>
              <a:pPr/>
              <a:t>36</a:t>
            </a:fld>
            <a:endParaRPr lang="en-US" dirty="0"/>
          </a:p>
        </p:txBody>
      </p:sp>
      <p:sp>
        <p:nvSpPr>
          <p:cNvPr id="5" name="Footer Placeholder 4"/>
          <p:cNvSpPr>
            <a:spLocks noGrp="1"/>
          </p:cNvSpPr>
          <p:nvPr>
            <p:ph type="ftr" sz="quarter" idx="3"/>
          </p:nvPr>
        </p:nvSpPr>
        <p:spPr/>
        <p:txBody>
          <a:bodyPr/>
          <a:lstStyle/>
          <a:p>
            <a:r>
              <a:rPr lang="en-US" smtClean="0"/>
              <a:t>The Moss Group, Inc.</a:t>
            </a:r>
            <a:endParaRPr lang="en-US" dirty="0"/>
          </a:p>
        </p:txBody>
      </p:sp>
      <p:sp>
        <p:nvSpPr>
          <p:cNvPr id="6" name="TextBox 5"/>
          <p:cNvSpPr txBox="1"/>
          <p:nvPr/>
        </p:nvSpPr>
        <p:spPr>
          <a:xfrm>
            <a:off x="762000" y="5418277"/>
            <a:ext cx="6934200" cy="707886"/>
          </a:xfrm>
          <a:prstGeom prst="rect">
            <a:avLst/>
          </a:prstGeom>
          <a:noFill/>
        </p:spPr>
        <p:txBody>
          <a:bodyPr wrap="square" rtlCol="0">
            <a:spAutoFit/>
          </a:bodyPr>
          <a:lstStyle/>
          <a:p>
            <a:r>
              <a:rPr lang="en-US" sz="1200" dirty="0"/>
              <a:t>Source: </a:t>
            </a:r>
            <a:r>
              <a:rPr lang="en-US" sz="1200" dirty="0" smtClean="0"/>
              <a:t> Specialized </a:t>
            </a:r>
            <a:r>
              <a:rPr lang="en-US" sz="1200" dirty="0"/>
              <a:t>Training: Medical/Mental Health Care (Regional Training Files) Authors: National Commission on Correctional Healthcare (NCCHC</a:t>
            </a:r>
            <a:r>
              <a:rPr lang="en-US" sz="1200" dirty="0" smtClean="0"/>
              <a:t>), April 2013</a:t>
            </a:r>
            <a:endParaRPr lang="en-US" sz="1200" dirty="0"/>
          </a:p>
          <a:p>
            <a:pPr marL="457200" indent="-457200">
              <a:buFont typeface="Arial" panose="020B0604020202020204" pitchFamily="34" charset="0"/>
              <a:buChar char="•"/>
            </a:pPr>
            <a:endParaRPr lang="en-US" sz="1600" dirty="0"/>
          </a:p>
        </p:txBody>
      </p:sp>
    </p:spTree>
    <p:extLst>
      <p:ext uri="{BB962C8B-B14F-4D97-AF65-F5344CB8AC3E}">
        <p14:creationId xmlns:p14="http://schemas.microsoft.com/office/powerpoint/2010/main" val="39299788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912812" y="2174875"/>
            <a:ext cx="4040188" cy="3951288"/>
          </a:xfrm>
        </p:spPr>
        <p:txBody>
          <a:bodyPr/>
          <a:lstStyle/>
          <a:p>
            <a:r>
              <a:rPr lang="en-US" dirty="0" smtClean="0"/>
              <a:t>Acting out</a:t>
            </a:r>
          </a:p>
          <a:p>
            <a:r>
              <a:rPr lang="en-US" dirty="0" smtClean="0"/>
              <a:t>Anger</a:t>
            </a:r>
          </a:p>
          <a:p>
            <a:r>
              <a:rPr lang="en-US" dirty="0" smtClean="0"/>
              <a:t>Anxiety</a:t>
            </a:r>
          </a:p>
          <a:p>
            <a:r>
              <a:rPr lang="en-US" dirty="0" smtClean="0"/>
              <a:t>Depression</a:t>
            </a:r>
            <a:br>
              <a:rPr lang="en-US" dirty="0" smtClean="0"/>
            </a:br>
            <a:endParaRPr lang="en-US" dirty="0" smtClean="0"/>
          </a:p>
          <a:p>
            <a:pPr marL="0" indent="0">
              <a:buNone/>
            </a:pPr>
            <a:r>
              <a:rPr lang="en-US" dirty="0" smtClean="0"/>
              <a:t/>
            </a:r>
            <a:br>
              <a:rPr lang="en-US" dirty="0" smtClean="0"/>
            </a:br>
            <a:endParaRPr lang="en-US" dirty="0" smtClean="0"/>
          </a:p>
        </p:txBody>
      </p:sp>
      <p:sp>
        <p:nvSpPr>
          <p:cNvPr id="10" name="Content Placeholder 9"/>
          <p:cNvSpPr>
            <a:spLocks noGrp="1"/>
          </p:cNvSpPr>
          <p:nvPr>
            <p:ph sz="quarter" idx="4"/>
          </p:nvPr>
        </p:nvSpPr>
        <p:spPr>
          <a:xfrm>
            <a:off x="4873625" y="2174875"/>
            <a:ext cx="4041775" cy="3951288"/>
          </a:xfrm>
        </p:spPr>
        <p:txBody>
          <a:bodyPr/>
          <a:lstStyle/>
          <a:p>
            <a:r>
              <a:rPr lang="en-US" dirty="0" smtClean="0"/>
              <a:t>Disbelief </a:t>
            </a:r>
          </a:p>
          <a:p>
            <a:r>
              <a:rPr lang="en-US" dirty="0" smtClean="0"/>
              <a:t>Difficulty concentrating</a:t>
            </a:r>
          </a:p>
          <a:p>
            <a:r>
              <a:rPr lang="en-US" dirty="0" smtClean="0"/>
              <a:t>Suicidal thoughts</a:t>
            </a:r>
          </a:p>
          <a:p>
            <a:r>
              <a:rPr lang="en-US" dirty="0" smtClean="0"/>
              <a:t>Numbness</a:t>
            </a:r>
          </a:p>
          <a:p>
            <a:endParaRPr lang="en-US" dirty="0"/>
          </a:p>
        </p:txBody>
      </p:sp>
      <p:sp>
        <p:nvSpPr>
          <p:cNvPr id="2" name="Title 1"/>
          <p:cNvSpPr>
            <a:spLocks noGrp="1"/>
          </p:cNvSpPr>
          <p:nvPr>
            <p:ph type="title"/>
          </p:nvPr>
        </p:nvSpPr>
        <p:spPr/>
        <p:txBody>
          <a:bodyPr/>
          <a:lstStyle/>
          <a:p>
            <a:r>
              <a:rPr lang="en-US" dirty="0" smtClean="0"/>
              <a:t>Psychological Signs of Sexual Abuse </a:t>
            </a:r>
            <a:endParaRPr lang="en-US" dirty="0"/>
          </a:p>
        </p:txBody>
      </p:sp>
      <p:sp>
        <p:nvSpPr>
          <p:cNvPr id="4" name="Slide Number Placeholder 3"/>
          <p:cNvSpPr>
            <a:spLocks noGrp="1"/>
          </p:cNvSpPr>
          <p:nvPr>
            <p:ph type="sldNum" sz="quarter" idx="12"/>
          </p:nvPr>
        </p:nvSpPr>
        <p:spPr/>
        <p:txBody>
          <a:bodyPr/>
          <a:lstStyle/>
          <a:p>
            <a:fld id="{1D9A7EC0-582D-4850-BD02-1E29DEF62370}" type="slidenum">
              <a:rPr lang="en-US" smtClean="0"/>
              <a:pPr/>
              <a:t>37</a:t>
            </a:fld>
            <a:endParaRPr lang="en-US" dirty="0"/>
          </a:p>
        </p:txBody>
      </p:sp>
      <p:sp>
        <p:nvSpPr>
          <p:cNvPr id="5" name="Footer Placeholder 4"/>
          <p:cNvSpPr>
            <a:spLocks noGrp="1"/>
          </p:cNvSpPr>
          <p:nvPr>
            <p:ph type="ftr" sz="quarter" idx="13"/>
          </p:nvPr>
        </p:nvSpPr>
        <p:spPr/>
        <p:txBody>
          <a:bodyPr/>
          <a:lstStyle/>
          <a:p>
            <a:r>
              <a:rPr lang="en-US" smtClean="0"/>
              <a:t>The Moss Group, Inc.</a:t>
            </a:r>
            <a:endParaRPr lang="en-US" dirty="0"/>
          </a:p>
        </p:txBody>
      </p:sp>
      <p:sp>
        <p:nvSpPr>
          <p:cNvPr id="6" name="Rectangle 5"/>
          <p:cNvSpPr/>
          <p:nvPr/>
        </p:nvSpPr>
        <p:spPr>
          <a:xfrm>
            <a:off x="685800" y="5791200"/>
            <a:ext cx="7086600" cy="646331"/>
          </a:xfrm>
          <a:prstGeom prst="rect">
            <a:avLst/>
          </a:prstGeom>
        </p:spPr>
        <p:txBody>
          <a:bodyPr wrap="square">
            <a:spAutoFit/>
          </a:bodyPr>
          <a:lstStyle/>
          <a:p>
            <a:r>
              <a:rPr lang="en-US" sz="1200" dirty="0"/>
              <a:t>Source: Specialized Training: Medical/Mental Health Care (Regional Training Files) Authors: National Commission on Correctional Healthcare (NCCHC</a:t>
            </a:r>
            <a:r>
              <a:rPr lang="en-US" sz="1200" dirty="0" smtClean="0"/>
              <a:t>), April 2013.</a:t>
            </a:r>
            <a:endParaRPr lang="en-US" sz="1200" dirty="0"/>
          </a:p>
          <a:p>
            <a:endParaRPr lang="en-US" sz="1200" dirty="0"/>
          </a:p>
        </p:txBody>
      </p:sp>
      <p:sp>
        <p:nvSpPr>
          <p:cNvPr id="8" name="Content Placeholder 2"/>
          <p:cNvSpPr txBox="1">
            <a:spLocks/>
          </p:cNvSpPr>
          <p:nvPr/>
        </p:nvSpPr>
        <p:spPr>
          <a:xfrm>
            <a:off x="4209661" y="1233530"/>
            <a:ext cx="4419600" cy="4873764"/>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0"/>
              </a:spcBef>
              <a:spcAft>
                <a:spcPts val="0"/>
              </a:spcAft>
              <a:buFontTx/>
              <a:buNone/>
              <a:defRPr sz="2800" kern="1200">
                <a:solidFill>
                  <a:srgbClr val="5F574F"/>
                </a:solidFill>
                <a:latin typeface="Verdana" pitchFamily="34" charset="0"/>
                <a:ea typeface="Verdana" pitchFamily="34" charset="0"/>
                <a:cs typeface="Verdana" pitchFamily="34" charset="0"/>
              </a:defRPr>
            </a:lvl1pPr>
            <a:lvl2pPr marL="742950" indent="-285750" algn="l" defTabSz="914400" rtl="0" eaLnBrk="1" latinLnBrk="0" hangingPunct="1">
              <a:lnSpc>
                <a:spcPct val="100000"/>
              </a:lnSpc>
              <a:spcBef>
                <a:spcPts val="0"/>
              </a:spcBef>
              <a:spcAft>
                <a:spcPts val="0"/>
              </a:spcAft>
              <a:buFont typeface="Arial" pitchFamily="34" charset="0"/>
              <a:buChar char="–"/>
              <a:defRPr sz="2800" kern="1200">
                <a:solidFill>
                  <a:srgbClr val="5F574F"/>
                </a:solidFill>
                <a:latin typeface="Verdana" pitchFamily="34" charset="0"/>
                <a:ea typeface="Verdana" pitchFamily="34" charset="0"/>
                <a:cs typeface="Verdana" pitchFamily="34" charset="0"/>
              </a:defRPr>
            </a:lvl2pPr>
            <a:lvl3pPr marL="914400" indent="-457200" algn="l" defTabSz="914400" rtl="0" eaLnBrk="1" latinLnBrk="0" hangingPunct="1">
              <a:lnSpc>
                <a:spcPct val="100000"/>
              </a:lnSpc>
              <a:spcBef>
                <a:spcPts val="0"/>
              </a:spcBef>
              <a:spcAft>
                <a:spcPts val="0"/>
              </a:spcAft>
              <a:buFont typeface="Arial" pitchFamily="34" charset="0"/>
              <a:buChar char="•"/>
              <a:defRPr sz="2800" kern="1200">
                <a:solidFill>
                  <a:srgbClr val="5F574F"/>
                </a:solidFill>
                <a:latin typeface="Verdana" pitchFamily="34" charset="0"/>
                <a:ea typeface="Verdana" pitchFamily="34" charset="0"/>
                <a:cs typeface="Verdana" pitchFamily="34" charset="0"/>
              </a:defRPr>
            </a:lvl3pPr>
            <a:lvl4pPr marL="1371600" indent="-457200" algn="l" defTabSz="914400" rtl="0" eaLnBrk="1" latinLnBrk="0" hangingPunct="1">
              <a:lnSpc>
                <a:spcPct val="100000"/>
              </a:lnSpc>
              <a:spcBef>
                <a:spcPts val="0"/>
              </a:spcBef>
              <a:spcAft>
                <a:spcPts val="0"/>
              </a:spcAft>
              <a:buFont typeface="Arial" pitchFamily="34" charset="0"/>
              <a:buChar char="–"/>
              <a:defRPr sz="2800" kern="1200">
                <a:solidFill>
                  <a:srgbClr val="5F574F"/>
                </a:solidFill>
                <a:latin typeface="Verdana" pitchFamily="34" charset="0"/>
                <a:ea typeface="Verdana" pitchFamily="34" charset="0"/>
                <a:cs typeface="Verdana" pitchFamily="34" charset="0"/>
              </a:defRPr>
            </a:lvl4pPr>
            <a:lvl5pPr marL="2057400" indent="-228600" algn="l" defTabSz="914400" rtl="0" eaLnBrk="1" latinLnBrk="0" hangingPunct="1">
              <a:lnSpc>
                <a:spcPct val="100000"/>
              </a:lnSpc>
              <a:spcBef>
                <a:spcPts val="0"/>
              </a:spcBef>
              <a:spcAft>
                <a:spcPts val="0"/>
              </a:spcAft>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31586109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Victims of Sexual Abuse</a:t>
            </a:r>
            <a:endParaRPr lang="en-US" dirty="0"/>
          </a:p>
        </p:txBody>
      </p:sp>
      <p:sp>
        <p:nvSpPr>
          <p:cNvPr id="7" name="Text Placeholder 6"/>
          <p:cNvSpPr>
            <a:spLocks noGrp="1"/>
          </p:cNvSpPr>
          <p:nvPr>
            <p:ph type="body" sz="quarter" idx="3"/>
          </p:nvPr>
        </p:nvSpPr>
        <p:spPr/>
        <p:txBody>
          <a:bodyPr/>
          <a:lstStyle/>
          <a:p>
            <a:r>
              <a:rPr lang="en-US" smtClean="0"/>
              <a:t>Sexual abuse victims are:</a:t>
            </a:r>
            <a:endParaRPr lang="en-US" dirty="0"/>
          </a:p>
        </p:txBody>
      </p:sp>
      <p:sp>
        <p:nvSpPr>
          <p:cNvPr id="3" name="Content Placeholder 2"/>
          <p:cNvSpPr>
            <a:spLocks noGrp="1"/>
          </p:cNvSpPr>
          <p:nvPr>
            <p:ph sz="quarter" idx="4"/>
          </p:nvPr>
        </p:nvSpPr>
        <p:spPr/>
        <p:txBody>
          <a:bodyPr/>
          <a:lstStyle/>
          <a:p>
            <a:pPr marL="285750" indent="-285750">
              <a:buFont typeface="Arial" panose="020B0604020202020204" pitchFamily="34" charset="0"/>
              <a:buChar char="•"/>
            </a:pPr>
            <a:r>
              <a:rPr lang="en-US" dirty="0" smtClean="0"/>
              <a:t>3 times more likely to suffer from depression</a:t>
            </a:r>
          </a:p>
          <a:p>
            <a:pPr marL="285750" indent="-285750">
              <a:buFont typeface="Arial" panose="020B0604020202020204" pitchFamily="34" charset="0"/>
              <a:buChar char="•"/>
            </a:pPr>
            <a:r>
              <a:rPr lang="en-US" dirty="0" smtClean="0"/>
              <a:t>6 times more likely to suffer from PTSD</a:t>
            </a:r>
          </a:p>
          <a:p>
            <a:pPr marL="285750" indent="-285750">
              <a:buFont typeface="Arial" panose="020B0604020202020204" pitchFamily="34" charset="0"/>
              <a:buChar char="•"/>
            </a:pPr>
            <a:r>
              <a:rPr lang="en-US" dirty="0" smtClean="0"/>
              <a:t>13 times more likely to abuse alcohol</a:t>
            </a:r>
          </a:p>
          <a:p>
            <a:pPr marL="285750" indent="-285750">
              <a:buFont typeface="Arial" panose="020B0604020202020204" pitchFamily="34" charset="0"/>
              <a:buChar char="•"/>
            </a:pPr>
            <a:r>
              <a:rPr lang="en-US" dirty="0" smtClean="0"/>
              <a:t>26 more times more likely to abuse drugs</a:t>
            </a:r>
          </a:p>
          <a:p>
            <a:pPr marL="285750" indent="-285750">
              <a:buFont typeface="Arial" panose="020B0604020202020204" pitchFamily="34" charset="0"/>
              <a:buChar char="•"/>
            </a:pPr>
            <a:r>
              <a:rPr lang="en-US" dirty="0" smtClean="0"/>
              <a:t>4 times more likely to contemplate suicide</a:t>
            </a:r>
            <a:endParaRPr lang="en-US" dirty="0"/>
          </a:p>
        </p:txBody>
      </p:sp>
      <p:sp>
        <p:nvSpPr>
          <p:cNvPr id="4" name="Slide Number Placeholder 3"/>
          <p:cNvSpPr>
            <a:spLocks noGrp="1"/>
          </p:cNvSpPr>
          <p:nvPr>
            <p:ph type="sldNum" sz="quarter" idx="12"/>
          </p:nvPr>
        </p:nvSpPr>
        <p:spPr/>
        <p:txBody>
          <a:bodyPr/>
          <a:lstStyle/>
          <a:p>
            <a:fld id="{1D9A7EC0-582D-4850-BD02-1E29DEF62370}" type="slidenum">
              <a:rPr lang="en-US" smtClean="0"/>
              <a:pPr/>
              <a:t>38</a:t>
            </a:fld>
            <a:endParaRPr lang="en-US" dirty="0"/>
          </a:p>
        </p:txBody>
      </p:sp>
      <p:sp>
        <p:nvSpPr>
          <p:cNvPr id="5" name="Footer Placeholder 4"/>
          <p:cNvSpPr>
            <a:spLocks noGrp="1"/>
          </p:cNvSpPr>
          <p:nvPr>
            <p:ph type="ftr" sz="quarter" idx="13"/>
          </p:nvPr>
        </p:nvSpPr>
        <p:spPr/>
        <p:txBody>
          <a:bodyPr/>
          <a:lstStyle/>
          <a:p>
            <a:r>
              <a:rPr lang="en-US" smtClean="0"/>
              <a:t>The Moss Group, Inc.</a:t>
            </a:r>
            <a:endParaRPr lang="en-US" dirty="0"/>
          </a:p>
        </p:txBody>
      </p:sp>
      <p:sp>
        <p:nvSpPr>
          <p:cNvPr id="6" name="Rectangle 5"/>
          <p:cNvSpPr/>
          <p:nvPr/>
        </p:nvSpPr>
        <p:spPr>
          <a:xfrm>
            <a:off x="685800" y="5736848"/>
            <a:ext cx="7010400" cy="892552"/>
          </a:xfrm>
          <a:prstGeom prst="rect">
            <a:avLst/>
          </a:prstGeom>
        </p:spPr>
        <p:txBody>
          <a:bodyPr wrap="square">
            <a:spAutoFit/>
          </a:bodyPr>
          <a:lstStyle/>
          <a:p>
            <a:r>
              <a:rPr lang="en-US" sz="1200" dirty="0">
                <a:ea typeface="Verdana" panose="020B0604030504040204" pitchFamily="34" charset="0"/>
                <a:cs typeface="Verdana" panose="020B0604030504040204" pitchFamily="34" charset="0"/>
              </a:rPr>
              <a:t>Source: Specialized Training: Medical/Mental Health Care (Regional Training Files) Authors: National Commission on Correctional Healthcare (NCCHC</a:t>
            </a:r>
            <a:r>
              <a:rPr lang="en-US" sz="1200" dirty="0" smtClean="0">
                <a:ea typeface="Verdana" panose="020B0604030504040204" pitchFamily="34" charset="0"/>
                <a:cs typeface="Verdana" panose="020B0604030504040204" pitchFamily="34" charset="0"/>
              </a:rPr>
              <a:t>), April 2013.</a:t>
            </a:r>
            <a:endParaRPr lang="en-US" sz="1200" dirty="0">
              <a:ea typeface="Verdana" panose="020B0604030504040204" pitchFamily="34" charset="0"/>
              <a:cs typeface="Verdana" panose="020B0604030504040204" pitchFamily="34" charset="0"/>
            </a:endParaRPr>
          </a:p>
          <a:p>
            <a:endParaRPr lang="en-US" sz="2800" i="1" dirty="0"/>
          </a:p>
        </p:txBody>
      </p:sp>
    </p:spTree>
    <p:extLst>
      <p:ext uri="{BB962C8B-B14F-4D97-AF65-F5344CB8AC3E}">
        <p14:creationId xmlns:p14="http://schemas.microsoft.com/office/powerpoint/2010/main" val="3825394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smtClean="0"/>
              <a:t>Gender and Victimization</a:t>
            </a:r>
            <a:endParaRPr lang="en-US" dirty="0"/>
          </a:p>
        </p:txBody>
      </p:sp>
      <p:sp>
        <p:nvSpPr>
          <p:cNvPr id="5" name="Slide Number Placeholder 4"/>
          <p:cNvSpPr>
            <a:spLocks noGrp="1"/>
          </p:cNvSpPr>
          <p:nvPr>
            <p:ph type="sldNum" sz="quarter" idx="12"/>
          </p:nvPr>
        </p:nvSpPr>
        <p:spPr/>
        <p:txBody>
          <a:bodyPr/>
          <a:lstStyle/>
          <a:p>
            <a:fld id="{1D9A7EC0-582D-4850-BD02-1E29DEF62370}" type="slidenum">
              <a:rPr lang="en-US" smtClean="0"/>
              <a:pPr/>
              <a:t>39</a:t>
            </a:fld>
            <a:endParaRPr lang="en-US" dirty="0"/>
          </a:p>
        </p:txBody>
      </p:sp>
      <p:sp>
        <p:nvSpPr>
          <p:cNvPr id="6" name="Footer Placeholder 5"/>
          <p:cNvSpPr>
            <a:spLocks noGrp="1"/>
          </p:cNvSpPr>
          <p:nvPr>
            <p:ph type="ftr" sz="quarter" idx="13"/>
          </p:nvPr>
        </p:nvSpPr>
        <p:spPr/>
        <p:txBody>
          <a:bodyPr/>
          <a:lstStyle/>
          <a:p>
            <a:r>
              <a:rPr lang="en-US" smtClean="0"/>
              <a:t>The Moss Group, Inc.</a:t>
            </a:r>
            <a:endParaRPr lang="en-US" dirty="0"/>
          </a:p>
        </p:txBody>
      </p:sp>
      <p:sp>
        <p:nvSpPr>
          <p:cNvPr id="3" name="TextBox 2"/>
          <p:cNvSpPr txBox="1"/>
          <p:nvPr/>
        </p:nvSpPr>
        <p:spPr>
          <a:xfrm>
            <a:off x="457199" y="3934361"/>
            <a:ext cx="8229600" cy="1323439"/>
          </a:xfrm>
          <a:prstGeom prst="rect">
            <a:avLst/>
          </a:prstGeom>
          <a:ln/>
        </p:spPr>
        <p:style>
          <a:lnRef idx="2">
            <a:schemeClr val="accent5"/>
          </a:lnRef>
          <a:fillRef idx="1">
            <a:schemeClr val="lt1"/>
          </a:fillRef>
          <a:effectRef idx="0">
            <a:schemeClr val="accent5"/>
          </a:effectRef>
          <a:fontRef idx="minor">
            <a:schemeClr val="dk1"/>
          </a:fontRef>
        </p:style>
        <p:txBody>
          <a:bodyPr wrap="square" rtlCol="0">
            <a:spAutoFit/>
          </a:bodyPr>
          <a:lstStyle/>
          <a:p>
            <a:pPr marL="342900" indent="-342900">
              <a:buFont typeface="Arial" panose="020B0604020202020204" pitchFamily="34" charset="0"/>
              <a:buChar char="•"/>
            </a:pPr>
            <a:r>
              <a:rPr lang="en-US" sz="2000" dirty="0" smtClean="0">
                <a:solidFill>
                  <a:srgbClr val="5F574F"/>
                </a:solidFill>
                <a:latin typeface="Verdana" panose="020B0604030504040204" pitchFamily="34" charset="0"/>
                <a:ea typeface="Verdana" panose="020B0604030504040204" pitchFamily="34" charset="0"/>
                <a:cs typeface="Verdana" panose="020B0604030504040204" pitchFamily="34" charset="0"/>
              </a:rPr>
              <a:t>What </a:t>
            </a:r>
            <a:r>
              <a:rPr lang="en-US" sz="2000" dirty="0">
                <a:solidFill>
                  <a:srgbClr val="5F574F"/>
                </a:solidFill>
                <a:latin typeface="Verdana" panose="020B0604030504040204" pitchFamily="34" charset="0"/>
                <a:ea typeface="Verdana" panose="020B0604030504040204" pitchFamily="34" charset="0"/>
                <a:cs typeface="Verdana" panose="020B0604030504040204" pitchFamily="34" charset="0"/>
              </a:rPr>
              <a:t>are some considerations specific to females who have been sexually abused? </a:t>
            </a:r>
            <a:endParaRPr lang="en-US" sz="2000" dirty="0" smtClean="0">
              <a:solidFill>
                <a:srgbClr val="5F574F"/>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US" sz="2000" dirty="0" smtClean="0">
                <a:solidFill>
                  <a:srgbClr val="5F574F"/>
                </a:solidFill>
                <a:latin typeface="Verdana" panose="020B0604030504040204" pitchFamily="34" charset="0"/>
                <a:ea typeface="Verdana" panose="020B0604030504040204" pitchFamily="34" charset="0"/>
                <a:cs typeface="Verdana" panose="020B0604030504040204" pitchFamily="34" charset="0"/>
              </a:rPr>
              <a:t>How </a:t>
            </a:r>
            <a:r>
              <a:rPr lang="en-US" sz="2000" dirty="0">
                <a:solidFill>
                  <a:srgbClr val="5F574F"/>
                </a:solidFill>
                <a:latin typeface="Verdana" panose="020B0604030504040204" pitchFamily="34" charset="0"/>
                <a:ea typeface="Verdana" panose="020B0604030504040204" pitchFamily="34" charset="0"/>
                <a:cs typeface="Verdana" panose="020B0604030504040204" pitchFamily="34" charset="0"/>
              </a:rPr>
              <a:t>might females </a:t>
            </a:r>
            <a:r>
              <a:rPr lang="en-US" sz="2000" dirty="0" smtClean="0">
                <a:solidFill>
                  <a:srgbClr val="5F574F"/>
                </a:solidFill>
                <a:latin typeface="Verdana" panose="020B0604030504040204" pitchFamily="34" charset="0"/>
                <a:ea typeface="Verdana" panose="020B0604030504040204" pitchFamily="34" charset="0"/>
                <a:cs typeface="Verdana" panose="020B0604030504040204" pitchFamily="34" charset="0"/>
              </a:rPr>
              <a:t>respond or think </a:t>
            </a:r>
            <a:r>
              <a:rPr lang="en-US" sz="2000" dirty="0">
                <a:solidFill>
                  <a:srgbClr val="5F574F"/>
                </a:solidFill>
                <a:latin typeface="Verdana" panose="020B0604030504040204" pitchFamily="34" charset="0"/>
                <a:ea typeface="Verdana" panose="020B0604030504040204" pitchFamily="34" charset="0"/>
                <a:cs typeface="Verdana" panose="020B0604030504040204" pitchFamily="34" charset="0"/>
              </a:rPr>
              <a:t>about their victimization? </a:t>
            </a:r>
            <a:endParaRPr lang="en-US" sz="2000" dirty="0" smtClean="0">
              <a:solidFill>
                <a:srgbClr val="5F574F"/>
              </a:solidFill>
              <a:latin typeface="Verdana" panose="020B0604030504040204" pitchFamily="34" charset="0"/>
              <a:ea typeface="Verdana" panose="020B0604030504040204" pitchFamily="34" charset="0"/>
              <a:cs typeface="Verdana" panose="020B0604030504040204" pitchFamily="34" charset="0"/>
            </a:endParaRPr>
          </a:p>
        </p:txBody>
      </p:sp>
      <p:sp>
        <p:nvSpPr>
          <p:cNvPr id="18" name="Content Placeholder 3"/>
          <p:cNvSpPr>
            <a:spLocks noGrp="1"/>
          </p:cNvSpPr>
          <p:nvPr>
            <p:ph sz="quarter" idx="4"/>
          </p:nvPr>
        </p:nvSpPr>
        <p:spPr>
          <a:xfrm>
            <a:off x="457200" y="1755360"/>
            <a:ext cx="8229599" cy="1445040"/>
          </a:xfrm>
          <a:ln>
            <a:solidFill>
              <a:srgbClr val="CA7700"/>
            </a:solidFill>
          </a:ln>
        </p:spPr>
        <p:style>
          <a:lnRef idx="2">
            <a:schemeClr val="accent6"/>
          </a:lnRef>
          <a:fillRef idx="1">
            <a:schemeClr val="lt1"/>
          </a:fillRef>
          <a:effectRef idx="0">
            <a:schemeClr val="accent6"/>
          </a:effectRef>
          <a:fontRef idx="minor">
            <a:schemeClr val="dk1"/>
          </a:fontRef>
        </p:style>
        <p:txBody>
          <a:bodyPr/>
          <a:lstStyle/>
          <a:p>
            <a:pPr marL="342900" indent="-342900">
              <a:buFont typeface="Arial" panose="020B0604020202020204" pitchFamily="34" charset="0"/>
              <a:buChar char="•"/>
            </a:pPr>
            <a:r>
              <a:rPr lang="en-US" sz="2000" smtClean="0"/>
              <a:t>What are some considerations specific to males who have been sexually abused?  </a:t>
            </a:r>
          </a:p>
          <a:p>
            <a:pPr marL="342900" indent="-342900">
              <a:buFont typeface="Arial" panose="020B0604020202020204" pitchFamily="34" charset="0"/>
              <a:buChar char="•"/>
            </a:pPr>
            <a:r>
              <a:rPr lang="en-US" sz="2000" smtClean="0"/>
              <a:t>How might males respond or think about their victimization?</a:t>
            </a:r>
            <a:endParaRPr lang="en-US" dirty="0"/>
          </a:p>
        </p:txBody>
      </p:sp>
    </p:spTree>
    <p:extLst>
      <p:ext uri="{BB962C8B-B14F-4D97-AF65-F5344CB8AC3E}">
        <p14:creationId xmlns:p14="http://schemas.microsoft.com/office/powerpoint/2010/main" val="12854798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Employee Training Series Outline</a:t>
            </a:r>
            <a:endParaRPr lang="en-US" dirty="0"/>
          </a:p>
        </p:txBody>
      </p:sp>
      <p:sp>
        <p:nvSpPr>
          <p:cNvPr id="4" name="Content Placeholder 3"/>
          <p:cNvSpPr>
            <a:spLocks noGrp="1"/>
          </p:cNvSpPr>
          <p:nvPr>
            <p:ph sz="quarter" idx="4"/>
          </p:nvPr>
        </p:nvSpPr>
        <p:spPr>
          <a:xfrm>
            <a:off x="533400" y="1219200"/>
            <a:ext cx="8001000" cy="4906963"/>
          </a:xfrm>
        </p:spPr>
        <p:txBody>
          <a:bodyPr/>
          <a:lstStyle/>
          <a:p>
            <a:r>
              <a:rPr lang="en-US" sz="1600" dirty="0" smtClean="0"/>
              <a:t>This training is part of series of trainings to assist agencies with PREA Standards 115.31, 115.131, 115.231, and 115.331. </a:t>
            </a:r>
          </a:p>
          <a:p>
            <a:r>
              <a:rPr lang="en-US" sz="1600" dirty="0" smtClean="0"/>
              <a:t>		</a:t>
            </a:r>
          </a:p>
        </p:txBody>
      </p:sp>
      <p:sp>
        <p:nvSpPr>
          <p:cNvPr id="5" name="Footer Placeholder 4"/>
          <p:cNvSpPr>
            <a:spLocks noGrp="1"/>
          </p:cNvSpPr>
          <p:nvPr>
            <p:ph type="ftr" sz="quarter" idx="3"/>
          </p:nvPr>
        </p:nvSpPr>
        <p:spPr/>
        <p:txBody>
          <a:bodyPr/>
          <a:lstStyle/>
          <a:p>
            <a:r>
              <a:rPr lang="en-US" smtClean="0"/>
              <a:t>The Moss Group, Inc.</a:t>
            </a:r>
            <a:endParaRPr lang="en-US" dirty="0"/>
          </a:p>
        </p:txBody>
      </p:sp>
      <p:sp>
        <p:nvSpPr>
          <p:cNvPr id="6" name="Slide Number Placeholder 5"/>
          <p:cNvSpPr>
            <a:spLocks noGrp="1"/>
          </p:cNvSpPr>
          <p:nvPr>
            <p:ph type="sldNum" sz="quarter" idx="12"/>
          </p:nvPr>
        </p:nvSpPr>
        <p:spPr/>
        <p:txBody>
          <a:bodyPr/>
          <a:lstStyle/>
          <a:p>
            <a:fld id="{8027077B-008D-4965-9019-4B1F59FF498D}" type="slidenum">
              <a:rPr lang="en-US" smtClean="0"/>
              <a:pPr/>
              <a:t>4</a:t>
            </a:fld>
            <a:endParaRPr lang="en-US" dirty="0"/>
          </a:p>
        </p:txBody>
      </p:sp>
      <p:sp>
        <p:nvSpPr>
          <p:cNvPr id="7" name="Rectangle 6"/>
          <p:cNvSpPr/>
          <p:nvPr/>
        </p:nvSpPr>
        <p:spPr>
          <a:xfrm>
            <a:off x="533400" y="2133600"/>
            <a:ext cx="7391400" cy="3323987"/>
          </a:xfrm>
          <a:prstGeom prst="rect">
            <a:avLst/>
          </a:prstGeom>
          <a:noFill/>
        </p:spPr>
        <p:style>
          <a:lnRef idx="2">
            <a:schemeClr val="accent5"/>
          </a:lnRef>
          <a:fillRef idx="1">
            <a:schemeClr val="lt1"/>
          </a:fillRef>
          <a:effectRef idx="0">
            <a:schemeClr val="accent5"/>
          </a:effectRef>
          <a:fontRef idx="minor">
            <a:schemeClr val="dk1"/>
          </a:fontRef>
        </p:style>
        <p:txBody>
          <a:bodyPr wrap="square">
            <a:spAutoFit/>
          </a:bodyPr>
          <a:lstStyle/>
          <a:p>
            <a:pPr>
              <a:spcAft>
                <a:spcPts val="1200"/>
              </a:spcAft>
            </a:pPr>
            <a:r>
              <a:rPr lang="en-US" sz="1600" dirty="0" smtClean="0">
                <a:solidFill>
                  <a:srgbClr val="3DADBF"/>
                </a:solidFill>
                <a:latin typeface="Verdana" panose="020B0604030504040204" pitchFamily="34" charset="0"/>
                <a:ea typeface="Verdana" panose="020B0604030504040204" pitchFamily="34" charset="0"/>
                <a:cs typeface="Verdana" panose="020B0604030504040204" pitchFamily="34" charset="0"/>
              </a:rPr>
              <a:t>Unit 1: 		</a:t>
            </a:r>
            <a:r>
              <a:rPr lang="en-US" sz="1600" dirty="0" smtClean="0">
                <a:solidFill>
                  <a:srgbClr val="5F574F"/>
                </a:solidFill>
                <a:latin typeface="Verdana" panose="020B0604030504040204" pitchFamily="34" charset="0"/>
                <a:ea typeface="Verdana" panose="020B0604030504040204" pitchFamily="34" charset="0"/>
                <a:cs typeface="Verdana" panose="020B0604030504040204" pitchFamily="34" charset="0"/>
              </a:rPr>
              <a:t>The Prison </a:t>
            </a:r>
            <a:r>
              <a:rPr lang="en-US" sz="1600" dirty="0">
                <a:solidFill>
                  <a:srgbClr val="5F574F"/>
                </a:solidFill>
                <a:latin typeface="Verdana" panose="020B0604030504040204" pitchFamily="34" charset="0"/>
                <a:ea typeface="Verdana" panose="020B0604030504040204" pitchFamily="34" charset="0"/>
                <a:cs typeface="Verdana" panose="020B0604030504040204" pitchFamily="34" charset="0"/>
              </a:rPr>
              <a:t>Rape Elimination Act: Overview of the </a:t>
            </a:r>
            <a:r>
              <a:rPr lang="en-US" sz="1600" dirty="0" smtClean="0">
                <a:solidFill>
                  <a:srgbClr val="5F574F"/>
                </a:solidFill>
                <a:latin typeface="Verdana" panose="020B0604030504040204" pitchFamily="34" charset="0"/>
                <a:ea typeface="Verdana" panose="020B0604030504040204" pitchFamily="34" charset="0"/>
                <a:cs typeface="Verdana" panose="020B0604030504040204" pitchFamily="34" charset="0"/>
              </a:rPr>
              <a:t>		Law and Your </a:t>
            </a:r>
            <a:r>
              <a:rPr lang="en-US" sz="1600" dirty="0">
                <a:solidFill>
                  <a:srgbClr val="5F574F"/>
                </a:solidFill>
                <a:latin typeface="Verdana" panose="020B0604030504040204" pitchFamily="34" charset="0"/>
                <a:ea typeface="Verdana" panose="020B0604030504040204" pitchFamily="34" charset="0"/>
                <a:cs typeface="Verdana" panose="020B0604030504040204" pitchFamily="34" charset="0"/>
              </a:rPr>
              <a:t>Role </a:t>
            </a:r>
            <a:endParaRPr lang="en-US" sz="1600" dirty="0" smtClean="0">
              <a:solidFill>
                <a:srgbClr val="5F574F"/>
              </a:solidFill>
              <a:latin typeface="Verdana" panose="020B0604030504040204" pitchFamily="34" charset="0"/>
              <a:ea typeface="Verdana" panose="020B0604030504040204" pitchFamily="34" charset="0"/>
              <a:cs typeface="Verdana" panose="020B0604030504040204" pitchFamily="34" charset="0"/>
            </a:endParaRPr>
          </a:p>
          <a:p>
            <a:pPr>
              <a:spcAft>
                <a:spcPts val="1200"/>
              </a:spcAft>
            </a:pPr>
            <a:r>
              <a:rPr lang="en-US" sz="1600" dirty="0" smtClean="0">
                <a:solidFill>
                  <a:srgbClr val="3DADBF"/>
                </a:solidFill>
                <a:latin typeface="Verdana" panose="020B0604030504040204" pitchFamily="34" charset="0"/>
                <a:ea typeface="Verdana" panose="020B0604030504040204" pitchFamily="34" charset="0"/>
                <a:cs typeface="Verdana" panose="020B0604030504040204" pitchFamily="34" charset="0"/>
              </a:rPr>
              <a:t>Unit 2:</a:t>
            </a:r>
            <a:r>
              <a:rPr lang="en-US" sz="1600" dirty="0" smtClean="0">
                <a:solidFill>
                  <a:srgbClr val="5F574F"/>
                </a:solidFill>
                <a:latin typeface="Verdana" panose="020B0604030504040204" pitchFamily="34" charset="0"/>
                <a:ea typeface="Verdana" panose="020B0604030504040204" pitchFamily="34" charset="0"/>
                <a:cs typeface="Verdana" panose="020B0604030504040204" pitchFamily="34" charset="0"/>
              </a:rPr>
              <a:t> 		Inmates</a:t>
            </a:r>
            <a:r>
              <a:rPr lang="en-US" sz="1600" dirty="0">
                <a:solidFill>
                  <a:srgbClr val="5F574F"/>
                </a:solidFill>
                <a:latin typeface="Verdana" panose="020B0604030504040204" pitchFamily="34" charset="0"/>
                <a:ea typeface="Verdana" panose="020B0604030504040204" pitchFamily="34" charset="0"/>
                <a:cs typeface="Verdana" panose="020B0604030504040204" pitchFamily="34" charset="0"/>
              </a:rPr>
              <a:t>’ Rights to be Free from Sexual Abuse and </a:t>
            </a:r>
            <a:r>
              <a:rPr lang="en-US" sz="1600" dirty="0" smtClean="0">
                <a:solidFill>
                  <a:srgbClr val="5F574F"/>
                </a:solidFill>
                <a:latin typeface="Verdana" panose="020B0604030504040204" pitchFamily="34" charset="0"/>
                <a:ea typeface="Verdana" panose="020B0604030504040204" pitchFamily="34" charset="0"/>
                <a:cs typeface="Verdana" panose="020B0604030504040204" pitchFamily="34" charset="0"/>
              </a:rPr>
              <a:t>		Sexual Harassment </a:t>
            </a:r>
            <a:r>
              <a:rPr lang="en-US" sz="1600" dirty="0">
                <a:solidFill>
                  <a:srgbClr val="5F574F"/>
                </a:solidFill>
                <a:latin typeface="Verdana" panose="020B0604030504040204" pitchFamily="34" charset="0"/>
                <a:ea typeface="Verdana" panose="020B0604030504040204" pitchFamily="34" charset="0"/>
                <a:cs typeface="Verdana" panose="020B0604030504040204" pitchFamily="34" charset="0"/>
              </a:rPr>
              <a:t>and Staff and Inmate Rights </a:t>
            </a:r>
            <a:r>
              <a:rPr lang="en-US" sz="1600" dirty="0" smtClean="0">
                <a:solidFill>
                  <a:srgbClr val="5F574F"/>
                </a:solidFill>
                <a:latin typeface="Verdana" panose="020B0604030504040204" pitchFamily="34" charset="0"/>
                <a:ea typeface="Verdana" panose="020B0604030504040204" pitchFamily="34" charset="0"/>
                <a:cs typeface="Verdana" panose="020B0604030504040204" pitchFamily="34" charset="0"/>
              </a:rPr>
              <a:t>to 		be Free from Retaliation </a:t>
            </a:r>
            <a:r>
              <a:rPr lang="en-US" sz="1600" dirty="0">
                <a:solidFill>
                  <a:srgbClr val="5F574F"/>
                </a:solidFill>
                <a:latin typeface="Verdana" panose="020B0604030504040204" pitchFamily="34" charset="0"/>
                <a:ea typeface="Verdana" panose="020B0604030504040204" pitchFamily="34" charset="0"/>
                <a:cs typeface="Verdana" panose="020B0604030504040204" pitchFamily="34" charset="0"/>
              </a:rPr>
              <a:t>for Reporting</a:t>
            </a:r>
          </a:p>
          <a:p>
            <a:pPr>
              <a:spcAft>
                <a:spcPts val="1200"/>
              </a:spcAft>
            </a:pPr>
            <a:r>
              <a:rPr lang="en-US" sz="1600" dirty="0" smtClean="0">
                <a:solidFill>
                  <a:srgbClr val="3DADBF"/>
                </a:solidFill>
                <a:latin typeface="Verdana" panose="020B0604030504040204" pitchFamily="34" charset="0"/>
                <a:ea typeface="Verdana" panose="020B0604030504040204" pitchFamily="34" charset="0"/>
                <a:cs typeface="Verdana" panose="020B0604030504040204" pitchFamily="34" charset="0"/>
              </a:rPr>
              <a:t>Unit </a:t>
            </a:r>
            <a:r>
              <a:rPr lang="en-US" sz="1600" dirty="0">
                <a:solidFill>
                  <a:srgbClr val="3DADBF"/>
                </a:solidFill>
                <a:latin typeface="Verdana" panose="020B0604030504040204" pitchFamily="34" charset="0"/>
                <a:ea typeface="Verdana" panose="020B0604030504040204" pitchFamily="34" charset="0"/>
                <a:cs typeface="Verdana" panose="020B0604030504040204" pitchFamily="34" charset="0"/>
              </a:rPr>
              <a:t>3 Part </a:t>
            </a:r>
            <a:r>
              <a:rPr lang="en-US" sz="1600" dirty="0" smtClean="0">
                <a:solidFill>
                  <a:srgbClr val="3DADBF"/>
                </a:solidFill>
                <a:latin typeface="Verdana" panose="020B0604030504040204" pitchFamily="34" charset="0"/>
                <a:ea typeface="Verdana" panose="020B0604030504040204" pitchFamily="34" charset="0"/>
                <a:cs typeface="Verdana" panose="020B0604030504040204" pitchFamily="34" charset="0"/>
              </a:rPr>
              <a:t>I: 	</a:t>
            </a:r>
            <a:r>
              <a:rPr lang="en-US" sz="1600" dirty="0" smtClean="0">
                <a:solidFill>
                  <a:srgbClr val="5F574F"/>
                </a:solidFill>
                <a:latin typeface="Verdana" panose="020B0604030504040204" pitchFamily="34" charset="0"/>
                <a:ea typeface="Verdana" panose="020B0604030504040204" pitchFamily="34" charset="0"/>
                <a:cs typeface="Verdana" panose="020B0604030504040204" pitchFamily="34" charset="0"/>
              </a:rPr>
              <a:t>Prevention </a:t>
            </a:r>
            <a:r>
              <a:rPr lang="en-US" sz="1600" dirty="0">
                <a:solidFill>
                  <a:srgbClr val="5F574F"/>
                </a:solidFill>
                <a:latin typeface="Verdana" panose="020B0604030504040204" pitchFamily="34" charset="0"/>
                <a:ea typeface="Verdana" panose="020B0604030504040204" pitchFamily="34" charset="0"/>
                <a:cs typeface="Verdana" panose="020B0604030504040204" pitchFamily="34" charset="0"/>
              </a:rPr>
              <a:t>and </a:t>
            </a:r>
            <a:r>
              <a:rPr lang="en-US" sz="1600" dirty="0" smtClean="0">
                <a:solidFill>
                  <a:srgbClr val="5F574F"/>
                </a:solidFill>
                <a:latin typeface="Verdana" panose="020B0604030504040204" pitchFamily="34" charset="0"/>
                <a:ea typeface="Verdana" panose="020B0604030504040204" pitchFamily="34" charset="0"/>
                <a:cs typeface="Verdana" panose="020B0604030504040204" pitchFamily="34" charset="0"/>
              </a:rPr>
              <a:t>Detection  </a:t>
            </a:r>
          </a:p>
          <a:p>
            <a:pPr>
              <a:spcAft>
                <a:spcPts val="1200"/>
              </a:spcAft>
            </a:pPr>
            <a:r>
              <a:rPr lang="en-US" sz="1600" dirty="0" smtClean="0">
                <a:solidFill>
                  <a:srgbClr val="3DADBF"/>
                </a:solidFill>
                <a:latin typeface="Verdana" panose="020B0604030504040204" pitchFamily="34" charset="0"/>
                <a:ea typeface="Verdana" panose="020B0604030504040204" pitchFamily="34" charset="0"/>
                <a:cs typeface="Verdana" panose="020B0604030504040204" pitchFamily="34" charset="0"/>
              </a:rPr>
              <a:t>Unit </a:t>
            </a:r>
            <a:r>
              <a:rPr lang="en-US" sz="1600" dirty="0">
                <a:solidFill>
                  <a:srgbClr val="3DADBF"/>
                </a:solidFill>
                <a:latin typeface="Verdana" panose="020B0604030504040204" pitchFamily="34" charset="0"/>
                <a:ea typeface="Verdana" panose="020B0604030504040204" pitchFamily="34" charset="0"/>
                <a:cs typeface="Verdana" panose="020B0604030504040204" pitchFamily="34" charset="0"/>
              </a:rPr>
              <a:t>3 Part </a:t>
            </a:r>
            <a:r>
              <a:rPr lang="en-US" sz="1600" dirty="0" smtClean="0">
                <a:solidFill>
                  <a:srgbClr val="3DADBF"/>
                </a:solidFill>
                <a:latin typeface="Verdana" panose="020B0604030504040204" pitchFamily="34" charset="0"/>
                <a:ea typeface="Verdana" panose="020B0604030504040204" pitchFamily="34" charset="0"/>
                <a:cs typeface="Verdana" panose="020B0604030504040204" pitchFamily="34" charset="0"/>
              </a:rPr>
              <a:t>II: 	</a:t>
            </a:r>
            <a:r>
              <a:rPr lang="en-US" sz="1600" dirty="0" smtClean="0">
                <a:solidFill>
                  <a:srgbClr val="5F574F"/>
                </a:solidFill>
                <a:latin typeface="Verdana" panose="020B0604030504040204" pitchFamily="34" charset="0"/>
                <a:ea typeface="Verdana" panose="020B0604030504040204" pitchFamily="34" charset="0"/>
                <a:cs typeface="Verdana" panose="020B0604030504040204" pitchFamily="34" charset="0"/>
              </a:rPr>
              <a:t>Response </a:t>
            </a:r>
            <a:r>
              <a:rPr lang="en-US" sz="1600" dirty="0">
                <a:solidFill>
                  <a:srgbClr val="5F574F"/>
                </a:solidFill>
                <a:latin typeface="Verdana" panose="020B0604030504040204" pitchFamily="34" charset="0"/>
                <a:ea typeface="Verdana" panose="020B0604030504040204" pitchFamily="34" charset="0"/>
                <a:cs typeface="Verdana" panose="020B0604030504040204" pitchFamily="34" charset="0"/>
              </a:rPr>
              <a:t>and </a:t>
            </a:r>
            <a:r>
              <a:rPr lang="en-US" sz="1600" dirty="0" smtClean="0">
                <a:solidFill>
                  <a:srgbClr val="5F574F"/>
                </a:solidFill>
                <a:latin typeface="Verdana" panose="020B0604030504040204" pitchFamily="34" charset="0"/>
                <a:ea typeface="Verdana" panose="020B0604030504040204" pitchFamily="34" charset="0"/>
                <a:cs typeface="Verdana" panose="020B0604030504040204" pitchFamily="34" charset="0"/>
              </a:rPr>
              <a:t>Reporting</a:t>
            </a:r>
          </a:p>
          <a:p>
            <a:pPr>
              <a:spcAft>
                <a:spcPts val="1200"/>
              </a:spcAft>
            </a:pPr>
            <a:r>
              <a:rPr lang="en-US" sz="1600" dirty="0" smtClean="0">
                <a:solidFill>
                  <a:srgbClr val="3DADBF"/>
                </a:solidFill>
                <a:latin typeface="Verdana" panose="020B0604030504040204" pitchFamily="34" charset="0"/>
                <a:ea typeface="Verdana" panose="020B0604030504040204" pitchFamily="34" charset="0"/>
                <a:cs typeface="Verdana" panose="020B0604030504040204" pitchFamily="34" charset="0"/>
              </a:rPr>
              <a:t>Unit 4: 		</a:t>
            </a:r>
            <a:r>
              <a:rPr lang="en-US" sz="1600" dirty="0" smtClean="0">
                <a:solidFill>
                  <a:srgbClr val="5F574F"/>
                </a:solidFill>
                <a:latin typeface="Verdana" panose="020B0604030504040204" pitchFamily="34" charset="0"/>
                <a:ea typeface="Verdana" panose="020B0604030504040204" pitchFamily="34" charset="0"/>
                <a:cs typeface="Verdana" panose="020B0604030504040204" pitchFamily="34" charset="0"/>
              </a:rPr>
              <a:t>Professional Boundaries</a:t>
            </a:r>
          </a:p>
          <a:p>
            <a:pPr>
              <a:spcAft>
                <a:spcPts val="1200"/>
              </a:spcAft>
            </a:pPr>
            <a:r>
              <a:rPr lang="en-US" sz="1600" dirty="0" smtClean="0">
                <a:solidFill>
                  <a:srgbClr val="3DADBF"/>
                </a:solidFill>
                <a:latin typeface="Verdana" panose="020B0604030504040204" pitchFamily="34" charset="0"/>
                <a:ea typeface="Verdana" panose="020B0604030504040204" pitchFamily="34" charset="0"/>
                <a:cs typeface="Verdana" panose="020B0604030504040204" pitchFamily="34" charset="0"/>
              </a:rPr>
              <a:t>Unit </a:t>
            </a:r>
            <a:r>
              <a:rPr lang="en-US" sz="1600" dirty="0">
                <a:solidFill>
                  <a:srgbClr val="3DADBF"/>
                </a:solidFill>
                <a:latin typeface="Verdana" panose="020B0604030504040204" pitchFamily="34" charset="0"/>
                <a:ea typeface="Verdana" panose="020B0604030504040204" pitchFamily="34" charset="0"/>
                <a:cs typeface="Verdana" panose="020B0604030504040204" pitchFamily="34" charset="0"/>
              </a:rPr>
              <a:t>5: </a:t>
            </a:r>
            <a:r>
              <a:rPr lang="en-US" sz="1600" dirty="0" smtClean="0">
                <a:solidFill>
                  <a:srgbClr val="3DADBF"/>
                </a:solidFill>
                <a:latin typeface="Verdana" panose="020B0604030504040204" pitchFamily="34" charset="0"/>
                <a:ea typeface="Verdana" panose="020B0604030504040204" pitchFamily="34" charset="0"/>
                <a:cs typeface="Verdana" panose="020B0604030504040204" pitchFamily="34" charset="0"/>
              </a:rPr>
              <a:t>		</a:t>
            </a:r>
            <a:r>
              <a:rPr lang="en-US" sz="1600" dirty="0" smtClean="0">
                <a:solidFill>
                  <a:srgbClr val="5F574F"/>
                </a:solidFill>
                <a:latin typeface="Verdana" panose="020B0604030504040204" pitchFamily="34" charset="0"/>
                <a:ea typeface="Verdana" panose="020B0604030504040204" pitchFamily="34" charset="0"/>
                <a:cs typeface="Verdana" panose="020B0604030504040204" pitchFamily="34" charset="0"/>
              </a:rPr>
              <a:t>Effective and Professional </a:t>
            </a:r>
            <a:r>
              <a:rPr lang="en-US" sz="1600" dirty="0">
                <a:solidFill>
                  <a:srgbClr val="5F574F"/>
                </a:solidFill>
                <a:latin typeface="Verdana" panose="020B0604030504040204" pitchFamily="34" charset="0"/>
                <a:ea typeface="Verdana" panose="020B0604030504040204" pitchFamily="34" charset="0"/>
                <a:cs typeface="Verdana" panose="020B0604030504040204" pitchFamily="34" charset="0"/>
              </a:rPr>
              <a:t>Communication </a:t>
            </a:r>
            <a:r>
              <a:rPr lang="en-US" sz="1600" dirty="0" smtClean="0">
                <a:solidFill>
                  <a:srgbClr val="5F574F"/>
                </a:solidFill>
                <a:latin typeface="Verdana" panose="020B0604030504040204" pitchFamily="34" charset="0"/>
                <a:ea typeface="Verdana" panose="020B0604030504040204" pitchFamily="34" charset="0"/>
                <a:cs typeface="Verdana" panose="020B0604030504040204" pitchFamily="34" charset="0"/>
              </a:rPr>
              <a:t>with 		Inmates</a:t>
            </a:r>
          </a:p>
        </p:txBody>
      </p:sp>
    </p:spTree>
    <p:extLst>
      <p:ext uri="{BB962C8B-B14F-4D97-AF65-F5344CB8AC3E}">
        <p14:creationId xmlns:p14="http://schemas.microsoft.com/office/powerpoint/2010/main" val="387012429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nSpc>
                <a:spcPct val="100000"/>
              </a:lnSpc>
            </a:pPr>
            <a:r>
              <a:rPr lang="en-US" dirty="0" smtClean="0"/>
              <a:t>Common Responses of Male Victims in Confinement Settings</a:t>
            </a:r>
            <a:endParaRPr lang="en-US" dirty="0"/>
          </a:p>
        </p:txBody>
      </p:sp>
      <p:sp>
        <p:nvSpPr>
          <p:cNvPr id="8" name="Content Placeholder 7"/>
          <p:cNvSpPr>
            <a:spLocks noGrp="1"/>
          </p:cNvSpPr>
          <p:nvPr>
            <p:ph sz="quarter" idx="4"/>
          </p:nvPr>
        </p:nvSpPr>
        <p:spPr>
          <a:xfrm>
            <a:off x="685800" y="1600200"/>
            <a:ext cx="7924800" cy="4906963"/>
          </a:xfrm>
        </p:spPr>
        <p:txBody>
          <a:bodyPr/>
          <a:lstStyle/>
          <a:p>
            <a:pPr marL="285750" indent="-285750">
              <a:spcAft>
                <a:spcPts val="600"/>
              </a:spcAft>
              <a:buFont typeface="Arial" panose="020B0604020202020204" pitchFamily="34" charset="0"/>
              <a:buChar char="•"/>
            </a:pPr>
            <a:r>
              <a:rPr lang="en-US" dirty="0" smtClean="0"/>
              <a:t>Connection between sexual/ physical victimization and aggressive and self-destructive behavior </a:t>
            </a:r>
          </a:p>
          <a:p>
            <a:pPr marL="285750" indent="-285750">
              <a:spcAft>
                <a:spcPts val="600"/>
              </a:spcAft>
              <a:buFont typeface="Arial" panose="020B0604020202020204" pitchFamily="34" charset="0"/>
              <a:buChar char="•"/>
            </a:pPr>
            <a:r>
              <a:rPr lang="en-US" dirty="0" smtClean="0"/>
              <a:t>Defend against feelings associated with victimization (shame, stigma) </a:t>
            </a:r>
          </a:p>
          <a:p>
            <a:pPr marL="285750" indent="-285750">
              <a:spcAft>
                <a:spcPts val="600"/>
              </a:spcAft>
              <a:buFont typeface="Arial" panose="020B0604020202020204" pitchFamily="34" charset="0"/>
              <a:buChar char="•"/>
            </a:pPr>
            <a:r>
              <a:rPr lang="en-US" dirty="0" smtClean="0"/>
              <a:t>May question sexual identity and preference </a:t>
            </a:r>
          </a:p>
          <a:p>
            <a:pPr marL="285750" indent="-285750">
              <a:spcAft>
                <a:spcPts val="600"/>
              </a:spcAft>
              <a:buFont typeface="Arial" panose="020B0604020202020204" pitchFamily="34" charset="0"/>
              <a:buChar char="•"/>
            </a:pPr>
            <a:r>
              <a:rPr lang="en-US" dirty="0" smtClean="0"/>
              <a:t>Feel the best defense is a good offense </a:t>
            </a:r>
          </a:p>
          <a:p>
            <a:pPr marL="285750" indent="-285750">
              <a:spcAft>
                <a:spcPts val="600"/>
              </a:spcAft>
              <a:buFont typeface="Arial" panose="020B0604020202020204" pitchFamily="34" charset="0"/>
              <a:buChar char="•"/>
            </a:pPr>
            <a:r>
              <a:rPr lang="en-US" dirty="0" smtClean="0"/>
              <a:t>May imitate their aggressors </a:t>
            </a:r>
          </a:p>
          <a:p>
            <a:pPr marL="285750" indent="-285750">
              <a:spcAft>
                <a:spcPts val="600"/>
              </a:spcAft>
              <a:buFont typeface="Arial" panose="020B0604020202020204" pitchFamily="34" charset="0"/>
              <a:buChar char="•"/>
            </a:pPr>
            <a:r>
              <a:rPr lang="en-US" dirty="0" smtClean="0"/>
              <a:t>Acutely aware of the prison code and their ranking</a:t>
            </a:r>
          </a:p>
          <a:p>
            <a:pPr marL="285750" indent="-285750">
              <a:buFont typeface="Arial" panose="020B0604020202020204" pitchFamily="34" charset="0"/>
              <a:buChar char="•"/>
            </a:pPr>
            <a:endParaRPr lang="en-US" dirty="0"/>
          </a:p>
        </p:txBody>
      </p:sp>
      <p:sp>
        <p:nvSpPr>
          <p:cNvPr id="5" name="Slide Number Placeholder 4"/>
          <p:cNvSpPr>
            <a:spLocks noGrp="1"/>
          </p:cNvSpPr>
          <p:nvPr>
            <p:ph type="sldNum" sz="quarter" idx="12"/>
          </p:nvPr>
        </p:nvSpPr>
        <p:spPr/>
        <p:txBody>
          <a:bodyPr/>
          <a:lstStyle/>
          <a:p>
            <a:fld id="{8027077B-008D-4965-9019-4B1F59FF498D}" type="slidenum">
              <a:rPr lang="en-US" smtClean="0"/>
              <a:pPr/>
              <a:t>40</a:t>
            </a:fld>
            <a:endParaRPr lang="en-US" dirty="0"/>
          </a:p>
        </p:txBody>
      </p:sp>
      <p:sp>
        <p:nvSpPr>
          <p:cNvPr id="6" name="Footer Placeholder 5"/>
          <p:cNvSpPr>
            <a:spLocks noGrp="1"/>
          </p:cNvSpPr>
          <p:nvPr>
            <p:ph type="ftr" sz="quarter" idx="3"/>
          </p:nvPr>
        </p:nvSpPr>
        <p:spPr/>
        <p:txBody>
          <a:bodyPr/>
          <a:lstStyle/>
          <a:p>
            <a:r>
              <a:rPr lang="en-US" smtClean="0"/>
              <a:t>The Moss Group, Inc.</a:t>
            </a:r>
            <a:endParaRPr lang="en-US" dirty="0"/>
          </a:p>
        </p:txBody>
      </p:sp>
    </p:spTree>
    <p:extLst>
      <p:ext uri="{BB962C8B-B14F-4D97-AF65-F5344CB8AC3E}">
        <p14:creationId xmlns:p14="http://schemas.microsoft.com/office/powerpoint/2010/main" val="21615911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smtClean="0"/>
              <a:t>Common Responses of Female Victims in Confinement Settings</a:t>
            </a:r>
            <a:endParaRPr lang="en-US" dirty="0"/>
          </a:p>
        </p:txBody>
      </p:sp>
      <p:sp>
        <p:nvSpPr>
          <p:cNvPr id="3" name="Content Placeholder 2"/>
          <p:cNvSpPr>
            <a:spLocks noGrp="1"/>
          </p:cNvSpPr>
          <p:nvPr>
            <p:ph sz="quarter" idx="4"/>
          </p:nvPr>
        </p:nvSpPr>
        <p:spPr>
          <a:xfrm>
            <a:off x="685800" y="1600200"/>
            <a:ext cx="7924800" cy="4906963"/>
          </a:xfrm>
        </p:spPr>
        <p:txBody>
          <a:bodyPr/>
          <a:lstStyle/>
          <a:p>
            <a:pPr marL="285750" indent="-285750">
              <a:spcAft>
                <a:spcPts val="600"/>
              </a:spcAft>
              <a:buFont typeface="Arial" panose="020B0604020202020204" pitchFamily="34" charset="0"/>
              <a:buChar char="•"/>
            </a:pPr>
            <a:r>
              <a:rPr lang="en-US" dirty="0" smtClean="0"/>
              <a:t>At </a:t>
            </a:r>
            <a:r>
              <a:rPr lang="en-US" dirty="0"/>
              <a:t>risk for unhealthy relationships with authority figures, based on perceptions of their power to harm </a:t>
            </a:r>
          </a:p>
          <a:p>
            <a:pPr marL="285750" indent="-285750">
              <a:spcAft>
                <a:spcPts val="600"/>
              </a:spcAft>
              <a:buFont typeface="Arial" panose="020B0604020202020204" pitchFamily="34" charset="0"/>
              <a:buChar char="•"/>
            </a:pPr>
            <a:r>
              <a:rPr lang="en-US" dirty="0" smtClean="0"/>
              <a:t>Difficulty adjusting </a:t>
            </a:r>
            <a:r>
              <a:rPr lang="en-US" dirty="0"/>
              <a:t>to coercive, restrictive environments </a:t>
            </a:r>
          </a:p>
          <a:p>
            <a:pPr marL="285750" indent="-285750">
              <a:spcAft>
                <a:spcPts val="600"/>
              </a:spcAft>
              <a:buFont typeface="Arial" panose="020B0604020202020204" pitchFamily="34" charset="0"/>
              <a:buChar char="•"/>
            </a:pPr>
            <a:r>
              <a:rPr lang="en-US" dirty="0" smtClean="0"/>
              <a:t>Lack </a:t>
            </a:r>
            <a:r>
              <a:rPr lang="en-US" dirty="0"/>
              <a:t>of right to privacy, cell searches, bodily searches may replicate past abuse </a:t>
            </a:r>
          </a:p>
          <a:p>
            <a:pPr marL="285750" indent="-285750">
              <a:spcAft>
                <a:spcPts val="600"/>
              </a:spcAft>
              <a:buFont typeface="Arial" panose="020B0604020202020204" pitchFamily="34" charset="0"/>
              <a:buChar char="•"/>
            </a:pPr>
            <a:r>
              <a:rPr lang="en-US" dirty="0" smtClean="0"/>
              <a:t>Concern </a:t>
            </a:r>
            <a:r>
              <a:rPr lang="en-US" dirty="0"/>
              <a:t>with how reporting may interrupt </a:t>
            </a:r>
            <a:r>
              <a:rPr lang="en-US" dirty="0" smtClean="0"/>
              <a:t>relationships</a:t>
            </a:r>
          </a:p>
          <a:p>
            <a:pPr marL="285750" indent="-285750">
              <a:spcAft>
                <a:spcPts val="600"/>
              </a:spcAft>
              <a:buFont typeface="Arial" panose="020B0604020202020204" pitchFamily="34" charset="0"/>
              <a:buChar char="•"/>
            </a:pPr>
            <a:r>
              <a:rPr lang="en-US" dirty="0" smtClean="0"/>
              <a:t>May question sexual identity/preference  </a:t>
            </a:r>
            <a:endParaRPr lang="en-US" dirty="0"/>
          </a:p>
        </p:txBody>
      </p:sp>
      <p:sp>
        <p:nvSpPr>
          <p:cNvPr id="4" name="Slide Number Placeholder 3"/>
          <p:cNvSpPr>
            <a:spLocks noGrp="1"/>
          </p:cNvSpPr>
          <p:nvPr>
            <p:ph type="sldNum" sz="quarter" idx="12"/>
          </p:nvPr>
        </p:nvSpPr>
        <p:spPr/>
        <p:txBody>
          <a:bodyPr/>
          <a:lstStyle/>
          <a:p>
            <a:fld id="{8027077B-008D-4965-9019-4B1F59FF498D}" type="slidenum">
              <a:rPr lang="en-US" smtClean="0"/>
              <a:pPr/>
              <a:t>41</a:t>
            </a:fld>
            <a:endParaRPr lang="en-US" dirty="0"/>
          </a:p>
        </p:txBody>
      </p:sp>
      <p:sp>
        <p:nvSpPr>
          <p:cNvPr id="5" name="Footer Placeholder 4"/>
          <p:cNvSpPr>
            <a:spLocks noGrp="1"/>
          </p:cNvSpPr>
          <p:nvPr>
            <p:ph type="ftr" sz="quarter" idx="3"/>
          </p:nvPr>
        </p:nvSpPr>
        <p:spPr/>
        <p:txBody>
          <a:bodyPr/>
          <a:lstStyle/>
          <a:p>
            <a:r>
              <a:rPr lang="en-US" smtClean="0"/>
              <a:t>The Moss Group, Inc.</a:t>
            </a:r>
            <a:endParaRPr lang="en-US" dirty="0"/>
          </a:p>
        </p:txBody>
      </p:sp>
    </p:spTree>
    <p:extLst>
      <p:ext uri="{BB962C8B-B14F-4D97-AF65-F5344CB8AC3E}">
        <p14:creationId xmlns:p14="http://schemas.microsoft.com/office/powerpoint/2010/main" val="4402529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p:cNvSpPr>
            <a:spLocks noGrp="1"/>
          </p:cNvSpPr>
          <p:nvPr>
            <p:ph sz="half" idx="2"/>
          </p:nvPr>
        </p:nvSpPr>
        <p:spPr>
          <a:xfrm>
            <a:off x="457200" y="1773872"/>
            <a:ext cx="4040188" cy="3951288"/>
          </a:xfrm>
        </p:spPr>
        <p:txBody>
          <a:bodyPr/>
          <a:lstStyle/>
          <a:p>
            <a:r>
              <a:rPr lang="en-US" dirty="0" smtClean="0"/>
              <a:t>Isolation</a:t>
            </a:r>
          </a:p>
          <a:p>
            <a:pPr lvl="0"/>
            <a:r>
              <a:rPr lang="en-US" dirty="0" smtClean="0"/>
              <a:t>Depression</a:t>
            </a:r>
          </a:p>
          <a:p>
            <a:pPr lvl="0"/>
            <a:r>
              <a:rPr lang="en-US" dirty="0" smtClean="0"/>
              <a:t>Lashing out at others</a:t>
            </a:r>
          </a:p>
          <a:p>
            <a:pPr lvl="0"/>
            <a:r>
              <a:rPr lang="en-US" dirty="0" smtClean="0"/>
              <a:t>Refusing to shower</a:t>
            </a:r>
          </a:p>
          <a:p>
            <a:pPr lvl="0"/>
            <a:r>
              <a:rPr lang="en-US" dirty="0" smtClean="0"/>
              <a:t>Suicidal thoughts or actions</a:t>
            </a:r>
          </a:p>
          <a:p>
            <a:r>
              <a:rPr lang="en-US" dirty="0" smtClean="0"/>
              <a:t>Seeking protective custody </a:t>
            </a:r>
          </a:p>
          <a:p>
            <a:pPr lvl="0"/>
            <a:r>
              <a:rPr lang="en-US" dirty="0" smtClean="0"/>
              <a:t>Refusing to leave an empty cell </a:t>
            </a:r>
          </a:p>
          <a:p>
            <a:pPr lvl="0"/>
            <a:r>
              <a:rPr lang="en-US" dirty="0" smtClean="0"/>
              <a:t>Refusing to enter an occupied cell or transport vehicle</a:t>
            </a:r>
          </a:p>
        </p:txBody>
      </p:sp>
      <p:sp>
        <p:nvSpPr>
          <p:cNvPr id="14" name="Content Placeholder 13"/>
          <p:cNvSpPr>
            <a:spLocks noGrp="1"/>
          </p:cNvSpPr>
          <p:nvPr>
            <p:ph sz="quarter" idx="4"/>
          </p:nvPr>
        </p:nvSpPr>
        <p:spPr>
          <a:xfrm>
            <a:off x="4625431" y="1773872"/>
            <a:ext cx="4041775" cy="3951288"/>
          </a:xfrm>
        </p:spPr>
        <p:txBody>
          <a:bodyPr/>
          <a:lstStyle/>
          <a:p>
            <a:pPr lvl="0"/>
            <a:r>
              <a:rPr lang="en-US" dirty="0" smtClean="0"/>
              <a:t>Increase in misconduct</a:t>
            </a:r>
          </a:p>
          <a:p>
            <a:pPr lvl="0"/>
            <a:r>
              <a:rPr lang="en-US" dirty="0" smtClean="0"/>
              <a:t>Increase is sexualized language and conversations</a:t>
            </a:r>
          </a:p>
          <a:p>
            <a:pPr lvl="0"/>
            <a:r>
              <a:rPr lang="en-US" dirty="0" smtClean="0"/>
              <a:t>Change in relationships with other inmates</a:t>
            </a:r>
          </a:p>
          <a:p>
            <a:pPr lvl="0"/>
            <a:r>
              <a:rPr lang="en-US" dirty="0" smtClean="0"/>
              <a:t>Unusual aggressiveness, may attempt to fight</a:t>
            </a:r>
          </a:p>
          <a:p>
            <a:pPr lvl="0"/>
            <a:r>
              <a:rPr lang="en-US" dirty="0" smtClean="0"/>
              <a:t>Lingering near staff</a:t>
            </a:r>
          </a:p>
          <a:p>
            <a:r>
              <a:rPr lang="en-US" dirty="0" smtClean="0"/>
              <a:t>Requesting administrative segregation</a:t>
            </a:r>
          </a:p>
        </p:txBody>
      </p:sp>
      <p:sp>
        <p:nvSpPr>
          <p:cNvPr id="5" name="Title 4"/>
          <p:cNvSpPr>
            <a:spLocks noGrp="1"/>
          </p:cNvSpPr>
          <p:nvPr>
            <p:ph type="title"/>
          </p:nvPr>
        </p:nvSpPr>
        <p:spPr/>
        <p:txBody>
          <a:bodyPr/>
          <a:lstStyle/>
          <a:p>
            <a:pPr>
              <a:lnSpc>
                <a:spcPct val="100000"/>
              </a:lnSpc>
            </a:pPr>
            <a:r>
              <a:rPr lang="en-US" dirty="0" smtClean="0"/>
              <a:t>Example of Inmate Red Flag Indicators of Sexual Victimization</a:t>
            </a:r>
            <a:endParaRPr lang="en-US" dirty="0"/>
          </a:p>
        </p:txBody>
      </p:sp>
      <p:sp>
        <p:nvSpPr>
          <p:cNvPr id="3" name="Slide Number Placeholder 2"/>
          <p:cNvSpPr>
            <a:spLocks noGrp="1"/>
          </p:cNvSpPr>
          <p:nvPr>
            <p:ph type="sldNum" sz="quarter" idx="12"/>
          </p:nvPr>
        </p:nvSpPr>
        <p:spPr/>
        <p:txBody>
          <a:bodyPr/>
          <a:lstStyle/>
          <a:p>
            <a:fld id="{1D9A7EC0-582D-4850-BD02-1E29DEF62370}" type="slidenum">
              <a:rPr lang="en-US" smtClean="0"/>
              <a:pPr/>
              <a:t>42</a:t>
            </a:fld>
            <a:endParaRPr lang="en-US"/>
          </a:p>
        </p:txBody>
      </p:sp>
      <p:sp>
        <p:nvSpPr>
          <p:cNvPr id="2" name="Footer Placeholder 1"/>
          <p:cNvSpPr>
            <a:spLocks noGrp="1"/>
          </p:cNvSpPr>
          <p:nvPr>
            <p:ph type="ftr" sz="quarter" idx="13"/>
          </p:nvPr>
        </p:nvSpPr>
        <p:spPr/>
        <p:txBody>
          <a:bodyPr/>
          <a:lstStyle/>
          <a:p>
            <a:r>
              <a:rPr lang="en-US" smtClean="0"/>
              <a:t>The Moss Group, Inc.</a:t>
            </a:r>
            <a:endParaRPr lang="en-US" dirty="0"/>
          </a:p>
        </p:txBody>
      </p:sp>
      <p:sp>
        <p:nvSpPr>
          <p:cNvPr id="16" name="TextBox 15"/>
          <p:cNvSpPr txBox="1"/>
          <p:nvPr/>
        </p:nvSpPr>
        <p:spPr>
          <a:xfrm>
            <a:off x="457200" y="6068943"/>
            <a:ext cx="3429000" cy="276999"/>
          </a:xfrm>
          <a:prstGeom prst="rect">
            <a:avLst/>
          </a:prstGeom>
          <a:noFill/>
        </p:spPr>
        <p:txBody>
          <a:bodyPr wrap="square" rtlCol="0">
            <a:spAutoFit/>
          </a:bodyPr>
          <a:lstStyle/>
          <a:p>
            <a:r>
              <a:rPr lang="en-US" sz="1200" dirty="0" smtClean="0">
                <a:cs typeface="Verdana"/>
              </a:rPr>
              <a:t>Source: The Moss Group (TMG)</a:t>
            </a:r>
          </a:p>
        </p:txBody>
      </p:sp>
    </p:spTree>
    <p:extLst>
      <p:ext uri="{BB962C8B-B14F-4D97-AF65-F5344CB8AC3E}">
        <p14:creationId xmlns:p14="http://schemas.microsoft.com/office/powerpoint/2010/main" val="26618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dirty="0" smtClean="0"/>
              <a:t>Examples of Red Flags, Victims of Resident-on-Resident Sexual Abuse</a:t>
            </a:r>
            <a:endParaRPr lang="en-US" dirty="0"/>
          </a:p>
        </p:txBody>
      </p:sp>
      <p:sp>
        <p:nvSpPr>
          <p:cNvPr id="4" name="Content Placeholder 3"/>
          <p:cNvSpPr>
            <a:spLocks noGrp="1"/>
          </p:cNvSpPr>
          <p:nvPr>
            <p:ph sz="quarter" idx="4"/>
          </p:nvPr>
        </p:nvSpPr>
        <p:spPr>
          <a:xfrm>
            <a:off x="685800" y="1524000"/>
            <a:ext cx="7924800" cy="4906963"/>
          </a:xfrm>
        </p:spPr>
        <p:txBody>
          <a:bodyPr/>
          <a:lstStyle/>
          <a:p>
            <a:pPr marL="285750" indent="-285750">
              <a:lnSpc>
                <a:spcPct val="150000"/>
              </a:lnSpc>
              <a:spcAft>
                <a:spcPts val="600"/>
              </a:spcAft>
              <a:buFont typeface="Arial" panose="020B0604020202020204" pitchFamily="34" charset="0"/>
              <a:buChar char="•"/>
            </a:pPr>
            <a:r>
              <a:rPr lang="en-US" dirty="0"/>
              <a:t>Letters between </a:t>
            </a:r>
            <a:r>
              <a:rPr lang="en-US" dirty="0" smtClean="0"/>
              <a:t>resident</a:t>
            </a:r>
            <a:endParaRPr lang="en-US" dirty="0"/>
          </a:p>
          <a:p>
            <a:pPr marL="285750" indent="-285750">
              <a:lnSpc>
                <a:spcPct val="150000"/>
              </a:lnSpc>
              <a:spcAft>
                <a:spcPts val="600"/>
              </a:spcAft>
              <a:buFont typeface="Arial" panose="020B0604020202020204" pitchFamily="34" charset="0"/>
              <a:buChar char="•"/>
            </a:pPr>
            <a:r>
              <a:rPr lang="en-US" dirty="0" smtClean="0"/>
              <a:t>Graffiti </a:t>
            </a:r>
            <a:endParaRPr lang="en-US" dirty="0"/>
          </a:p>
          <a:p>
            <a:pPr marL="285750" indent="-285750">
              <a:lnSpc>
                <a:spcPct val="150000"/>
              </a:lnSpc>
              <a:spcAft>
                <a:spcPts val="600"/>
              </a:spcAft>
              <a:buFont typeface="Arial" panose="020B0604020202020204" pitchFamily="34" charset="0"/>
              <a:buChar char="•"/>
            </a:pPr>
            <a:r>
              <a:rPr lang="en-US" dirty="0" smtClean="0"/>
              <a:t>Bedwetting </a:t>
            </a:r>
            <a:endParaRPr lang="en-US" dirty="0"/>
          </a:p>
          <a:p>
            <a:pPr marL="285750" indent="-285750">
              <a:lnSpc>
                <a:spcPct val="150000"/>
              </a:lnSpc>
              <a:spcAft>
                <a:spcPts val="600"/>
              </a:spcAft>
              <a:buFont typeface="Arial" panose="020B0604020202020204" pitchFamily="34" charset="0"/>
              <a:buChar char="•"/>
            </a:pPr>
            <a:r>
              <a:rPr lang="en-US" dirty="0" smtClean="0"/>
              <a:t>Resident exchanging </a:t>
            </a:r>
            <a:r>
              <a:rPr lang="en-US" dirty="0"/>
              <a:t>food, sharing </a:t>
            </a:r>
            <a:r>
              <a:rPr lang="en-US" dirty="0" smtClean="0"/>
              <a:t>food, using </a:t>
            </a:r>
            <a:r>
              <a:rPr lang="en-US" dirty="0"/>
              <a:t>food </a:t>
            </a:r>
            <a:r>
              <a:rPr lang="en-US" dirty="0" smtClean="0"/>
              <a:t>for favors; giving </a:t>
            </a:r>
            <a:r>
              <a:rPr lang="en-US" dirty="0"/>
              <a:t>away commissary items</a:t>
            </a:r>
          </a:p>
          <a:p>
            <a:pPr marL="285750" indent="-285750">
              <a:lnSpc>
                <a:spcPct val="150000"/>
              </a:lnSpc>
              <a:spcAft>
                <a:spcPts val="600"/>
              </a:spcAft>
              <a:buFont typeface="Arial" panose="020B0604020202020204" pitchFamily="34" charset="0"/>
              <a:buChar char="•"/>
            </a:pPr>
            <a:r>
              <a:rPr lang="en-US" dirty="0" smtClean="0"/>
              <a:t>Will </a:t>
            </a:r>
            <a:r>
              <a:rPr lang="en-US" dirty="0"/>
              <a:t>not shower with others; afraid to shower</a:t>
            </a:r>
          </a:p>
          <a:p>
            <a:pPr marL="285750" indent="-285750">
              <a:lnSpc>
                <a:spcPct val="150000"/>
              </a:lnSpc>
              <a:spcAft>
                <a:spcPts val="600"/>
              </a:spcAft>
              <a:buFont typeface="Arial" panose="020B0604020202020204" pitchFamily="34" charset="0"/>
              <a:buChar char="•"/>
            </a:pPr>
            <a:r>
              <a:rPr lang="en-US" dirty="0" smtClean="0"/>
              <a:t>Drama</a:t>
            </a:r>
            <a:r>
              <a:rPr lang="en-US" dirty="0"/>
              <a:t>, fighting over stuff</a:t>
            </a:r>
          </a:p>
          <a:p>
            <a:pPr marL="285750" indent="-285750">
              <a:lnSpc>
                <a:spcPct val="150000"/>
              </a:lnSpc>
              <a:spcAft>
                <a:spcPts val="600"/>
              </a:spcAft>
              <a:buFont typeface="Arial" panose="020B0604020202020204" pitchFamily="34" charset="0"/>
              <a:buChar char="•"/>
            </a:pPr>
            <a:r>
              <a:rPr lang="en-US" dirty="0" smtClean="0"/>
              <a:t>Homicidal threats</a:t>
            </a:r>
          </a:p>
          <a:p>
            <a:pPr marL="285750" indent="-285750">
              <a:lnSpc>
                <a:spcPct val="150000"/>
              </a:lnSpc>
              <a:spcAft>
                <a:spcPts val="600"/>
              </a:spcAft>
              <a:buFont typeface="Arial" panose="020B0604020202020204" pitchFamily="34" charset="0"/>
              <a:buChar char="•"/>
            </a:pPr>
            <a:r>
              <a:rPr lang="en-US" dirty="0" smtClean="0"/>
              <a:t>Others?</a:t>
            </a:r>
            <a:endParaRPr lang="en-US" dirty="0"/>
          </a:p>
        </p:txBody>
      </p:sp>
      <p:sp>
        <p:nvSpPr>
          <p:cNvPr id="5" name="Slide Number Placeholder 4"/>
          <p:cNvSpPr>
            <a:spLocks noGrp="1"/>
          </p:cNvSpPr>
          <p:nvPr>
            <p:ph type="sldNum" sz="quarter" idx="12"/>
          </p:nvPr>
        </p:nvSpPr>
        <p:spPr/>
        <p:txBody>
          <a:bodyPr/>
          <a:lstStyle/>
          <a:p>
            <a:fld id="{8027077B-008D-4965-9019-4B1F59FF498D}" type="slidenum">
              <a:rPr lang="en-US" smtClean="0"/>
              <a:pPr/>
              <a:t>43</a:t>
            </a:fld>
            <a:endParaRPr lang="en-US" dirty="0"/>
          </a:p>
        </p:txBody>
      </p:sp>
      <p:sp>
        <p:nvSpPr>
          <p:cNvPr id="6" name="Footer Placeholder 5"/>
          <p:cNvSpPr>
            <a:spLocks noGrp="1"/>
          </p:cNvSpPr>
          <p:nvPr>
            <p:ph type="ftr" sz="quarter" idx="3"/>
          </p:nvPr>
        </p:nvSpPr>
        <p:spPr/>
        <p:txBody>
          <a:bodyPr/>
          <a:lstStyle/>
          <a:p>
            <a:r>
              <a:rPr lang="en-US" smtClean="0"/>
              <a:t>The Moss Group, Inc.</a:t>
            </a:r>
            <a:endParaRPr lang="en-US" dirty="0"/>
          </a:p>
        </p:txBody>
      </p:sp>
      <p:sp>
        <p:nvSpPr>
          <p:cNvPr id="3" name="TextBox 2"/>
          <p:cNvSpPr txBox="1"/>
          <p:nvPr/>
        </p:nvSpPr>
        <p:spPr>
          <a:xfrm>
            <a:off x="685800" y="5971401"/>
            <a:ext cx="6400800" cy="276999"/>
          </a:xfrm>
          <a:prstGeom prst="rect">
            <a:avLst/>
          </a:prstGeom>
          <a:noFill/>
        </p:spPr>
        <p:txBody>
          <a:bodyPr wrap="square" rtlCol="0">
            <a:spAutoFit/>
          </a:bodyPr>
          <a:lstStyle/>
          <a:p>
            <a:r>
              <a:rPr lang="en-US" sz="1200" dirty="0" smtClean="0"/>
              <a:t>Source: Smith, Brenda Developed </a:t>
            </a:r>
            <a:r>
              <a:rPr lang="en-US" sz="1200" dirty="0"/>
              <a:t>by the NIC/WCL Project under </a:t>
            </a:r>
            <a:r>
              <a:rPr lang="en-US" sz="1200" dirty="0" smtClean="0"/>
              <a:t>NIC CA </a:t>
            </a:r>
            <a:r>
              <a:rPr lang="en-US" sz="1200" dirty="0"/>
              <a:t>#06S20GJJ1</a:t>
            </a:r>
          </a:p>
        </p:txBody>
      </p:sp>
    </p:spTree>
    <p:extLst>
      <p:ext uri="{BB962C8B-B14F-4D97-AF65-F5344CB8AC3E}">
        <p14:creationId xmlns:p14="http://schemas.microsoft.com/office/powerpoint/2010/main" val="17978195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Inmate-on-Inmate Abusive Behaviors</a:t>
            </a:r>
            <a:endParaRPr lang="en-US" dirty="0"/>
          </a:p>
        </p:txBody>
      </p:sp>
      <p:sp>
        <p:nvSpPr>
          <p:cNvPr id="3" name="Text Placeholder 2"/>
          <p:cNvSpPr>
            <a:spLocks noGrp="1"/>
          </p:cNvSpPr>
          <p:nvPr>
            <p:ph type="body" sz="quarter" idx="3"/>
          </p:nvPr>
        </p:nvSpPr>
        <p:spPr>
          <a:xfrm>
            <a:off x="990600" y="1600200"/>
            <a:ext cx="6773660" cy="430840"/>
          </a:xfrm>
        </p:spPr>
        <p:txBody>
          <a:bodyPr/>
          <a:lstStyle/>
          <a:p>
            <a:r>
              <a:rPr lang="en-US" dirty="0" smtClean="0"/>
              <a:t>Changes in Inmate Behavior</a:t>
            </a:r>
            <a:endParaRPr lang="en-US" dirty="0"/>
          </a:p>
        </p:txBody>
      </p:sp>
      <p:sp>
        <p:nvSpPr>
          <p:cNvPr id="4" name="Content Placeholder 3"/>
          <p:cNvSpPr>
            <a:spLocks noGrp="1"/>
          </p:cNvSpPr>
          <p:nvPr>
            <p:ph sz="quarter" idx="4"/>
          </p:nvPr>
        </p:nvSpPr>
        <p:spPr>
          <a:xfrm>
            <a:off x="990600" y="2133600"/>
            <a:ext cx="7311618" cy="3965469"/>
          </a:xfrm>
        </p:spPr>
        <p:txBody>
          <a:bodyPr/>
          <a:lstStyle/>
          <a:p>
            <a:pPr lvl="2">
              <a:spcAft>
                <a:spcPts val="600"/>
              </a:spcAft>
            </a:pPr>
            <a:r>
              <a:rPr lang="en-US" dirty="0" smtClean="0"/>
              <a:t>Stalking or grooming another inmate</a:t>
            </a:r>
          </a:p>
          <a:p>
            <a:pPr lvl="2">
              <a:spcAft>
                <a:spcPts val="600"/>
              </a:spcAft>
            </a:pPr>
            <a:r>
              <a:rPr lang="en-US" dirty="0" smtClean="0"/>
              <a:t>Significant trading in of favors in the recent past</a:t>
            </a:r>
          </a:p>
          <a:p>
            <a:pPr lvl="2">
              <a:spcAft>
                <a:spcPts val="600"/>
              </a:spcAft>
            </a:pPr>
            <a:r>
              <a:rPr lang="en-US" dirty="0" smtClean="0"/>
              <a:t>Significant increase in money transfers</a:t>
            </a:r>
          </a:p>
          <a:p>
            <a:pPr lvl="2">
              <a:spcAft>
                <a:spcPts val="600"/>
              </a:spcAft>
            </a:pPr>
            <a:r>
              <a:rPr lang="en-US" dirty="0" smtClean="0"/>
              <a:t>Heard bragging about “getting” someone</a:t>
            </a:r>
          </a:p>
          <a:p>
            <a:pPr lvl="2">
              <a:spcAft>
                <a:spcPts val="600"/>
              </a:spcAft>
            </a:pPr>
            <a:r>
              <a:rPr lang="en-US" dirty="0" smtClean="0"/>
              <a:t>Access to extra canteen without money</a:t>
            </a:r>
          </a:p>
          <a:p>
            <a:pPr lvl="2">
              <a:spcAft>
                <a:spcPts val="600"/>
              </a:spcAft>
            </a:pPr>
            <a:r>
              <a:rPr lang="en-US" dirty="0" smtClean="0"/>
              <a:t>Suddenly seems to have money without having a job</a:t>
            </a:r>
          </a:p>
          <a:p>
            <a:pPr lvl="2">
              <a:spcAft>
                <a:spcPts val="600"/>
              </a:spcAft>
            </a:pPr>
            <a:r>
              <a:rPr lang="en-US" dirty="0" smtClean="0"/>
              <a:t>Referred to in another inmate’s mail</a:t>
            </a:r>
          </a:p>
          <a:p>
            <a:endParaRPr lang="en-US" dirty="0"/>
          </a:p>
        </p:txBody>
      </p:sp>
      <p:sp>
        <p:nvSpPr>
          <p:cNvPr id="5" name="Slide Number Placeholder 4"/>
          <p:cNvSpPr>
            <a:spLocks noGrp="1"/>
          </p:cNvSpPr>
          <p:nvPr>
            <p:ph type="sldNum" sz="quarter" idx="12"/>
          </p:nvPr>
        </p:nvSpPr>
        <p:spPr/>
        <p:txBody>
          <a:bodyPr/>
          <a:lstStyle/>
          <a:p>
            <a:fld id="{1D9A7EC0-582D-4850-BD02-1E29DEF62370}" type="slidenum">
              <a:rPr lang="en-US" smtClean="0"/>
              <a:pPr/>
              <a:t>44</a:t>
            </a:fld>
            <a:endParaRPr lang="en-US" dirty="0"/>
          </a:p>
        </p:txBody>
      </p:sp>
      <p:sp>
        <p:nvSpPr>
          <p:cNvPr id="6" name="Footer Placeholder 5"/>
          <p:cNvSpPr>
            <a:spLocks noGrp="1"/>
          </p:cNvSpPr>
          <p:nvPr>
            <p:ph type="ftr" sz="quarter" idx="13"/>
          </p:nvPr>
        </p:nvSpPr>
        <p:spPr/>
        <p:txBody>
          <a:bodyPr/>
          <a:lstStyle/>
          <a:p>
            <a:r>
              <a:rPr lang="en-US" smtClean="0"/>
              <a:t>The Moss Group, Inc.</a:t>
            </a:r>
            <a:endParaRPr lang="en-US" dirty="0"/>
          </a:p>
        </p:txBody>
      </p:sp>
    </p:spTree>
    <p:extLst>
      <p:ext uri="{BB962C8B-B14F-4D97-AF65-F5344CB8AC3E}">
        <p14:creationId xmlns:p14="http://schemas.microsoft.com/office/powerpoint/2010/main" val="11398557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Inmate-on-Inmate Abusive Behaviors, Continued</a:t>
            </a:r>
            <a:endParaRPr lang="en-US" dirty="0"/>
          </a:p>
        </p:txBody>
      </p:sp>
      <p:sp>
        <p:nvSpPr>
          <p:cNvPr id="3" name="Text Placeholder 2"/>
          <p:cNvSpPr>
            <a:spLocks noGrp="1"/>
          </p:cNvSpPr>
          <p:nvPr>
            <p:ph type="body" sz="quarter" idx="3"/>
          </p:nvPr>
        </p:nvSpPr>
        <p:spPr>
          <a:xfrm>
            <a:off x="990600" y="1600200"/>
            <a:ext cx="6773660" cy="430840"/>
          </a:xfrm>
        </p:spPr>
        <p:txBody>
          <a:bodyPr/>
          <a:lstStyle/>
          <a:p>
            <a:r>
              <a:rPr lang="en-US" dirty="0" smtClean="0"/>
              <a:t>History and Signs of Abusive Behavior </a:t>
            </a:r>
            <a:endParaRPr lang="en-US" dirty="0"/>
          </a:p>
        </p:txBody>
      </p:sp>
      <p:sp>
        <p:nvSpPr>
          <p:cNvPr id="4" name="Content Placeholder 3"/>
          <p:cNvSpPr>
            <a:spLocks noGrp="1"/>
          </p:cNvSpPr>
          <p:nvPr>
            <p:ph sz="quarter" idx="4"/>
          </p:nvPr>
        </p:nvSpPr>
        <p:spPr>
          <a:xfrm>
            <a:off x="1447800" y="2160694"/>
            <a:ext cx="6849861" cy="3965469"/>
          </a:xfrm>
        </p:spPr>
        <p:txBody>
          <a:bodyPr/>
          <a:lstStyle/>
          <a:p>
            <a:pPr marL="285750" indent="-285750">
              <a:spcAft>
                <a:spcPts val="600"/>
              </a:spcAft>
              <a:buFont typeface="Arial" panose="020B0604020202020204" pitchFamily="34" charset="0"/>
              <a:buChar char="•"/>
            </a:pPr>
            <a:r>
              <a:rPr lang="en-US" dirty="0" smtClean="0"/>
              <a:t>Always wants a two-person cell</a:t>
            </a:r>
          </a:p>
          <a:p>
            <a:pPr marL="285750" indent="-285750">
              <a:spcAft>
                <a:spcPts val="600"/>
              </a:spcAft>
              <a:buFont typeface="Arial" panose="020B0604020202020204" pitchFamily="34" charset="0"/>
              <a:buChar char="•"/>
            </a:pPr>
            <a:r>
              <a:rPr lang="en-US" dirty="0" smtClean="0"/>
              <a:t>History of frequent cell changes by cellmates</a:t>
            </a:r>
          </a:p>
          <a:p>
            <a:pPr marL="285750" indent="-285750">
              <a:spcAft>
                <a:spcPts val="600"/>
              </a:spcAft>
              <a:buFont typeface="Arial" panose="020B0604020202020204" pitchFamily="34" charset="0"/>
              <a:buChar char="•"/>
            </a:pPr>
            <a:r>
              <a:rPr lang="en-US" dirty="0" smtClean="0"/>
              <a:t>Sudden changes in behavior among younger or more vulnerable inmates when inmate leaves the area</a:t>
            </a:r>
          </a:p>
          <a:p>
            <a:pPr marL="285750" indent="-285750">
              <a:spcAft>
                <a:spcPts val="600"/>
              </a:spcAft>
              <a:buFont typeface="Arial" panose="020B0604020202020204" pitchFamily="34" charset="0"/>
              <a:buChar char="•"/>
            </a:pPr>
            <a:r>
              <a:rPr lang="en-US" dirty="0" smtClean="0"/>
              <a:t>Frequently tests boundaries</a:t>
            </a:r>
          </a:p>
          <a:p>
            <a:pPr marL="285750" indent="-285750">
              <a:spcAft>
                <a:spcPts val="600"/>
              </a:spcAft>
              <a:buFont typeface="Arial" panose="020B0604020202020204" pitchFamily="34" charset="0"/>
              <a:buChar char="•"/>
            </a:pPr>
            <a:r>
              <a:rPr lang="en-US" dirty="0" smtClean="0"/>
              <a:t>History of switching jobs</a:t>
            </a:r>
          </a:p>
          <a:p>
            <a:pPr marL="285750" indent="-285750">
              <a:spcAft>
                <a:spcPts val="600"/>
              </a:spcAft>
              <a:buFont typeface="Arial" panose="020B0604020202020204" pitchFamily="34" charset="0"/>
              <a:buChar char="•"/>
            </a:pPr>
            <a:r>
              <a:rPr lang="en-US" dirty="0" smtClean="0"/>
              <a:t>History of refusing searches</a:t>
            </a:r>
          </a:p>
          <a:p>
            <a:pPr marL="285750" indent="-285750">
              <a:spcAft>
                <a:spcPts val="600"/>
              </a:spcAft>
              <a:buFont typeface="Arial" panose="020B0604020202020204" pitchFamily="34" charset="0"/>
              <a:buChar char="•"/>
            </a:pPr>
            <a:r>
              <a:rPr lang="en-US" dirty="0" smtClean="0"/>
              <a:t>Someone who has look-outs</a:t>
            </a:r>
          </a:p>
          <a:p>
            <a:pPr marL="285750" indent="-285750">
              <a:spcAft>
                <a:spcPts val="600"/>
              </a:spcAft>
              <a:buFont typeface="Arial" panose="020B0604020202020204" pitchFamily="34" charset="0"/>
              <a:buChar char="•"/>
            </a:pPr>
            <a:r>
              <a:rPr lang="en-US" dirty="0" smtClean="0"/>
              <a:t>Others?</a:t>
            </a:r>
          </a:p>
          <a:p>
            <a:pPr marL="285750" indent="-285750">
              <a:buFont typeface="Arial" panose="020B0604020202020204" pitchFamily="34" charset="0"/>
              <a:buChar char="•"/>
            </a:pPr>
            <a:endParaRPr lang="en-US" dirty="0"/>
          </a:p>
        </p:txBody>
      </p:sp>
      <p:sp>
        <p:nvSpPr>
          <p:cNvPr id="5" name="Slide Number Placeholder 4"/>
          <p:cNvSpPr>
            <a:spLocks noGrp="1"/>
          </p:cNvSpPr>
          <p:nvPr>
            <p:ph type="sldNum" sz="quarter" idx="12"/>
          </p:nvPr>
        </p:nvSpPr>
        <p:spPr/>
        <p:txBody>
          <a:bodyPr/>
          <a:lstStyle/>
          <a:p>
            <a:fld id="{1D9A7EC0-582D-4850-BD02-1E29DEF62370}" type="slidenum">
              <a:rPr lang="en-US" smtClean="0"/>
              <a:pPr/>
              <a:t>45</a:t>
            </a:fld>
            <a:endParaRPr lang="en-US" dirty="0"/>
          </a:p>
        </p:txBody>
      </p:sp>
      <p:sp>
        <p:nvSpPr>
          <p:cNvPr id="6" name="Footer Placeholder 5"/>
          <p:cNvSpPr>
            <a:spLocks noGrp="1"/>
          </p:cNvSpPr>
          <p:nvPr>
            <p:ph type="ftr" sz="quarter" idx="13"/>
          </p:nvPr>
        </p:nvSpPr>
        <p:spPr/>
        <p:txBody>
          <a:bodyPr/>
          <a:lstStyle/>
          <a:p>
            <a:r>
              <a:rPr lang="en-US" smtClean="0"/>
              <a:t>The Moss Group, Inc.</a:t>
            </a:r>
            <a:endParaRPr lang="en-US" dirty="0"/>
          </a:p>
        </p:txBody>
      </p:sp>
    </p:spTree>
    <p:extLst>
      <p:ext uri="{BB962C8B-B14F-4D97-AF65-F5344CB8AC3E}">
        <p14:creationId xmlns:p14="http://schemas.microsoft.com/office/powerpoint/2010/main" val="239272140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nSpc>
                <a:spcPct val="100000"/>
              </a:lnSpc>
            </a:pPr>
            <a:r>
              <a:rPr lang="en-US" dirty="0" smtClean="0"/>
              <a:t>Examples of Red Flags, Resident-on- Resident Abusive Behaviors</a:t>
            </a:r>
            <a:endParaRPr lang="en-US" dirty="0"/>
          </a:p>
        </p:txBody>
      </p:sp>
      <p:sp>
        <p:nvSpPr>
          <p:cNvPr id="8" name="Content Placeholder 7"/>
          <p:cNvSpPr>
            <a:spLocks noGrp="1"/>
          </p:cNvSpPr>
          <p:nvPr>
            <p:ph sz="quarter" idx="4"/>
          </p:nvPr>
        </p:nvSpPr>
        <p:spPr>
          <a:xfrm>
            <a:off x="914400" y="1447800"/>
            <a:ext cx="7924800" cy="4906963"/>
          </a:xfrm>
        </p:spPr>
        <p:txBody>
          <a:bodyPr/>
          <a:lstStyle/>
          <a:p>
            <a:pPr marL="285750" indent="-285750">
              <a:buFont typeface="Arial" panose="020B0604020202020204" pitchFamily="34" charset="0"/>
              <a:buChar char="•"/>
            </a:pPr>
            <a:r>
              <a:rPr lang="en-US" dirty="0"/>
              <a:t>Verbal </a:t>
            </a:r>
            <a:r>
              <a:rPr lang="en-US" dirty="0" smtClean="0"/>
              <a:t>harassment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Grooming </a:t>
            </a:r>
            <a:r>
              <a:rPr lang="en-US" dirty="0"/>
              <a:t>of potential victims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Blatant </a:t>
            </a:r>
            <a:r>
              <a:rPr lang="en-US" dirty="0"/>
              <a:t>sexual harassment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Prior </a:t>
            </a:r>
            <a:r>
              <a:rPr lang="en-US" dirty="0"/>
              <a:t>history of sexual assault</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Past </a:t>
            </a:r>
            <a:r>
              <a:rPr lang="en-US" dirty="0"/>
              <a:t>victimization</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Difficulty </a:t>
            </a:r>
            <a:r>
              <a:rPr lang="en-US" dirty="0"/>
              <a:t>controlling anger</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Poor </a:t>
            </a:r>
            <a:r>
              <a:rPr lang="en-US" dirty="0"/>
              <a:t>coping skills / strategies</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Voyeuristic </a:t>
            </a:r>
            <a:r>
              <a:rPr lang="en-US" dirty="0"/>
              <a:t>/ exhibitionistic behavior</a:t>
            </a:r>
          </a:p>
        </p:txBody>
      </p:sp>
      <p:sp>
        <p:nvSpPr>
          <p:cNvPr id="5" name="Slide Number Placeholder 4"/>
          <p:cNvSpPr>
            <a:spLocks noGrp="1"/>
          </p:cNvSpPr>
          <p:nvPr>
            <p:ph type="sldNum" sz="quarter" idx="12"/>
          </p:nvPr>
        </p:nvSpPr>
        <p:spPr/>
        <p:txBody>
          <a:bodyPr/>
          <a:lstStyle/>
          <a:p>
            <a:fld id="{8027077B-008D-4965-9019-4B1F59FF498D}" type="slidenum">
              <a:rPr lang="en-US" smtClean="0"/>
              <a:pPr/>
              <a:t>46</a:t>
            </a:fld>
            <a:endParaRPr lang="en-US" dirty="0"/>
          </a:p>
        </p:txBody>
      </p:sp>
      <p:sp>
        <p:nvSpPr>
          <p:cNvPr id="6" name="Footer Placeholder 5"/>
          <p:cNvSpPr>
            <a:spLocks noGrp="1"/>
          </p:cNvSpPr>
          <p:nvPr>
            <p:ph type="ftr" sz="quarter" idx="3"/>
          </p:nvPr>
        </p:nvSpPr>
        <p:spPr/>
        <p:txBody>
          <a:bodyPr/>
          <a:lstStyle/>
          <a:p>
            <a:r>
              <a:rPr lang="en-US" smtClean="0"/>
              <a:t>The Moss Group, Inc.</a:t>
            </a:r>
            <a:endParaRPr lang="en-US" dirty="0"/>
          </a:p>
        </p:txBody>
      </p:sp>
      <p:sp>
        <p:nvSpPr>
          <p:cNvPr id="9" name="TextBox 8"/>
          <p:cNvSpPr txBox="1"/>
          <p:nvPr/>
        </p:nvSpPr>
        <p:spPr>
          <a:xfrm>
            <a:off x="685800" y="5939135"/>
            <a:ext cx="6400800" cy="461665"/>
          </a:xfrm>
          <a:prstGeom prst="rect">
            <a:avLst/>
          </a:prstGeom>
          <a:noFill/>
        </p:spPr>
        <p:txBody>
          <a:bodyPr wrap="square" rtlCol="0">
            <a:spAutoFit/>
          </a:bodyPr>
          <a:lstStyle/>
          <a:p>
            <a:r>
              <a:rPr lang="en-US" sz="1200" dirty="0" smtClean="0"/>
              <a:t>Source: Smith, Brenda. Presentation “Addressing Sexual Abuse of Youth in Custody” Developed </a:t>
            </a:r>
            <a:r>
              <a:rPr lang="en-US" sz="1200" dirty="0"/>
              <a:t>by the NIC/WCL Project under </a:t>
            </a:r>
            <a:r>
              <a:rPr lang="en-US" sz="1200" dirty="0" smtClean="0"/>
              <a:t>NIC CA </a:t>
            </a:r>
            <a:r>
              <a:rPr lang="en-US" sz="1200" dirty="0"/>
              <a:t>#06S20GJJ1</a:t>
            </a:r>
          </a:p>
        </p:txBody>
      </p:sp>
    </p:spTree>
    <p:extLst>
      <p:ext uri="{BB962C8B-B14F-4D97-AF65-F5344CB8AC3E}">
        <p14:creationId xmlns:p14="http://schemas.microsoft.com/office/powerpoint/2010/main" val="37364141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of Staff-on-Inmate Sexual Abuse</a:t>
            </a:r>
            <a:endParaRPr lang="en-US" dirty="0"/>
          </a:p>
        </p:txBody>
      </p:sp>
      <p:sp>
        <p:nvSpPr>
          <p:cNvPr id="3" name="Text Placeholder 2"/>
          <p:cNvSpPr>
            <a:spLocks noGrp="1"/>
          </p:cNvSpPr>
          <p:nvPr>
            <p:ph type="body" sz="quarter" idx="3"/>
          </p:nvPr>
        </p:nvSpPr>
        <p:spPr>
          <a:xfrm>
            <a:off x="457200" y="1828800"/>
            <a:ext cx="8305799" cy="430840"/>
          </a:xfrm>
        </p:spPr>
        <p:txBody>
          <a:bodyPr/>
          <a:lstStyle/>
          <a:p>
            <a:r>
              <a:rPr lang="en-US" sz="1800" dirty="0" smtClean="0"/>
              <a:t>As with inmate-on-inmate sexual abuse there are “red flag” indicators that will assist in detecting staff-on-inmate sexual abuse. Indicators may include, but are not limited to:</a:t>
            </a:r>
          </a:p>
        </p:txBody>
      </p:sp>
      <p:sp>
        <p:nvSpPr>
          <p:cNvPr id="4" name="Content Placeholder 3"/>
          <p:cNvSpPr>
            <a:spLocks noGrp="1"/>
          </p:cNvSpPr>
          <p:nvPr>
            <p:ph sz="quarter" idx="4"/>
          </p:nvPr>
        </p:nvSpPr>
        <p:spPr>
          <a:xfrm>
            <a:off x="1185169" y="2390881"/>
            <a:ext cx="6773661" cy="3324119"/>
          </a:xfrm>
        </p:spPr>
        <p:txBody>
          <a:bodyPr/>
          <a:lstStyle/>
          <a:p>
            <a:pPr marL="285750" indent="-285750">
              <a:spcAft>
                <a:spcPts val="600"/>
              </a:spcAft>
              <a:buFont typeface="Arial" panose="020B0604020202020204" pitchFamily="34" charset="0"/>
              <a:buChar char="•"/>
            </a:pPr>
            <a:r>
              <a:rPr lang="en-US" dirty="0" smtClean="0"/>
              <a:t>An inmate having access to more privileges</a:t>
            </a:r>
          </a:p>
          <a:p>
            <a:pPr marL="285750" indent="-285750">
              <a:spcAft>
                <a:spcPts val="600"/>
              </a:spcAft>
              <a:buFont typeface="Arial" panose="020B0604020202020204" pitchFamily="34" charset="0"/>
              <a:buChar char="•"/>
            </a:pPr>
            <a:r>
              <a:rPr lang="en-US" dirty="0" smtClean="0"/>
              <a:t>An inmate spending more time around/with specific staff</a:t>
            </a:r>
          </a:p>
          <a:p>
            <a:pPr marL="285750" indent="-285750">
              <a:spcAft>
                <a:spcPts val="600"/>
              </a:spcAft>
              <a:buFont typeface="Arial" panose="020B0604020202020204" pitchFamily="34" charset="0"/>
              <a:buChar char="•"/>
            </a:pPr>
            <a:r>
              <a:rPr lang="en-US" dirty="0" smtClean="0"/>
              <a:t>An inmate exhibits increased familiarity with staff, i.e. usage of first name, increase in disrespect, physical proximity, demonstrated knowledge of staff personal life</a:t>
            </a:r>
          </a:p>
          <a:p>
            <a:pPr marL="285750" indent="-285750">
              <a:spcAft>
                <a:spcPts val="600"/>
              </a:spcAft>
              <a:buFont typeface="Arial" panose="020B0604020202020204" pitchFamily="34" charset="0"/>
              <a:buChar char="•"/>
            </a:pPr>
            <a:r>
              <a:rPr lang="en-US" dirty="0" smtClean="0"/>
              <a:t>An inmate questions a staff member’s absence</a:t>
            </a:r>
          </a:p>
          <a:p>
            <a:pPr marL="285750" indent="-285750">
              <a:spcAft>
                <a:spcPts val="600"/>
              </a:spcAft>
              <a:buFont typeface="Arial" panose="020B0604020202020204" pitchFamily="34" charset="0"/>
              <a:buChar char="•"/>
            </a:pPr>
            <a:r>
              <a:rPr lang="en-US" dirty="0" smtClean="0"/>
              <a:t>An inmate sending kites or notes to a specific staff person or vice versa</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p:txBody>
      </p:sp>
      <p:sp>
        <p:nvSpPr>
          <p:cNvPr id="6" name="Slide Number Placeholder 5"/>
          <p:cNvSpPr>
            <a:spLocks noGrp="1"/>
          </p:cNvSpPr>
          <p:nvPr>
            <p:ph type="sldNum" sz="quarter" idx="12"/>
          </p:nvPr>
        </p:nvSpPr>
        <p:spPr/>
        <p:txBody>
          <a:bodyPr/>
          <a:lstStyle/>
          <a:p>
            <a:fld id="{1D9A7EC0-582D-4850-BD02-1E29DEF62370}" type="slidenum">
              <a:rPr lang="en-US" smtClean="0"/>
              <a:pPr/>
              <a:t>47</a:t>
            </a:fld>
            <a:endParaRPr lang="en-US"/>
          </a:p>
        </p:txBody>
      </p:sp>
      <p:sp>
        <p:nvSpPr>
          <p:cNvPr id="5" name="Footer Placeholder 4"/>
          <p:cNvSpPr>
            <a:spLocks noGrp="1"/>
          </p:cNvSpPr>
          <p:nvPr>
            <p:ph type="ftr" sz="quarter" idx="13"/>
          </p:nvPr>
        </p:nvSpPr>
        <p:spPr/>
        <p:txBody>
          <a:bodyPr/>
          <a:lstStyle/>
          <a:p>
            <a:r>
              <a:rPr lang="en-US" smtClean="0"/>
              <a:t>The Moss Group, Inc.</a:t>
            </a:r>
            <a:endParaRPr lang="en-US" dirty="0"/>
          </a:p>
        </p:txBody>
      </p:sp>
      <p:sp>
        <p:nvSpPr>
          <p:cNvPr id="7" name="TextBox 6"/>
          <p:cNvSpPr txBox="1"/>
          <p:nvPr/>
        </p:nvSpPr>
        <p:spPr>
          <a:xfrm>
            <a:off x="609600" y="5715000"/>
            <a:ext cx="7349230" cy="430887"/>
          </a:xfrm>
          <a:prstGeom prst="rect">
            <a:avLst/>
          </a:prstGeom>
          <a:noFill/>
        </p:spPr>
        <p:txBody>
          <a:bodyPr wrap="square" rtlCol="0">
            <a:spAutoFit/>
          </a:bodyPr>
          <a:lstStyle/>
          <a:p>
            <a:r>
              <a:rPr lang="en-US" sz="1100" dirty="0" smtClean="0"/>
              <a:t>Source: Moss, Andie and Brenda Smith: Red Flag exercise developed originally in 1998 through NIC technical assistance with the Ohio Department of Rehabilitation and Correction</a:t>
            </a:r>
            <a:endParaRPr lang="en-US" sz="1100" dirty="0"/>
          </a:p>
        </p:txBody>
      </p:sp>
    </p:spTree>
    <p:extLst>
      <p:ext uri="{BB962C8B-B14F-4D97-AF65-F5344CB8AC3E}">
        <p14:creationId xmlns:p14="http://schemas.microsoft.com/office/powerpoint/2010/main" val="33235832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1752298"/>
            <a:ext cx="7461069" cy="639762"/>
          </a:xfrm>
        </p:spPr>
        <p:txBody>
          <a:bodyPr/>
          <a:lstStyle/>
          <a:p>
            <a:r>
              <a:rPr lang="en-US" dirty="0" smtClean="0"/>
              <a:t>Staff who are involved in incidents of staff on inmate abuse may exhibit the following “red flag” indicators:</a:t>
            </a:r>
          </a:p>
        </p:txBody>
      </p:sp>
      <p:sp>
        <p:nvSpPr>
          <p:cNvPr id="4" name="Content Placeholder 3"/>
          <p:cNvSpPr>
            <a:spLocks noGrp="1"/>
          </p:cNvSpPr>
          <p:nvPr>
            <p:ph sz="half" idx="2"/>
          </p:nvPr>
        </p:nvSpPr>
        <p:spPr>
          <a:xfrm>
            <a:off x="531812" y="2713244"/>
            <a:ext cx="4040188" cy="3411003"/>
          </a:xfrm>
        </p:spPr>
        <p:txBody>
          <a:bodyPr/>
          <a:lstStyle/>
          <a:p>
            <a:r>
              <a:rPr lang="en-US" dirty="0" smtClean="0"/>
              <a:t>Changes in personal life</a:t>
            </a:r>
          </a:p>
          <a:p>
            <a:r>
              <a:rPr lang="en-US" dirty="0" smtClean="0"/>
              <a:t>Changes in appearance</a:t>
            </a:r>
          </a:p>
          <a:p>
            <a:r>
              <a:rPr lang="en-US" dirty="0" smtClean="0"/>
              <a:t>Increased overtime hours</a:t>
            </a:r>
          </a:p>
          <a:p>
            <a:r>
              <a:rPr lang="en-US" dirty="0" smtClean="0"/>
              <a:t>Appearing at work during off hours</a:t>
            </a:r>
          </a:p>
          <a:p>
            <a:r>
              <a:rPr lang="en-US" dirty="0" smtClean="0"/>
              <a:t>Presence in unauthorized or unassigned area</a:t>
            </a:r>
          </a:p>
        </p:txBody>
      </p:sp>
      <p:sp>
        <p:nvSpPr>
          <p:cNvPr id="2" name="Title 1"/>
          <p:cNvSpPr>
            <a:spLocks noGrp="1"/>
          </p:cNvSpPr>
          <p:nvPr>
            <p:ph type="title"/>
          </p:nvPr>
        </p:nvSpPr>
        <p:spPr/>
        <p:txBody>
          <a:bodyPr/>
          <a:lstStyle/>
          <a:p>
            <a:r>
              <a:rPr lang="en-US" dirty="0" smtClean="0"/>
              <a:t>Signs of Staff-on-Inmate Abuse, Continued</a:t>
            </a:r>
            <a:endParaRPr lang="en-US" dirty="0"/>
          </a:p>
        </p:txBody>
      </p:sp>
      <p:sp>
        <p:nvSpPr>
          <p:cNvPr id="7" name="Slide Number Placeholder 6"/>
          <p:cNvSpPr>
            <a:spLocks noGrp="1"/>
          </p:cNvSpPr>
          <p:nvPr>
            <p:ph type="sldNum" sz="quarter" idx="12"/>
          </p:nvPr>
        </p:nvSpPr>
        <p:spPr/>
        <p:txBody>
          <a:bodyPr/>
          <a:lstStyle/>
          <a:p>
            <a:fld id="{1D9A7EC0-582D-4850-BD02-1E29DEF62370}" type="slidenum">
              <a:rPr lang="en-US" smtClean="0"/>
              <a:pPr/>
              <a:t>48</a:t>
            </a:fld>
            <a:endParaRPr lang="en-US"/>
          </a:p>
        </p:txBody>
      </p:sp>
      <p:sp>
        <p:nvSpPr>
          <p:cNvPr id="5" name="Footer Placeholder 4"/>
          <p:cNvSpPr>
            <a:spLocks noGrp="1"/>
          </p:cNvSpPr>
          <p:nvPr>
            <p:ph type="ftr" sz="quarter" idx="13"/>
          </p:nvPr>
        </p:nvSpPr>
        <p:spPr/>
        <p:txBody>
          <a:bodyPr/>
          <a:lstStyle/>
          <a:p>
            <a:r>
              <a:rPr lang="en-US" smtClean="0"/>
              <a:t>The Moss Group, Inc.</a:t>
            </a:r>
            <a:endParaRPr lang="en-US" dirty="0"/>
          </a:p>
        </p:txBody>
      </p:sp>
      <p:sp>
        <p:nvSpPr>
          <p:cNvPr id="8" name="TextBox 7"/>
          <p:cNvSpPr txBox="1"/>
          <p:nvPr/>
        </p:nvSpPr>
        <p:spPr>
          <a:xfrm>
            <a:off x="4648200" y="2713244"/>
            <a:ext cx="4114800" cy="2539157"/>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dirty="0" smtClean="0">
                <a:solidFill>
                  <a:srgbClr val="5F574F"/>
                </a:solidFill>
                <a:latin typeface="Verdana" pitchFamily="34" charset="0"/>
                <a:ea typeface="Verdana" pitchFamily="34" charset="0"/>
                <a:cs typeface="Verdana" pitchFamily="34" charset="0"/>
              </a:rPr>
              <a:t>Bringing </a:t>
            </a:r>
            <a:r>
              <a:rPr lang="en-US" dirty="0">
                <a:solidFill>
                  <a:srgbClr val="5F574F"/>
                </a:solidFill>
                <a:latin typeface="Verdana" pitchFamily="34" charset="0"/>
                <a:ea typeface="Verdana" pitchFamily="34" charset="0"/>
                <a:cs typeface="Verdana" pitchFamily="34" charset="0"/>
              </a:rPr>
              <a:t>inappropriate items to work</a:t>
            </a:r>
          </a:p>
          <a:p>
            <a:pPr marL="287338" indent="-287338">
              <a:spcAft>
                <a:spcPts val="600"/>
              </a:spcAft>
              <a:buFont typeface="Arial" panose="020B0604020202020204" pitchFamily="34" charset="0"/>
              <a:buChar char="•"/>
            </a:pPr>
            <a:r>
              <a:rPr lang="en-US" dirty="0" smtClean="0">
                <a:solidFill>
                  <a:srgbClr val="5F574F"/>
                </a:solidFill>
                <a:latin typeface="Verdana" pitchFamily="34" charset="0"/>
                <a:ea typeface="Verdana" pitchFamily="34" charset="0"/>
                <a:cs typeface="Verdana" pitchFamily="34" charset="0"/>
              </a:rPr>
              <a:t>Attempts </a:t>
            </a:r>
            <a:r>
              <a:rPr lang="en-US" dirty="0">
                <a:solidFill>
                  <a:srgbClr val="5F574F"/>
                </a:solidFill>
                <a:latin typeface="Verdana" pitchFamily="34" charset="0"/>
                <a:ea typeface="Verdana" pitchFamily="34" charset="0"/>
                <a:cs typeface="Verdana" pitchFamily="34" charset="0"/>
              </a:rPr>
              <a:t>to find out information (unrelated to work) about an inmate</a:t>
            </a:r>
          </a:p>
          <a:p>
            <a:pPr marL="287338" indent="-287338">
              <a:spcAft>
                <a:spcPts val="600"/>
              </a:spcAft>
              <a:buFont typeface="Arial" panose="020B0604020202020204" pitchFamily="34" charset="0"/>
              <a:buChar char="•"/>
            </a:pPr>
            <a:r>
              <a:rPr lang="en-US" dirty="0" smtClean="0">
                <a:solidFill>
                  <a:srgbClr val="5F574F"/>
                </a:solidFill>
                <a:latin typeface="Verdana" pitchFamily="34" charset="0"/>
                <a:ea typeface="Verdana" pitchFamily="34" charset="0"/>
                <a:cs typeface="Verdana" pitchFamily="34" charset="0"/>
              </a:rPr>
              <a:t>Isolation from </a:t>
            </a:r>
            <a:r>
              <a:rPr lang="en-US" dirty="0">
                <a:solidFill>
                  <a:srgbClr val="5F574F"/>
                </a:solidFill>
                <a:latin typeface="Verdana" pitchFamily="34" charset="0"/>
                <a:ea typeface="Verdana" pitchFamily="34" charset="0"/>
                <a:cs typeface="Verdana" pitchFamily="34" charset="0"/>
              </a:rPr>
              <a:t>other staff</a:t>
            </a:r>
          </a:p>
          <a:p>
            <a:pPr marL="287338" indent="-287338">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1826721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a:lnSpc>
                <a:spcPct val="100000"/>
              </a:lnSpc>
            </a:pPr>
            <a:r>
              <a:rPr lang="en-US" dirty="0" smtClean="0"/>
              <a:t>Continuum of Staff Sexual Misconduct, Based on Research in Adult and Juvenile Facilities</a:t>
            </a:r>
            <a:endParaRPr lang="en-US" dirty="0"/>
          </a:p>
        </p:txBody>
      </p:sp>
      <p:graphicFrame>
        <p:nvGraphicFramePr>
          <p:cNvPr id="11" name="Content Placeholder 10"/>
          <p:cNvGraphicFramePr>
            <a:graphicFrameLocks noGrp="1"/>
          </p:cNvGraphicFramePr>
          <p:nvPr>
            <p:ph sz="quarter" idx="4"/>
            <p:extLst>
              <p:ext uri="{D42A27DB-BD31-4B8C-83A1-F6EECF244321}">
                <p14:modId xmlns:p14="http://schemas.microsoft.com/office/powerpoint/2010/main" val="1013298029"/>
              </p:ext>
            </p:extLst>
          </p:nvPr>
        </p:nvGraphicFramePr>
        <p:xfrm>
          <a:off x="228600" y="1219200"/>
          <a:ext cx="8915400" cy="5312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6"/>
          <p:cNvSpPr>
            <a:spLocks noGrp="1"/>
          </p:cNvSpPr>
          <p:nvPr>
            <p:ph type="sldNum" sz="quarter" idx="12"/>
          </p:nvPr>
        </p:nvSpPr>
        <p:spPr>
          <a:xfrm>
            <a:off x="304800" y="6311900"/>
            <a:ext cx="1524000" cy="365125"/>
          </a:xfrm>
        </p:spPr>
        <p:txBody>
          <a:bodyPr/>
          <a:lstStyle/>
          <a:p>
            <a:fld id="{8027077B-008D-4965-9019-4B1F59FF498D}" type="slidenum">
              <a:rPr lang="en-US" smtClean="0"/>
              <a:pPr/>
              <a:t>49</a:t>
            </a:fld>
            <a:endParaRPr lang="en-US" dirty="0"/>
          </a:p>
        </p:txBody>
      </p:sp>
      <p:sp>
        <p:nvSpPr>
          <p:cNvPr id="8" name="Footer Placeholder 7"/>
          <p:cNvSpPr>
            <a:spLocks noGrp="1"/>
          </p:cNvSpPr>
          <p:nvPr>
            <p:ph type="ftr" sz="quarter" idx="3"/>
          </p:nvPr>
        </p:nvSpPr>
        <p:spPr/>
        <p:txBody>
          <a:bodyPr/>
          <a:lstStyle/>
          <a:p>
            <a:r>
              <a:rPr lang="en-US" smtClean="0"/>
              <a:t>The Moss Group, Inc.</a:t>
            </a:r>
            <a:endParaRPr lang="en-US" dirty="0"/>
          </a:p>
        </p:txBody>
      </p:sp>
      <p:sp>
        <p:nvSpPr>
          <p:cNvPr id="12" name="TextBox 11"/>
          <p:cNvSpPr txBox="1"/>
          <p:nvPr/>
        </p:nvSpPr>
        <p:spPr>
          <a:xfrm>
            <a:off x="431800" y="5541240"/>
            <a:ext cx="7188200" cy="738664"/>
          </a:xfrm>
          <a:prstGeom prst="rect">
            <a:avLst/>
          </a:prstGeom>
          <a:solidFill>
            <a:schemeClr val="bg1"/>
          </a:solidFill>
        </p:spPr>
        <p:txBody>
          <a:bodyPr wrap="square" rtlCol="0">
            <a:spAutoFit/>
          </a:bodyPr>
          <a:lstStyle/>
          <a:p>
            <a:r>
              <a:rPr lang="en-US" sz="1200" dirty="0" smtClean="0">
                <a:solidFill>
                  <a:srgbClr val="5F574F"/>
                </a:solidFill>
              </a:rPr>
              <a:t>Source:  </a:t>
            </a:r>
            <a:r>
              <a:rPr lang="en-US" sz="1200" dirty="0" err="1" smtClean="0">
                <a:solidFill>
                  <a:srgbClr val="5F574F"/>
                </a:solidFill>
              </a:rPr>
              <a:t>DuBose</a:t>
            </a:r>
            <a:r>
              <a:rPr lang="en-US" sz="1200" dirty="0" smtClean="0">
                <a:solidFill>
                  <a:srgbClr val="5F574F"/>
                </a:solidFill>
              </a:rPr>
              <a:t>, Robert K. </a:t>
            </a:r>
            <a:r>
              <a:rPr lang="en-US" sz="1200" i="1" dirty="0" smtClean="0">
                <a:solidFill>
                  <a:srgbClr val="5F574F"/>
                </a:solidFill>
              </a:rPr>
              <a:t>Continuum of Coercion: Staff Sexual Misconduct in Juvenile Justice Departments, Programs and Facilities in Texa</a:t>
            </a:r>
            <a:r>
              <a:rPr lang="en-US" sz="1200" dirty="0" smtClean="0">
                <a:solidFill>
                  <a:srgbClr val="5F574F"/>
                </a:solidFill>
              </a:rPr>
              <a:t>s. San Marcos, Texas 2007</a:t>
            </a:r>
            <a:endParaRPr lang="en-US" sz="1200" dirty="0">
              <a:solidFill>
                <a:srgbClr val="5F574F"/>
              </a:solidFill>
            </a:endParaRPr>
          </a:p>
          <a:p>
            <a:endParaRPr lang="en-US" dirty="0"/>
          </a:p>
        </p:txBody>
      </p:sp>
    </p:spTree>
    <p:extLst>
      <p:ext uri="{BB962C8B-B14F-4D97-AF65-F5344CB8AC3E}">
        <p14:creationId xmlns:p14="http://schemas.microsoft.com/office/powerpoint/2010/main" val="21260200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for Unit 3, Part 1</a:t>
            </a:r>
            <a:endParaRPr lang="en-US" dirty="0"/>
          </a:p>
        </p:txBody>
      </p:sp>
      <p:sp>
        <p:nvSpPr>
          <p:cNvPr id="4" name="Slide Number Placeholder 3"/>
          <p:cNvSpPr>
            <a:spLocks noGrp="1"/>
          </p:cNvSpPr>
          <p:nvPr>
            <p:ph type="sldNum" sz="quarter" idx="12"/>
          </p:nvPr>
        </p:nvSpPr>
        <p:spPr/>
        <p:txBody>
          <a:bodyPr/>
          <a:lstStyle/>
          <a:p>
            <a:fld id="{1D9A7EC0-582D-4850-BD02-1E29DEF62370}" type="slidenum">
              <a:rPr lang="en-US" smtClean="0"/>
              <a:pPr/>
              <a:t>5</a:t>
            </a:fld>
            <a:endParaRPr lang="en-US"/>
          </a:p>
        </p:txBody>
      </p:sp>
      <p:sp>
        <p:nvSpPr>
          <p:cNvPr id="3" name="Footer Placeholder 2"/>
          <p:cNvSpPr>
            <a:spLocks noGrp="1"/>
          </p:cNvSpPr>
          <p:nvPr>
            <p:ph type="ftr" sz="quarter" idx="3"/>
          </p:nvPr>
        </p:nvSpPr>
        <p:spPr/>
        <p:txBody>
          <a:bodyPr/>
          <a:lstStyle/>
          <a:p>
            <a:r>
              <a:rPr lang="en-US" smtClean="0"/>
              <a:t>The Moss Group, Inc.</a:t>
            </a:r>
            <a:endParaRPr lang="en-US" dirty="0"/>
          </a:p>
        </p:txBody>
      </p:sp>
      <p:sp>
        <p:nvSpPr>
          <p:cNvPr id="8" name="Rectangle 7"/>
          <p:cNvSpPr/>
          <p:nvPr/>
        </p:nvSpPr>
        <p:spPr>
          <a:xfrm>
            <a:off x="457200" y="1600200"/>
            <a:ext cx="8229600" cy="2462213"/>
          </a:xfrm>
          <a:prstGeom prst="rect">
            <a:avLst/>
          </a:prstGeom>
          <a:ln>
            <a:solidFill>
              <a:srgbClr val="CA7700"/>
            </a:solidFill>
          </a:ln>
        </p:spPr>
        <p:style>
          <a:lnRef idx="2">
            <a:schemeClr val="accent6"/>
          </a:lnRef>
          <a:fillRef idx="1">
            <a:schemeClr val="lt1"/>
          </a:fillRef>
          <a:effectRef idx="0">
            <a:schemeClr val="accent6"/>
          </a:effectRef>
          <a:fontRef idx="minor">
            <a:schemeClr val="dk1"/>
          </a:fontRef>
        </p:style>
        <p:txBody>
          <a:bodyPr wrap="square">
            <a:spAutoFit/>
          </a:bodyPr>
          <a:lstStyle/>
          <a:p>
            <a:pPr marL="457200" lvl="0" indent="-457200">
              <a:spcAft>
                <a:spcPts val="600"/>
              </a:spcAft>
              <a:buFont typeface="+mj-lt"/>
              <a:buAutoNum type="arabicPeriod"/>
            </a:pPr>
            <a:r>
              <a:rPr lang="en-US" dirty="0" smtClean="0">
                <a:solidFill>
                  <a:srgbClr val="5F574F"/>
                </a:solidFill>
                <a:latin typeface="Verdana"/>
                <a:cs typeface="Verdana"/>
              </a:rPr>
              <a:t>Understand the dynamics of sexual abuse and sexual harassment in confinement settings </a:t>
            </a:r>
          </a:p>
          <a:p>
            <a:pPr marL="457200" lvl="0" indent="-457200">
              <a:spcAft>
                <a:spcPts val="600"/>
              </a:spcAft>
              <a:buFont typeface="+mj-lt"/>
              <a:buAutoNum type="arabicPeriod"/>
            </a:pPr>
            <a:r>
              <a:rPr lang="en-US" dirty="0" smtClean="0">
                <a:solidFill>
                  <a:srgbClr val="5F574F"/>
                </a:solidFill>
                <a:latin typeface="Verdana"/>
                <a:cs typeface="Verdana"/>
              </a:rPr>
              <a:t>Learn how to detect signs of threatened and actual sexual abuse by understanding </a:t>
            </a:r>
            <a:r>
              <a:rPr lang="en-US" dirty="0">
                <a:solidFill>
                  <a:srgbClr val="5F574F"/>
                </a:solidFill>
                <a:latin typeface="Verdana"/>
                <a:cs typeface="Verdana"/>
              </a:rPr>
              <a:t>common reactions of victims of sexual abuse and sexual </a:t>
            </a:r>
            <a:r>
              <a:rPr lang="en-US" dirty="0" smtClean="0">
                <a:solidFill>
                  <a:srgbClr val="5F574F"/>
                </a:solidFill>
                <a:latin typeface="Verdana"/>
                <a:cs typeface="Verdana"/>
              </a:rPr>
              <a:t>harassment and common behaviors of abusers</a:t>
            </a:r>
          </a:p>
          <a:p>
            <a:pPr marL="457200" lvl="0" indent="-457200">
              <a:spcAft>
                <a:spcPts val="600"/>
              </a:spcAft>
              <a:buFont typeface="+mj-lt"/>
              <a:buAutoNum type="arabicPeriod"/>
            </a:pPr>
            <a:r>
              <a:rPr lang="en-US" dirty="0" smtClean="0">
                <a:solidFill>
                  <a:srgbClr val="5F574F"/>
                </a:solidFill>
                <a:latin typeface="Verdana"/>
                <a:cs typeface="Verdana"/>
              </a:rPr>
              <a:t>Apply learning objectives 1 and 2 to fulfill your responsibility under agency sexual abuse and sexual harassment prevention and detection policies and procedures </a:t>
            </a:r>
            <a:endParaRPr lang="en-US" dirty="0">
              <a:solidFill>
                <a:srgbClr val="5F574F"/>
              </a:solidFill>
              <a:latin typeface="Verdana"/>
              <a:cs typeface="Verdana"/>
            </a:endParaRPr>
          </a:p>
        </p:txBody>
      </p:sp>
    </p:spTree>
    <p:extLst>
      <p:ext uri="{BB962C8B-B14F-4D97-AF65-F5344CB8AC3E}">
        <p14:creationId xmlns:p14="http://schemas.microsoft.com/office/powerpoint/2010/main" val="31925337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Continuum of Staff Sexual Misconduct, Based on Research in Women’s Facilities</a:t>
            </a:r>
            <a:endParaRPr lang="en-US" dirty="0"/>
          </a:p>
        </p:txBody>
      </p:sp>
      <p:sp>
        <p:nvSpPr>
          <p:cNvPr id="3" name="Slide Number Placeholder 2"/>
          <p:cNvSpPr>
            <a:spLocks noGrp="1"/>
          </p:cNvSpPr>
          <p:nvPr>
            <p:ph type="sldNum" sz="quarter" idx="12"/>
          </p:nvPr>
        </p:nvSpPr>
        <p:spPr/>
        <p:txBody>
          <a:bodyPr/>
          <a:lstStyle/>
          <a:p>
            <a:fld id="{5C9A15AA-DF85-4FD6-8480-D6A64D4E3989}" type="slidenum">
              <a:rPr lang="en-US" smtClean="0"/>
              <a:pPr/>
              <a:t>50</a:t>
            </a:fld>
            <a:endParaRPr lang="en-US"/>
          </a:p>
        </p:txBody>
      </p:sp>
      <p:sp>
        <p:nvSpPr>
          <p:cNvPr id="2" name="Footer Placeholder 1"/>
          <p:cNvSpPr>
            <a:spLocks noGrp="1"/>
          </p:cNvSpPr>
          <p:nvPr>
            <p:ph type="ftr" sz="quarter" idx="3"/>
          </p:nvPr>
        </p:nvSpPr>
        <p:spPr/>
        <p:txBody>
          <a:bodyPr/>
          <a:lstStyle/>
          <a:p>
            <a:r>
              <a:rPr lang="en-US" smtClean="0"/>
              <a:t>The Moss Group, Inc.</a:t>
            </a:r>
            <a:endParaRPr lang="en-US" dirty="0"/>
          </a:p>
        </p:txBody>
      </p:sp>
      <p:sp>
        <p:nvSpPr>
          <p:cNvPr id="6" name="TextBox 5"/>
          <p:cNvSpPr txBox="1"/>
          <p:nvPr/>
        </p:nvSpPr>
        <p:spPr>
          <a:xfrm>
            <a:off x="431800" y="5541240"/>
            <a:ext cx="7188200" cy="738664"/>
          </a:xfrm>
          <a:prstGeom prst="rect">
            <a:avLst/>
          </a:prstGeom>
          <a:solidFill>
            <a:schemeClr val="bg1"/>
          </a:solidFill>
        </p:spPr>
        <p:txBody>
          <a:bodyPr wrap="square" rtlCol="0">
            <a:spAutoFit/>
          </a:bodyPr>
          <a:lstStyle/>
          <a:p>
            <a:r>
              <a:rPr lang="en-US" sz="1200" dirty="0" smtClean="0">
                <a:solidFill>
                  <a:srgbClr val="5F574F"/>
                </a:solidFill>
              </a:rPr>
              <a:t>Source:  Wells</a:t>
            </a:r>
            <a:r>
              <a:rPr lang="en-US" sz="1200" dirty="0">
                <a:solidFill>
                  <a:srgbClr val="5F574F"/>
                </a:solidFill>
              </a:rPr>
              <a:t>, J., Pollock, J., Muscat, B., &amp; Torres, S. (2008). </a:t>
            </a:r>
            <a:r>
              <a:rPr lang="en-US" sz="1200" i="1" dirty="0">
                <a:solidFill>
                  <a:srgbClr val="5F574F"/>
                </a:solidFill>
              </a:rPr>
              <a:t>Gendered Violence and Safety: A Contextual Approach to Improving Security in Women's </a:t>
            </a:r>
            <a:r>
              <a:rPr lang="en-US" sz="1200" i="1" dirty="0" smtClean="0">
                <a:solidFill>
                  <a:srgbClr val="5F574F"/>
                </a:solidFill>
              </a:rPr>
              <a:t>Facilities</a:t>
            </a:r>
            <a:r>
              <a:rPr lang="en-US" sz="1200" dirty="0" smtClean="0">
                <a:solidFill>
                  <a:srgbClr val="5F574F"/>
                </a:solidFill>
              </a:rPr>
              <a:t>. </a:t>
            </a:r>
            <a:r>
              <a:rPr lang="en-US" sz="1200" dirty="0">
                <a:solidFill>
                  <a:srgbClr val="5F574F"/>
                </a:solidFill>
              </a:rPr>
              <a:t>California State University, Fresno.</a:t>
            </a:r>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48600" y="5604494"/>
            <a:ext cx="1066800" cy="1089742"/>
          </a:xfrm>
          <a:prstGeom prst="rect">
            <a:avLst/>
          </a:prstGeom>
        </p:spPr>
      </p:pic>
      <p:graphicFrame>
        <p:nvGraphicFramePr>
          <p:cNvPr id="8" name="Diagram 7"/>
          <p:cNvGraphicFramePr/>
          <p:nvPr>
            <p:extLst>
              <p:ext uri="{D42A27DB-BD31-4B8C-83A1-F6EECF244321}">
                <p14:modId xmlns:p14="http://schemas.microsoft.com/office/powerpoint/2010/main" val="3956215877"/>
              </p:ext>
            </p:extLst>
          </p:nvPr>
        </p:nvGraphicFramePr>
        <p:xfrm>
          <a:off x="304800" y="1269309"/>
          <a:ext cx="8610600" cy="4335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259232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smtClean="0"/>
              <a:t>Sexual Abuse and the Impact of Trauma</a:t>
            </a:r>
            <a:endParaRPr lang="en-US" dirty="0"/>
          </a:p>
        </p:txBody>
      </p:sp>
      <p:sp>
        <p:nvSpPr>
          <p:cNvPr id="4" name="Slide Number Placeholder 3"/>
          <p:cNvSpPr>
            <a:spLocks noGrp="1"/>
          </p:cNvSpPr>
          <p:nvPr>
            <p:ph type="sldNum" sz="quarter" idx="12"/>
          </p:nvPr>
        </p:nvSpPr>
        <p:spPr/>
        <p:txBody>
          <a:bodyPr/>
          <a:lstStyle/>
          <a:p>
            <a:fld id="{1D9A7EC0-582D-4850-BD02-1E29DEF62370}" type="slidenum">
              <a:rPr lang="en-US" smtClean="0"/>
              <a:pPr/>
              <a:t>51</a:t>
            </a:fld>
            <a:endParaRPr lang="en-US" dirty="0"/>
          </a:p>
        </p:txBody>
      </p:sp>
      <p:sp>
        <p:nvSpPr>
          <p:cNvPr id="5" name="Footer Placeholder 4"/>
          <p:cNvSpPr>
            <a:spLocks noGrp="1"/>
          </p:cNvSpPr>
          <p:nvPr>
            <p:ph type="ftr" sz="quarter" idx="3"/>
          </p:nvPr>
        </p:nvSpPr>
        <p:spPr/>
        <p:txBody>
          <a:bodyPr/>
          <a:lstStyle/>
          <a:p>
            <a:r>
              <a:rPr lang="en-US" smtClean="0"/>
              <a:t>The Moss Group, Inc.</a:t>
            </a:r>
            <a:endParaRPr lang="en-US" dirty="0"/>
          </a:p>
        </p:txBody>
      </p:sp>
      <p:sp>
        <p:nvSpPr>
          <p:cNvPr id="6" name="TextBox 5"/>
          <p:cNvSpPr txBox="1"/>
          <p:nvPr/>
        </p:nvSpPr>
        <p:spPr>
          <a:xfrm>
            <a:off x="190500" y="5867400"/>
            <a:ext cx="5867400" cy="276999"/>
          </a:xfrm>
          <a:prstGeom prst="rect">
            <a:avLst/>
          </a:prstGeom>
          <a:noFill/>
        </p:spPr>
        <p:txBody>
          <a:bodyPr wrap="square" rtlCol="0">
            <a:spAutoFit/>
          </a:bodyPr>
          <a:lstStyle/>
          <a:p>
            <a:pPr marL="457200" lvl="2" indent="0">
              <a:buNone/>
            </a:pPr>
            <a:r>
              <a:rPr lang="en-US" sz="1200" dirty="0"/>
              <a:t>Source: National Association of </a:t>
            </a:r>
            <a:r>
              <a:rPr lang="en-US" sz="1200" dirty="0" smtClean="0"/>
              <a:t>State Mental Health Program Directors, </a:t>
            </a:r>
            <a:r>
              <a:rPr lang="en-US" sz="1200" dirty="0"/>
              <a:t>2006.</a:t>
            </a:r>
          </a:p>
        </p:txBody>
      </p:sp>
      <p:sp>
        <p:nvSpPr>
          <p:cNvPr id="13" name="Content Placeholder 2"/>
          <p:cNvSpPr txBox="1">
            <a:spLocks/>
          </p:cNvSpPr>
          <p:nvPr/>
        </p:nvSpPr>
        <p:spPr>
          <a:xfrm>
            <a:off x="1752600" y="1770905"/>
            <a:ext cx="6781800" cy="1828799"/>
          </a:xfrm>
          <a:prstGeom prst="rect">
            <a:avLst/>
          </a:prstGeom>
          <a:ln w="25400" cap="flat" cmpd="sng" algn="ctr">
            <a:noFill/>
            <a:prstDash val="solid"/>
          </a:ln>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lvl1pPr marL="0" indent="0" algn="l" defTabSz="914400" rtl="0" eaLnBrk="1" latinLnBrk="0" hangingPunct="1">
              <a:lnSpc>
                <a:spcPct val="100000"/>
              </a:lnSpc>
              <a:spcBef>
                <a:spcPts val="0"/>
              </a:spcBef>
              <a:spcAft>
                <a:spcPts val="0"/>
              </a:spcAft>
              <a:buFontTx/>
              <a:buNone/>
              <a:defRPr sz="1800" kern="1200">
                <a:solidFill>
                  <a:srgbClr val="5F574F"/>
                </a:solidFill>
                <a:latin typeface="Verdana" pitchFamily="34" charset="0"/>
                <a:ea typeface="Verdana" pitchFamily="34" charset="0"/>
                <a:cs typeface="Verdana" pitchFamily="34" charset="0"/>
              </a:defRPr>
            </a:lvl1pPr>
            <a:lvl2pPr marL="742950" indent="-285750" algn="l" defTabSz="914400" rtl="0" eaLnBrk="1" latinLnBrk="0" hangingPunct="1">
              <a:lnSpc>
                <a:spcPct val="100000"/>
              </a:lnSpc>
              <a:spcBef>
                <a:spcPts val="0"/>
              </a:spcBef>
              <a:spcAft>
                <a:spcPts val="0"/>
              </a:spcAft>
              <a:buFont typeface="Arial" pitchFamily="34" charset="0"/>
              <a:buChar char="–"/>
              <a:defRPr sz="1800" kern="1200">
                <a:solidFill>
                  <a:srgbClr val="5F574F"/>
                </a:solidFill>
                <a:latin typeface="Verdana" pitchFamily="34" charset="0"/>
                <a:ea typeface="Verdana" pitchFamily="34" charset="0"/>
                <a:cs typeface="Verdana" pitchFamily="34" charset="0"/>
              </a:defRPr>
            </a:lvl2pPr>
            <a:lvl3pPr marL="914400" indent="-457200" algn="l" defTabSz="914400" rtl="0" eaLnBrk="1" latinLnBrk="0" hangingPunct="1">
              <a:lnSpc>
                <a:spcPct val="100000"/>
              </a:lnSpc>
              <a:spcBef>
                <a:spcPts val="0"/>
              </a:spcBef>
              <a:spcAft>
                <a:spcPts val="0"/>
              </a:spcAft>
              <a:buFont typeface="Arial" pitchFamily="34" charset="0"/>
              <a:buChar char="•"/>
              <a:defRPr sz="1800" kern="1200">
                <a:solidFill>
                  <a:srgbClr val="5F574F"/>
                </a:solidFill>
                <a:latin typeface="Verdana" pitchFamily="34" charset="0"/>
                <a:ea typeface="Verdana" pitchFamily="34" charset="0"/>
                <a:cs typeface="Verdana" pitchFamily="34" charset="0"/>
              </a:defRPr>
            </a:lvl3pPr>
            <a:lvl4pPr marL="1371600" indent="-457200" algn="l" defTabSz="914400" rtl="0" eaLnBrk="1" latinLnBrk="0" hangingPunct="1">
              <a:lnSpc>
                <a:spcPct val="100000"/>
              </a:lnSpc>
              <a:spcBef>
                <a:spcPts val="0"/>
              </a:spcBef>
              <a:spcAft>
                <a:spcPts val="0"/>
              </a:spcAft>
              <a:buFont typeface="Arial" pitchFamily="34" charset="0"/>
              <a:buChar char="–"/>
              <a:defRPr sz="1800" kern="1200">
                <a:solidFill>
                  <a:srgbClr val="5F574F"/>
                </a:solidFill>
                <a:latin typeface="Verdana" pitchFamily="34" charset="0"/>
                <a:ea typeface="Verdana" pitchFamily="34" charset="0"/>
                <a:cs typeface="Verdana" pitchFamily="34" charset="0"/>
              </a:defRPr>
            </a:lvl4pPr>
            <a:lvl5pPr marL="2057400" indent="-228600" algn="l" defTabSz="914400" rtl="0" eaLnBrk="1" latinLnBrk="0" hangingPunct="1">
              <a:lnSpc>
                <a:spcPct val="100000"/>
              </a:lnSpc>
              <a:spcBef>
                <a:spcPts val="0"/>
              </a:spcBef>
              <a:spcAft>
                <a:spcPts val="0"/>
              </a:spcAft>
              <a:buFont typeface="Arial" pitchFamily="34" charset="0"/>
              <a:buChar char="»"/>
              <a:defRPr sz="1800" kern="1200">
                <a:solidFill>
                  <a:schemeClr val="dk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dk1"/>
                </a:solidFill>
                <a:latin typeface="+mn-lt"/>
                <a:ea typeface="+mn-ea"/>
                <a:cs typeface="+mn-cs"/>
              </a:defRPr>
            </a:lvl9pPr>
          </a:lstStyle>
          <a:p>
            <a:pPr marL="457200" lvl="1" indent="0">
              <a:buFont typeface="Arial" pitchFamily="34" charset="0"/>
              <a:buNone/>
            </a:pPr>
            <a:r>
              <a:rPr lang="en-US" smtClean="0"/>
              <a:t>Trauma is the experience of violence and victimization including sexual abuse, physical abuse, severe neglect, loss, domestic violence and/or the witnessing of violence, terrorism or disasters</a:t>
            </a:r>
          </a:p>
          <a:p>
            <a:pPr lvl="2"/>
            <a:endParaRPr lang="en-US" smtClean="0"/>
          </a:p>
          <a:p>
            <a:pPr lvl="2"/>
            <a:endParaRPr lang="en-US" smtClean="0"/>
          </a:p>
          <a:p>
            <a:pPr marL="457200" lvl="2" indent="0">
              <a:buFont typeface="Arial" pitchFamily="34" charset="0"/>
              <a:buNone/>
            </a:pPr>
            <a:endParaRPr lang="en-US" smtClean="0"/>
          </a:p>
          <a:p>
            <a:pPr marL="457200" lvl="2" indent="0">
              <a:buFont typeface="Arial" pitchFamily="34" charset="0"/>
              <a:buNone/>
            </a:pPr>
            <a:endParaRPr lang="en-US" smtClean="0">
              <a:solidFill>
                <a:schemeClr val="tx1"/>
              </a:solidFill>
            </a:endParaRPr>
          </a:p>
          <a:p>
            <a:pPr marL="457200" lvl="2" indent="0">
              <a:buFont typeface="Arial" pitchFamily="34" charset="0"/>
              <a:buNone/>
            </a:pPr>
            <a:endParaRPr lang="en-US" smtClean="0">
              <a:solidFill>
                <a:schemeClr val="tx1"/>
              </a:solidFill>
            </a:endParaRPr>
          </a:p>
          <a:p>
            <a:pPr marL="457200" lvl="2" indent="0">
              <a:buFont typeface="Arial" pitchFamily="34" charset="0"/>
              <a:buNone/>
            </a:pPr>
            <a:endParaRPr lang="en-US" smtClean="0">
              <a:solidFill>
                <a:schemeClr val="tx1"/>
              </a:solidFill>
            </a:endParaRPr>
          </a:p>
          <a:p>
            <a:pPr lvl="2"/>
            <a:endParaRPr lang="en-US" smtClean="0"/>
          </a:p>
          <a:p>
            <a:pPr lvl="2"/>
            <a:endParaRPr lang="en-US" smtClean="0"/>
          </a:p>
          <a:p>
            <a:pPr marL="457200" lvl="2" indent="0">
              <a:buFont typeface="Arial" pitchFamily="34" charset="0"/>
              <a:buNone/>
            </a:pPr>
            <a:endParaRPr lang="en-US" smtClean="0"/>
          </a:p>
          <a:p>
            <a:pPr lvl="2"/>
            <a:endParaRPr lang="en-US" smtClean="0"/>
          </a:p>
          <a:p>
            <a:endParaRPr lang="en-US" dirty="0"/>
          </a:p>
        </p:txBody>
      </p:sp>
      <p:pic>
        <p:nvPicPr>
          <p:cNvPr id="14"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1875611"/>
            <a:ext cx="1022044" cy="1019989"/>
          </a:xfrm>
          <a:prstGeom prst="rect">
            <a:avLst/>
          </a:prstGeom>
        </p:spPr>
      </p:pic>
    </p:spTree>
    <p:extLst>
      <p:ext uri="{BB962C8B-B14F-4D97-AF65-F5344CB8AC3E}">
        <p14:creationId xmlns:p14="http://schemas.microsoft.com/office/powerpoint/2010/main" val="263302925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Trauma Changes the Brain and Response</a:t>
            </a:r>
            <a:endParaRPr lang="en-US" dirty="0"/>
          </a:p>
        </p:txBody>
      </p:sp>
      <p:sp>
        <p:nvSpPr>
          <p:cNvPr id="9" name="Content Placeholder 8"/>
          <p:cNvSpPr>
            <a:spLocks noGrp="1"/>
          </p:cNvSpPr>
          <p:nvPr>
            <p:ph sz="quarter" idx="4"/>
          </p:nvPr>
        </p:nvSpPr>
        <p:spPr>
          <a:xfrm>
            <a:off x="3048000" y="1600200"/>
            <a:ext cx="5603966" cy="4906963"/>
          </a:xfrm>
        </p:spPr>
        <p:txBody>
          <a:bodyPr/>
          <a:lstStyle/>
          <a:p>
            <a:pPr marL="285750" indent="-285750">
              <a:buFont typeface="Arial" panose="020B0604020202020204" pitchFamily="34" charset="0"/>
              <a:buChar char="•"/>
            </a:pPr>
            <a:r>
              <a:rPr lang="en-US" dirty="0" smtClean="0"/>
              <a:t>Victims might not remember what happened to them</a:t>
            </a:r>
          </a:p>
          <a:p>
            <a:pPr marL="285750" indent="-285750">
              <a:buFont typeface="Arial" panose="020B0604020202020204" pitchFamily="34" charset="0"/>
              <a:buChar char="•"/>
            </a:pPr>
            <a:r>
              <a:rPr lang="en-US" dirty="0" smtClean="0"/>
              <a:t>Human stress response hormones are released that help us respond to trauma</a:t>
            </a:r>
          </a:p>
          <a:p>
            <a:pPr marL="285750" indent="-285750">
              <a:buFont typeface="Arial" panose="020B0604020202020204" pitchFamily="34" charset="0"/>
              <a:buChar char="•"/>
            </a:pPr>
            <a:r>
              <a:rPr lang="en-US" dirty="0" smtClean="0"/>
              <a:t>That means two things are happening:</a:t>
            </a:r>
          </a:p>
          <a:p>
            <a:pPr lvl="1"/>
            <a:r>
              <a:rPr lang="en-US" dirty="0" smtClean="0"/>
              <a:t>A signal shoots to the brain and then “Fight or Flight” body response occurs</a:t>
            </a:r>
          </a:p>
          <a:p>
            <a:pPr lvl="1"/>
            <a:r>
              <a:rPr lang="en-US" dirty="0" smtClean="0"/>
              <a:t>Or tonic immobility can occur, “body literally freezes”</a:t>
            </a:r>
          </a:p>
        </p:txBody>
      </p:sp>
      <p:sp>
        <p:nvSpPr>
          <p:cNvPr id="5" name="Slide Number Placeholder 4"/>
          <p:cNvSpPr>
            <a:spLocks noGrp="1"/>
          </p:cNvSpPr>
          <p:nvPr>
            <p:ph type="sldNum" sz="quarter" idx="12"/>
          </p:nvPr>
        </p:nvSpPr>
        <p:spPr/>
        <p:txBody>
          <a:bodyPr/>
          <a:lstStyle/>
          <a:p>
            <a:fld id="{1D9A7EC0-582D-4850-BD02-1E29DEF62370}" type="slidenum">
              <a:rPr lang="en-US" smtClean="0"/>
              <a:pPr/>
              <a:t>52</a:t>
            </a:fld>
            <a:endParaRPr lang="en-US" dirty="0"/>
          </a:p>
        </p:txBody>
      </p:sp>
      <p:sp>
        <p:nvSpPr>
          <p:cNvPr id="6" name="Footer Placeholder 5"/>
          <p:cNvSpPr>
            <a:spLocks noGrp="1"/>
          </p:cNvSpPr>
          <p:nvPr>
            <p:ph type="ftr" sz="quarter" idx="3"/>
          </p:nvPr>
        </p:nvSpPr>
        <p:spPr/>
        <p:txBody>
          <a:bodyPr/>
          <a:lstStyle/>
          <a:p>
            <a:r>
              <a:rPr lang="en-US" smtClean="0"/>
              <a:t>The Moss Group, Inc.</a:t>
            </a:r>
            <a:endParaRPr lang="en-US" dirty="0"/>
          </a:p>
        </p:txBody>
      </p:sp>
      <p:sp>
        <p:nvSpPr>
          <p:cNvPr id="10" name="Rectangle 9"/>
          <p:cNvSpPr/>
          <p:nvPr/>
        </p:nvSpPr>
        <p:spPr>
          <a:xfrm>
            <a:off x="762000" y="5786735"/>
            <a:ext cx="7315200" cy="461665"/>
          </a:xfrm>
          <a:prstGeom prst="rect">
            <a:avLst/>
          </a:prstGeom>
        </p:spPr>
        <p:txBody>
          <a:bodyPr wrap="square">
            <a:spAutoFit/>
          </a:bodyPr>
          <a:lstStyle/>
          <a:p>
            <a:pPr lvl="0"/>
            <a:r>
              <a:rPr lang="en-US" sz="1200" dirty="0">
                <a:ea typeface="Verdana" panose="020B0604030504040204" pitchFamily="34" charset="0"/>
                <a:cs typeface="Verdana" panose="020B0604030504040204" pitchFamily="34" charset="0"/>
              </a:rPr>
              <a:t>Source: Specialized Training: Medical/Mental Health Care (Regional Training Files) Authors: National Commission on Correctional Healthcare (NCCHC</a:t>
            </a:r>
            <a:r>
              <a:rPr lang="en-US" sz="1200" dirty="0" smtClean="0">
                <a:ea typeface="Verdana" panose="020B0604030504040204" pitchFamily="34" charset="0"/>
                <a:cs typeface="Verdana" panose="020B0604030504040204" pitchFamily="34" charset="0"/>
              </a:rPr>
              <a:t>), April 2013</a:t>
            </a:r>
            <a:endParaRPr lang="en-US" sz="1200" dirty="0">
              <a:ea typeface="Verdana" panose="020B0604030504040204" pitchFamily="34" charset="0"/>
              <a:cs typeface="Verdana" panose="020B0604030504040204" pitchFamily="34"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847" y="1676400"/>
            <a:ext cx="1871472" cy="2029307"/>
          </a:xfrm>
          <a:prstGeom prst="rect">
            <a:avLst/>
          </a:prstGeom>
        </p:spPr>
      </p:pic>
    </p:spTree>
    <p:extLst>
      <p:ext uri="{BB962C8B-B14F-4D97-AF65-F5344CB8AC3E}">
        <p14:creationId xmlns:p14="http://schemas.microsoft.com/office/powerpoint/2010/main" val="21149185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Trauma Changes the Brain and Response, Continued</a:t>
            </a:r>
            <a:endParaRPr lang="en-US" dirty="0"/>
          </a:p>
        </p:txBody>
      </p:sp>
      <p:sp>
        <p:nvSpPr>
          <p:cNvPr id="3" name="Content Placeholder 2"/>
          <p:cNvSpPr>
            <a:spLocks noGrp="1"/>
          </p:cNvSpPr>
          <p:nvPr>
            <p:ph sz="quarter" idx="4"/>
          </p:nvPr>
        </p:nvSpPr>
        <p:spPr>
          <a:xfrm>
            <a:off x="685800" y="1493837"/>
            <a:ext cx="7924800" cy="4906963"/>
          </a:xfrm>
        </p:spPr>
        <p:txBody>
          <a:bodyPr/>
          <a:lstStyle/>
          <a:p>
            <a:pPr marL="285750" indent="-285750">
              <a:buFont typeface="Arial" panose="020B0604020202020204" pitchFamily="34" charset="0"/>
              <a:buChar char="•"/>
            </a:pPr>
            <a:r>
              <a:rPr lang="en-US" dirty="0" smtClean="0"/>
              <a:t>The other thing to remember is that the stress hormone interferes with the way we are able to store memory</a:t>
            </a:r>
          </a:p>
          <a:p>
            <a:pPr marL="285750" indent="-285750">
              <a:buFont typeface="Arial" panose="020B0604020202020204" pitchFamily="34" charset="0"/>
              <a:buChar char="•"/>
            </a:pPr>
            <a:r>
              <a:rPr lang="en-US" dirty="0" smtClean="0"/>
              <a:t>So we know that in trauma response or PTSD the trauma is continuing to live in the brain</a:t>
            </a:r>
          </a:p>
          <a:p>
            <a:pPr marL="285750" indent="-285750">
              <a:buFont typeface="Arial" panose="020B0604020202020204" pitchFamily="34" charset="0"/>
              <a:buChar char="•"/>
            </a:pPr>
            <a:r>
              <a:rPr lang="en-US" dirty="0" smtClean="0"/>
              <a:t>This can impact behaviors, create triggers and if we understand this we can detect signs of trauma</a:t>
            </a:r>
            <a:endParaRPr lang="en-US" dirty="0"/>
          </a:p>
        </p:txBody>
      </p:sp>
      <p:sp>
        <p:nvSpPr>
          <p:cNvPr id="4" name="Slide Number Placeholder 3"/>
          <p:cNvSpPr>
            <a:spLocks noGrp="1"/>
          </p:cNvSpPr>
          <p:nvPr>
            <p:ph type="sldNum" sz="quarter" idx="12"/>
          </p:nvPr>
        </p:nvSpPr>
        <p:spPr/>
        <p:txBody>
          <a:bodyPr/>
          <a:lstStyle/>
          <a:p>
            <a:fld id="{1D9A7EC0-582D-4850-BD02-1E29DEF62370}" type="slidenum">
              <a:rPr lang="en-US" smtClean="0"/>
              <a:pPr/>
              <a:t>53</a:t>
            </a:fld>
            <a:endParaRPr lang="en-US" dirty="0"/>
          </a:p>
        </p:txBody>
      </p:sp>
      <p:sp>
        <p:nvSpPr>
          <p:cNvPr id="5" name="Footer Placeholder 4"/>
          <p:cNvSpPr>
            <a:spLocks noGrp="1"/>
          </p:cNvSpPr>
          <p:nvPr>
            <p:ph type="ftr" sz="quarter" idx="3"/>
          </p:nvPr>
        </p:nvSpPr>
        <p:spPr/>
        <p:txBody>
          <a:bodyPr/>
          <a:lstStyle/>
          <a:p>
            <a:r>
              <a:rPr lang="en-US" smtClean="0"/>
              <a:t>The Moss Group, Inc.</a:t>
            </a:r>
            <a:endParaRPr lang="en-US" dirty="0"/>
          </a:p>
        </p:txBody>
      </p:sp>
      <p:sp>
        <p:nvSpPr>
          <p:cNvPr id="6" name="Rectangle 5"/>
          <p:cNvSpPr/>
          <p:nvPr/>
        </p:nvSpPr>
        <p:spPr>
          <a:xfrm>
            <a:off x="677091" y="5862935"/>
            <a:ext cx="7315200" cy="461665"/>
          </a:xfrm>
          <a:prstGeom prst="rect">
            <a:avLst/>
          </a:prstGeom>
        </p:spPr>
        <p:txBody>
          <a:bodyPr wrap="square">
            <a:spAutoFit/>
          </a:bodyPr>
          <a:lstStyle/>
          <a:p>
            <a:pPr lvl="0"/>
            <a:r>
              <a:rPr lang="en-US" sz="1200" dirty="0">
                <a:latin typeface="+mj-lt"/>
                <a:ea typeface="Verdana" panose="020B0604030504040204" pitchFamily="34" charset="0"/>
                <a:cs typeface="Verdana" panose="020B0604030504040204" pitchFamily="34" charset="0"/>
              </a:rPr>
              <a:t>Source: </a:t>
            </a:r>
            <a:r>
              <a:rPr lang="en-US" sz="1200" dirty="0" smtClean="0">
                <a:latin typeface="+mj-lt"/>
                <a:ea typeface="Verdana" panose="020B0604030504040204" pitchFamily="34" charset="0"/>
                <a:cs typeface="Verdana" panose="020B0604030504040204" pitchFamily="34" charset="0"/>
              </a:rPr>
              <a:t> Specialized </a:t>
            </a:r>
            <a:r>
              <a:rPr lang="en-US" sz="1200" dirty="0">
                <a:latin typeface="+mj-lt"/>
                <a:ea typeface="Verdana" panose="020B0604030504040204" pitchFamily="34" charset="0"/>
                <a:cs typeface="Verdana" panose="020B0604030504040204" pitchFamily="34" charset="0"/>
              </a:rPr>
              <a:t>Training: Medical/Mental Health Care (Regional Training Files) Authors: National Commission on Correctional Healthcare (NCCHC</a:t>
            </a:r>
            <a:r>
              <a:rPr lang="en-US" sz="1200" dirty="0" smtClean="0">
                <a:latin typeface="+mj-lt"/>
                <a:ea typeface="Verdana" panose="020B0604030504040204" pitchFamily="34" charset="0"/>
                <a:cs typeface="Verdana" panose="020B0604030504040204" pitchFamily="34" charset="0"/>
              </a:rPr>
              <a:t>), April 2013</a:t>
            </a:r>
            <a:endParaRPr lang="en-US" sz="1200" dirty="0">
              <a:latin typeface="+mj-lt"/>
              <a:ea typeface="Verdana" panose="020B0604030504040204" pitchFamily="34" charset="0"/>
              <a:cs typeface="Verdana" panose="020B0604030504040204" pitchFamily="34" charset="0"/>
            </a:endParaRP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3276600"/>
            <a:ext cx="2064559" cy="2362200"/>
          </a:xfrm>
          <a:prstGeom prst="rect">
            <a:avLst/>
          </a:prstGeom>
        </p:spPr>
      </p:pic>
    </p:spTree>
    <p:extLst>
      <p:ext uri="{BB962C8B-B14F-4D97-AF65-F5344CB8AC3E}">
        <p14:creationId xmlns:p14="http://schemas.microsoft.com/office/powerpoint/2010/main" val="3339259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Continuous Trauma for Inmates</a:t>
            </a:r>
            <a:endParaRPr lang="en-US" dirty="0"/>
          </a:p>
        </p:txBody>
      </p:sp>
      <p:sp>
        <p:nvSpPr>
          <p:cNvPr id="3" name="Content Placeholder 2"/>
          <p:cNvSpPr>
            <a:spLocks noGrp="1"/>
          </p:cNvSpPr>
          <p:nvPr>
            <p:ph sz="quarter" idx="4"/>
          </p:nvPr>
        </p:nvSpPr>
        <p:spPr>
          <a:xfrm>
            <a:off x="685800" y="1600200"/>
            <a:ext cx="7924800" cy="4906963"/>
          </a:xfrm>
        </p:spPr>
        <p:txBody>
          <a:bodyPr/>
          <a:lstStyle/>
          <a:p>
            <a:pPr marL="285750" indent="-285750">
              <a:spcAft>
                <a:spcPts val="600"/>
              </a:spcAft>
              <a:buFont typeface="Arial" panose="020B0604020202020204" pitchFamily="34" charset="0"/>
              <a:buChar char="•"/>
            </a:pPr>
            <a:r>
              <a:rPr lang="en-US" dirty="0" smtClean="0"/>
              <a:t>Can create chronic hyper arousal</a:t>
            </a:r>
          </a:p>
          <a:p>
            <a:pPr marL="285750" indent="-285750">
              <a:spcAft>
                <a:spcPts val="600"/>
              </a:spcAft>
              <a:buFont typeface="Arial" panose="020B0604020202020204" pitchFamily="34" charset="0"/>
              <a:buChar char="•"/>
            </a:pPr>
            <a:r>
              <a:rPr lang="en-US" dirty="0" smtClean="0"/>
              <a:t>If constantly in fear of abuse or retaliation the brain begins to become hard-wired to respond immediately</a:t>
            </a:r>
          </a:p>
          <a:p>
            <a:pPr marL="285750" indent="-285750">
              <a:spcAft>
                <a:spcPts val="600"/>
              </a:spcAft>
              <a:buFont typeface="Arial" panose="020B0604020202020204" pitchFamily="34" charset="0"/>
              <a:buChar char="•"/>
            </a:pPr>
            <a:r>
              <a:rPr lang="en-US" dirty="0" smtClean="0"/>
              <a:t>The brain has an inability to calm down, a lot of anxiety, difficulty sleeping, irritability, impulsive behavior</a:t>
            </a:r>
          </a:p>
          <a:p>
            <a:pPr marL="285750" indent="-285750">
              <a:spcAft>
                <a:spcPts val="600"/>
              </a:spcAft>
              <a:buFont typeface="Arial" panose="020B0604020202020204" pitchFamily="34" charset="0"/>
              <a:buChar char="•"/>
            </a:pPr>
            <a:r>
              <a:rPr lang="en-US" dirty="0" smtClean="0"/>
              <a:t>These are all signs that could help you detect sexual abuse or fear of abuse/harassment</a:t>
            </a:r>
            <a:endParaRPr lang="en-US" dirty="0"/>
          </a:p>
        </p:txBody>
      </p:sp>
      <p:sp>
        <p:nvSpPr>
          <p:cNvPr id="4" name="Slide Number Placeholder 3"/>
          <p:cNvSpPr>
            <a:spLocks noGrp="1"/>
          </p:cNvSpPr>
          <p:nvPr>
            <p:ph type="sldNum" sz="quarter" idx="12"/>
          </p:nvPr>
        </p:nvSpPr>
        <p:spPr/>
        <p:txBody>
          <a:bodyPr/>
          <a:lstStyle/>
          <a:p>
            <a:fld id="{1D9A7EC0-582D-4850-BD02-1E29DEF62370}" type="slidenum">
              <a:rPr lang="en-US" smtClean="0"/>
              <a:pPr/>
              <a:t>54</a:t>
            </a:fld>
            <a:endParaRPr lang="en-US" dirty="0"/>
          </a:p>
        </p:txBody>
      </p:sp>
      <p:sp>
        <p:nvSpPr>
          <p:cNvPr id="5" name="Footer Placeholder 4"/>
          <p:cNvSpPr>
            <a:spLocks noGrp="1"/>
          </p:cNvSpPr>
          <p:nvPr>
            <p:ph type="ftr" sz="quarter" idx="3"/>
          </p:nvPr>
        </p:nvSpPr>
        <p:spPr/>
        <p:txBody>
          <a:bodyPr/>
          <a:lstStyle/>
          <a:p>
            <a:r>
              <a:rPr lang="en-US" smtClean="0"/>
              <a:t>The Moss Group, Inc.</a:t>
            </a:r>
            <a:endParaRPr lang="en-US" dirty="0"/>
          </a:p>
        </p:txBody>
      </p:sp>
      <p:sp>
        <p:nvSpPr>
          <p:cNvPr id="6" name="Rectangle 5"/>
          <p:cNvSpPr/>
          <p:nvPr/>
        </p:nvSpPr>
        <p:spPr>
          <a:xfrm>
            <a:off x="685800" y="5532884"/>
            <a:ext cx="7315200" cy="461665"/>
          </a:xfrm>
          <a:prstGeom prst="rect">
            <a:avLst/>
          </a:prstGeom>
        </p:spPr>
        <p:txBody>
          <a:bodyPr wrap="square">
            <a:spAutoFit/>
          </a:bodyPr>
          <a:lstStyle/>
          <a:p>
            <a:pPr lvl="0"/>
            <a:r>
              <a:rPr lang="en-US" sz="1200" dirty="0">
                <a:latin typeface="+mj-lt"/>
                <a:ea typeface="Verdana" panose="020B0604030504040204" pitchFamily="34" charset="0"/>
                <a:cs typeface="Verdana" panose="020B0604030504040204" pitchFamily="34" charset="0"/>
              </a:rPr>
              <a:t>Source: Specialized Training: Medical/Mental Health Care (Regional Training Files) Authors: National Commission on Correctional Healthcare (NCCHC</a:t>
            </a:r>
            <a:r>
              <a:rPr lang="en-US" sz="1200" dirty="0" smtClean="0">
                <a:latin typeface="+mj-lt"/>
                <a:ea typeface="Verdana" panose="020B0604030504040204" pitchFamily="34" charset="0"/>
                <a:cs typeface="Verdana" panose="020B0604030504040204" pitchFamily="34" charset="0"/>
              </a:rPr>
              <a:t>), April 2013.</a:t>
            </a:r>
            <a:endParaRPr lang="en-US" sz="1200" dirty="0">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3815656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 y="312625"/>
            <a:ext cx="8229600" cy="888834"/>
          </a:xfrm>
        </p:spPr>
        <p:txBody>
          <a:bodyPr/>
          <a:lstStyle/>
          <a:p>
            <a:r>
              <a:rPr lang="en-US" sz="2000" dirty="0" smtClean="0"/>
              <a:t>Objective 3: Apply </a:t>
            </a:r>
            <a:r>
              <a:rPr lang="en-US" sz="2000" dirty="0"/>
              <a:t>learning objectives 1 and 2 to fulfill your responsibility under agency sexual abuse and sexual harassment prevention and detection policies and procedures </a:t>
            </a:r>
            <a:br>
              <a:rPr lang="en-US" sz="2000" dirty="0"/>
            </a:br>
            <a:endParaRPr lang="en-US" sz="2000" dirty="0"/>
          </a:p>
        </p:txBody>
      </p:sp>
      <p:sp>
        <p:nvSpPr>
          <p:cNvPr id="6" name="Text Placeholder 5"/>
          <p:cNvSpPr>
            <a:spLocks noGrp="1"/>
          </p:cNvSpPr>
          <p:nvPr>
            <p:ph type="body" sz="quarter" idx="3"/>
          </p:nvPr>
        </p:nvSpPr>
        <p:spPr/>
        <p:txBody>
          <a:bodyPr/>
          <a:lstStyle/>
          <a:p>
            <a:r>
              <a:rPr lang="en-US" dirty="0" smtClean="0"/>
              <a:t>To meet this objective we will discuss:</a:t>
            </a:r>
            <a:endParaRPr lang="en-US" dirty="0"/>
          </a:p>
        </p:txBody>
      </p:sp>
      <p:sp>
        <p:nvSpPr>
          <p:cNvPr id="7" name="Content Placeholder 6"/>
          <p:cNvSpPr>
            <a:spLocks noGrp="1"/>
          </p:cNvSpPr>
          <p:nvPr>
            <p:ph sz="quarter" idx="4"/>
          </p:nvPr>
        </p:nvSpPr>
        <p:spPr>
          <a:xfrm>
            <a:off x="1146582" y="2160695"/>
            <a:ext cx="6773661" cy="1192105"/>
          </a:xfrm>
        </p:spPr>
        <p:style>
          <a:lnRef idx="1">
            <a:schemeClr val="accent6"/>
          </a:lnRef>
          <a:fillRef idx="2">
            <a:schemeClr val="accent6"/>
          </a:fillRef>
          <a:effectRef idx="1">
            <a:schemeClr val="accent6"/>
          </a:effectRef>
          <a:fontRef idx="minor">
            <a:schemeClr val="dk1"/>
          </a:fontRef>
        </p:style>
        <p:txBody>
          <a:bodyPr/>
          <a:lstStyle/>
          <a:p>
            <a:pPr marL="285750" indent="-285750">
              <a:buFont typeface="Arial" panose="020B0604020202020204" pitchFamily="34" charset="0"/>
              <a:buChar char="•"/>
            </a:pPr>
            <a:r>
              <a:rPr lang="en-US" dirty="0" smtClean="0"/>
              <a:t>Prevention and detection strategies</a:t>
            </a:r>
          </a:p>
          <a:p>
            <a:pPr marL="285750" indent="-285750">
              <a:buFont typeface="Arial" panose="020B0604020202020204" pitchFamily="34" charset="0"/>
              <a:buChar char="•"/>
            </a:pPr>
            <a:r>
              <a:rPr lang="en-US" dirty="0" smtClean="0"/>
              <a:t>Facility policies and procedures that support prevention and detection of sexual abuse and sexual harassment</a:t>
            </a:r>
          </a:p>
        </p:txBody>
      </p:sp>
      <p:sp>
        <p:nvSpPr>
          <p:cNvPr id="4" name="Slide Number Placeholder 3"/>
          <p:cNvSpPr>
            <a:spLocks noGrp="1"/>
          </p:cNvSpPr>
          <p:nvPr>
            <p:ph type="sldNum" sz="quarter" idx="12"/>
          </p:nvPr>
        </p:nvSpPr>
        <p:spPr/>
        <p:txBody>
          <a:bodyPr/>
          <a:lstStyle/>
          <a:p>
            <a:fld id="{8027077B-008D-4965-9019-4B1F59FF498D}" type="slidenum">
              <a:rPr lang="en-US" smtClean="0"/>
              <a:pPr/>
              <a:t>55</a:t>
            </a:fld>
            <a:endParaRPr lang="en-US" dirty="0"/>
          </a:p>
        </p:txBody>
      </p:sp>
      <p:sp>
        <p:nvSpPr>
          <p:cNvPr id="5" name="Footer Placeholder 4"/>
          <p:cNvSpPr>
            <a:spLocks noGrp="1"/>
          </p:cNvSpPr>
          <p:nvPr>
            <p:ph type="ftr" sz="quarter" idx="13"/>
          </p:nvPr>
        </p:nvSpPr>
        <p:spPr/>
        <p:txBody>
          <a:bodyPr/>
          <a:lstStyle/>
          <a:p>
            <a:r>
              <a:rPr lang="en-US" smtClean="0"/>
              <a:t>The Moss Group, Inc.</a:t>
            </a:r>
            <a:endParaRPr lang="en-US" dirty="0"/>
          </a:p>
        </p:txBody>
      </p:sp>
    </p:spTree>
    <p:extLst>
      <p:ext uri="{BB962C8B-B14F-4D97-AF65-F5344CB8AC3E}">
        <p14:creationId xmlns:p14="http://schemas.microsoft.com/office/powerpoint/2010/main" val="356592905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Prevention Strategies</a:t>
            </a:r>
            <a:endParaRPr lang="en-US" dirty="0"/>
          </a:p>
        </p:txBody>
      </p:sp>
      <p:sp>
        <p:nvSpPr>
          <p:cNvPr id="8" name="Text Placeholder 7"/>
          <p:cNvSpPr>
            <a:spLocks noGrp="1"/>
          </p:cNvSpPr>
          <p:nvPr>
            <p:ph type="body" sz="quarter" idx="3"/>
          </p:nvPr>
        </p:nvSpPr>
        <p:spPr/>
        <p:txBody>
          <a:bodyPr/>
          <a:lstStyle/>
          <a:p>
            <a:r>
              <a:rPr lang="en-US" dirty="0" smtClean="0"/>
              <a:t>What does prevention mean to you?</a:t>
            </a:r>
            <a:endParaRPr lang="en-US" dirty="0"/>
          </a:p>
        </p:txBody>
      </p:sp>
      <p:sp>
        <p:nvSpPr>
          <p:cNvPr id="4" name="Content Placeholder 3"/>
          <p:cNvSpPr>
            <a:spLocks noGrp="1"/>
          </p:cNvSpPr>
          <p:nvPr>
            <p:ph sz="quarter" idx="4"/>
          </p:nvPr>
        </p:nvSpPr>
        <p:spPr/>
        <p:txBody>
          <a:bodyPr/>
          <a:lstStyle/>
          <a:p>
            <a:pPr marL="285750" indent="-285750">
              <a:buFont typeface="Arial" panose="020B0604020202020204" pitchFamily="34" charset="0"/>
              <a:buChar char="•"/>
            </a:pPr>
            <a:r>
              <a:rPr lang="en-US" dirty="0" smtClean="0"/>
              <a:t>How do you maintain safety each day through prevention?</a:t>
            </a:r>
          </a:p>
          <a:p>
            <a:pPr marL="285750" indent="-285750">
              <a:buFont typeface="Arial" panose="020B0604020202020204" pitchFamily="34" charset="0"/>
              <a:buChar char="•"/>
            </a:pPr>
            <a:r>
              <a:rPr lang="en-US" dirty="0" smtClean="0"/>
              <a:t>How can this apply specifically to PREA and sexual safety?</a:t>
            </a:r>
          </a:p>
          <a:p>
            <a:pPr marL="285750" indent="-285750">
              <a:buFont typeface="Arial" panose="020B0604020202020204" pitchFamily="34" charset="0"/>
              <a:buChar char="•"/>
            </a:pPr>
            <a:r>
              <a:rPr lang="en-US" dirty="0" smtClean="0"/>
              <a:t>What other ways can you prevent sexual abuse and sexual harassment now knowing what we discussed regarding dynamics and detection?</a:t>
            </a:r>
          </a:p>
        </p:txBody>
      </p:sp>
      <p:sp>
        <p:nvSpPr>
          <p:cNvPr id="3" name="Slide Number Placeholder 2"/>
          <p:cNvSpPr>
            <a:spLocks noGrp="1"/>
          </p:cNvSpPr>
          <p:nvPr>
            <p:ph type="sldNum" sz="quarter" idx="12"/>
          </p:nvPr>
        </p:nvSpPr>
        <p:spPr/>
        <p:txBody>
          <a:bodyPr/>
          <a:lstStyle/>
          <a:p>
            <a:fld id="{1D9A7EC0-582D-4850-BD02-1E29DEF62370}" type="slidenum">
              <a:rPr lang="en-US" smtClean="0"/>
              <a:pPr/>
              <a:t>56</a:t>
            </a:fld>
            <a:endParaRPr lang="en-US"/>
          </a:p>
        </p:txBody>
      </p:sp>
      <p:sp>
        <p:nvSpPr>
          <p:cNvPr id="2" name="Footer Placeholder 1"/>
          <p:cNvSpPr>
            <a:spLocks noGrp="1"/>
          </p:cNvSpPr>
          <p:nvPr>
            <p:ph type="ftr" sz="quarter" idx="13"/>
          </p:nvPr>
        </p:nvSpPr>
        <p:spPr/>
        <p:txBody>
          <a:bodyPr/>
          <a:lstStyle/>
          <a:p>
            <a:r>
              <a:rPr lang="en-US" smtClean="0"/>
              <a:t>The Moss Group, Inc.</a:t>
            </a:r>
            <a:endParaRPr lang="en-US" dirty="0"/>
          </a:p>
        </p:txBody>
      </p:sp>
    </p:spTree>
    <p:extLst>
      <p:ext uri="{BB962C8B-B14F-4D97-AF65-F5344CB8AC3E}">
        <p14:creationId xmlns:p14="http://schemas.microsoft.com/office/powerpoint/2010/main" val="39726107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Suggested Prevention Strategies</a:t>
            </a:r>
            <a:endParaRPr lang="en-US" dirty="0"/>
          </a:p>
        </p:txBody>
      </p:sp>
      <p:sp>
        <p:nvSpPr>
          <p:cNvPr id="10" name="Text Placeholder 9"/>
          <p:cNvSpPr>
            <a:spLocks noGrp="1"/>
          </p:cNvSpPr>
          <p:nvPr>
            <p:ph type="body" sz="quarter" idx="3"/>
          </p:nvPr>
        </p:nvSpPr>
        <p:spPr/>
        <p:txBody>
          <a:bodyPr/>
          <a:lstStyle/>
          <a:p>
            <a:r>
              <a:rPr lang="en-US" dirty="0" smtClean="0"/>
              <a:t>How Can You Participate in Prevention?</a:t>
            </a:r>
            <a:endParaRPr lang="en-US" dirty="0"/>
          </a:p>
        </p:txBody>
      </p:sp>
      <p:sp>
        <p:nvSpPr>
          <p:cNvPr id="4" name="Content Placeholder 3"/>
          <p:cNvSpPr>
            <a:spLocks noGrp="1"/>
          </p:cNvSpPr>
          <p:nvPr>
            <p:ph sz="quarter" idx="4"/>
          </p:nvPr>
        </p:nvSpPr>
        <p:spPr/>
        <p:txBody>
          <a:bodyPr/>
          <a:lstStyle/>
          <a:p>
            <a:pPr marL="285750" lvl="0" indent="-285750">
              <a:spcAft>
                <a:spcPts val="600"/>
              </a:spcAft>
              <a:buFont typeface="Arial" panose="020B0604020202020204" pitchFamily="34" charset="0"/>
              <a:buChar char="•"/>
            </a:pPr>
            <a:r>
              <a:rPr lang="en-US" dirty="0" smtClean="0"/>
              <a:t>Enforcing the agency or facility policy on zero tolerance</a:t>
            </a:r>
          </a:p>
          <a:p>
            <a:pPr marL="285750" lvl="0" indent="-285750">
              <a:spcAft>
                <a:spcPts val="600"/>
              </a:spcAft>
              <a:buFont typeface="Arial" panose="020B0604020202020204" pitchFamily="34" charset="0"/>
              <a:buChar char="•"/>
            </a:pPr>
            <a:r>
              <a:rPr lang="en-US" dirty="0" smtClean="0"/>
              <a:t>Supporting the agency’s or facility’s sexual abuse reporting policy, if you see something suspicious you are expected to report </a:t>
            </a:r>
          </a:p>
          <a:p>
            <a:pPr marL="285750" lvl="0" indent="-285750">
              <a:spcAft>
                <a:spcPts val="600"/>
              </a:spcAft>
              <a:buFont typeface="Arial" panose="020B0604020202020204" pitchFamily="34" charset="0"/>
              <a:buChar char="•"/>
            </a:pPr>
            <a:r>
              <a:rPr lang="en-US" dirty="0" smtClean="0"/>
              <a:t>Paying attention to your surroundings (blind spots, unlocked closets, staffing shortages)</a:t>
            </a:r>
          </a:p>
          <a:p>
            <a:pPr marL="285750" lvl="0" indent="-285750">
              <a:spcAft>
                <a:spcPts val="600"/>
              </a:spcAft>
              <a:buFont typeface="Arial" panose="020B0604020202020204" pitchFamily="34" charset="0"/>
              <a:buChar char="•"/>
            </a:pPr>
            <a:r>
              <a:rPr lang="en-US" dirty="0" smtClean="0"/>
              <a:t>Other strategies? </a:t>
            </a:r>
          </a:p>
        </p:txBody>
      </p:sp>
      <p:sp>
        <p:nvSpPr>
          <p:cNvPr id="5" name="Slide Number Placeholder 4"/>
          <p:cNvSpPr>
            <a:spLocks noGrp="1"/>
          </p:cNvSpPr>
          <p:nvPr>
            <p:ph type="sldNum" sz="quarter" idx="12"/>
          </p:nvPr>
        </p:nvSpPr>
        <p:spPr>
          <a:xfrm>
            <a:off x="457200" y="6324600"/>
            <a:ext cx="2133600" cy="365125"/>
          </a:xfrm>
        </p:spPr>
        <p:txBody>
          <a:bodyPr/>
          <a:lstStyle/>
          <a:p>
            <a:fld id="{1D9A7EC0-582D-4850-BD02-1E29DEF62370}" type="slidenum">
              <a:rPr lang="en-US" smtClean="0"/>
              <a:pPr/>
              <a:t>57</a:t>
            </a:fld>
            <a:endParaRPr lang="en-US"/>
          </a:p>
        </p:txBody>
      </p:sp>
      <p:sp>
        <p:nvSpPr>
          <p:cNvPr id="3" name="Footer Placeholder 2"/>
          <p:cNvSpPr>
            <a:spLocks noGrp="1"/>
          </p:cNvSpPr>
          <p:nvPr>
            <p:ph type="ftr" sz="quarter" idx="13"/>
          </p:nvPr>
        </p:nvSpPr>
        <p:spPr>
          <a:xfrm>
            <a:off x="3124200" y="6356350"/>
            <a:ext cx="2895600" cy="365125"/>
          </a:xfrm>
        </p:spPr>
        <p:txBody>
          <a:bodyPr/>
          <a:lstStyle/>
          <a:p>
            <a:r>
              <a:rPr lang="en-US" smtClean="0"/>
              <a:t>The Moss Group, Inc.</a:t>
            </a:r>
            <a:endParaRPr lang="en-US" dirty="0"/>
          </a:p>
        </p:txBody>
      </p:sp>
    </p:spTree>
    <p:extLst>
      <p:ext uri="{BB962C8B-B14F-4D97-AF65-F5344CB8AC3E}">
        <p14:creationId xmlns:p14="http://schemas.microsoft.com/office/powerpoint/2010/main" val="21954503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PREA Standards and Prevention Planning</a:t>
            </a:r>
            <a:endParaRPr lang="en-US" dirty="0"/>
          </a:p>
        </p:txBody>
      </p:sp>
      <p:sp>
        <p:nvSpPr>
          <p:cNvPr id="3" name="Text Placeholder 2"/>
          <p:cNvSpPr>
            <a:spLocks noGrp="1"/>
          </p:cNvSpPr>
          <p:nvPr>
            <p:ph type="body" sz="quarter" idx="3"/>
          </p:nvPr>
        </p:nvSpPr>
        <p:spPr/>
        <p:txBody>
          <a:bodyPr/>
          <a:lstStyle/>
          <a:p>
            <a:r>
              <a:rPr lang="en-US" dirty="0" smtClean="0"/>
              <a:t>PREA standards address general prevention planning by:</a:t>
            </a:r>
          </a:p>
        </p:txBody>
      </p:sp>
      <p:sp>
        <p:nvSpPr>
          <p:cNvPr id="4" name="Content Placeholder 3"/>
          <p:cNvSpPr>
            <a:spLocks noGrp="1"/>
          </p:cNvSpPr>
          <p:nvPr>
            <p:ph sz="quarter" idx="4"/>
          </p:nvPr>
        </p:nvSpPr>
        <p:spPr/>
        <p:txBody>
          <a:bodyPr/>
          <a:lstStyle/>
          <a:p>
            <a:pPr marL="285750" lvl="0" indent="-285750">
              <a:spcAft>
                <a:spcPts val="600"/>
              </a:spcAft>
              <a:buFont typeface="Arial" panose="020B0604020202020204" pitchFamily="34" charset="0"/>
              <a:buChar char="•"/>
            </a:pPr>
            <a:r>
              <a:rPr lang="en-US" dirty="0" smtClean="0"/>
              <a:t>Identifying a PREA coordinator for your agency/facility (115.11)</a:t>
            </a:r>
          </a:p>
          <a:p>
            <a:pPr marL="285750" lvl="0" indent="-285750">
              <a:spcAft>
                <a:spcPts val="600"/>
              </a:spcAft>
              <a:buFont typeface="Arial" panose="020B0604020202020204" pitchFamily="34" charset="0"/>
              <a:buChar char="•"/>
            </a:pPr>
            <a:r>
              <a:rPr lang="en-US" dirty="0" smtClean="0"/>
              <a:t>Ensuring your agency does not hire or promote someone who has committed sexual abuse, as well as perform background checks of new and current staff (115.17)</a:t>
            </a:r>
          </a:p>
          <a:p>
            <a:pPr marL="285750" lvl="0" indent="-285750">
              <a:spcAft>
                <a:spcPts val="600"/>
              </a:spcAft>
              <a:buFont typeface="Arial" panose="020B0604020202020204" pitchFamily="34" charset="0"/>
              <a:buChar char="•"/>
            </a:pPr>
            <a:r>
              <a:rPr lang="en-US" dirty="0" smtClean="0"/>
              <a:t>Requiring contract providers to adopt PREA (115.12)</a:t>
            </a:r>
          </a:p>
          <a:p>
            <a:pPr marL="285750" lvl="0" indent="-285750">
              <a:spcAft>
                <a:spcPts val="600"/>
              </a:spcAft>
              <a:buFont typeface="Arial" panose="020B0604020202020204" pitchFamily="34" charset="0"/>
              <a:buChar char="•"/>
            </a:pPr>
            <a:r>
              <a:rPr lang="en-US" dirty="0" smtClean="0"/>
              <a:t>Ensuring your agency has multiple mechanisms for reporting abuse (115.51)</a:t>
            </a:r>
          </a:p>
          <a:p>
            <a:pPr marL="285750" lvl="0" indent="-285750">
              <a:spcAft>
                <a:spcPts val="600"/>
              </a:spcAft>
              <a:buFont typeface="Arial" panose="020B0604020202020204" pitchFamily="34" charset="0"/>
              <a:buChar char="•"/>
            </a:pPr>
            <a:r>
              <a:rPr lang="en-US" dirty="0" smtClean="0"/>
              <a:t>Ensuring there is adequate supervision and monitoring practices, taking into consideration several factors such as staffing levels, video monitoring, programming, privacy, prevalence of incidents (115.13)</a:t>
            </a:r>
          </a:p>
        </p:txBody>
      </p:sp>
      <p:sp>
        <p:nvSpPr>
          <p:cNvPr id="6" name="Slide Number Placeholder 5"/>
          <p:cNvSpPr>
            <a:spLocks noGrp="1"/>
          </p:cNvSpPr>
          <p:nvPr>
            <p:ph type="sldNum" sz="quarter" idx="12"/>
          </p:nvPr>
        </p:nvSpPr>
        <p:spPr>
          <a:xfrm>
            <a:off x="457200" y="6324600"/>
            <a:ext cx="2133600" cy="365125"/>
          </a:xfrm>
        </p:spPr>
        <p:txBody>
          <a:bodyPr/>
          <a:lstStyle/>
          <a:p>
            <a:fld id="{1D9A7EC0-582D-4850-BD02-1E29DEF62370}" type="slidenum">
              <a:rPr lang="en-US" smtClean="0"/>
              <a:pPr/>
              <a:t>58</a:t>
            </a:fld>
            <a:endParaRPr lang="en-US" dirty="0"/>
          </a:p>
        </p:txBody>
      </p:sp>
      <p:sp>
        <p:nvSpPr>
          <p:cNvPr id="5" name="Footer Placeholder 4"/>
          <p:cNvSpPr>
            <a:spLocks noGrp="1"/>
          </p:cNvSpPr>
          <p:nvPr>
            <p:ph type="ftr" sz="quarter" idx="13"/>
          </p:nvPr>
        </p:nvSpPr>
        <p:spPr>
          <a:xfrm>
            <a:off x="3124200" y="6356350"/>
            <a:ext cx="2895600" cy="365125"/>
          </a:xfrm>
        </p:spPr>
        <p:txBody>
          <a:bodyPr/>
          <a:lstStyle/>
          <a:p>
            <a:r>
              <a:rPr lang="en-US" smtClean="0"/>
              <a:t>The Moss Group, Inc.</a:t>
            </a:r>
            <a:endParaRPr lang="en-US" dirty="0"/>
          </a:p>
        </p:txBody>
      </p:sp>
    </p:spTree>
    <p:extLst>
      <p:ext uri="{BB962C8B-B14F-4D97-AF65-F5344CB8AC3E}">
        <p14:creationId xmlns:p14="http://schemas.microsoft.com/office/powerpoint/2010/main" val="6999384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Detection</a:t>
            </a:r>
            <a:endParaRPr lang="en-US" dirty="0"/>
          </a:p>
        </p:txBody>
      </p:sp>
      <p:sp>
        <p:nvSpPr>
          <p:cNvPr id="6" name="Slide Number Placeholder 5"/>
          <p:cNvSpPr>
            <a:spLocks noGrp="1"/>
          </p:cNvSpPr>
          <p:nvPr>
            <p:ph type="sldNum" sz="quarter" idx="12"/>
          </p:nvPr>
        </p:nvSpPr>
        <p:spPr/>
        <p:txBody>
          <a:bodyPr/>
          <a:lstStyle/>
          <a:p>
            <a:fld id="{1D9A7EC0-582D-4850-BD02-1E29DEF62370}" type="slidenum">
              <a:rPr lang="en-US" smtClean="0"/>
              <a:pPr/>
              <a:t>59</a:t>
            </a:fld>
            <a:endParaRPr lang="en-US"/>
          </a:p>
        </p:txBody>
      </p:sp>
      <p:sp>
        <p:nvSpPr>
          <p:cNvPr id="4" name="Footer Placeholder 3"/>
          <p:cNvSpPr>
            <a:spLocks noGrp="1"/>
          </p:cNvSpPr>
          <p:nvPr>
            <p:ph type="ftr" sz="quarter" idx="3"/>
          </p:nvPr>
        </p:nvSpPr>
        <p:spPr/>
        <p:txBody>
          <a:bodyPr/>
          <a:lstStyle/>
          <a:p>
            <a:r>
              <a:rPr lang="en-US" smtClean="0"/>
              <a:t>The Moss Group, Inc.</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2133600"/>
            <a:ext cx="4191000" cy="1840912"/>
          </a:xfrm>
          <a:prstGeom prst="rect">
            <a:avLst/>
          </a:prstGeom>
        </p:spPr>
      </p:pic>
    </p:spTree>
    <p:extLst>
      <p:ext uri="{BB962C8B-B14F-4D97-AF65-F5344CB8AC3E}">
        <p14:creationId xmlns:p14="http://schemas.microsoft.com/office/powerpoint/2010/main" val="4244491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60022" y="1588911"/>
            <a:ext cx="4038600" cy="4525963"/>
          </a:xfrm>
        </p:spPr>
        <p:txBody>
          <a:bodyPr/>
          <a:lstStyle/>
          <a:p>
            <a:pPr marL="285750" indent="-285750">
              <a:buFont typeface="Arial" panose="020B0604020202020204" pitchFamily="34" charset="0"/>
              <a:buChar char="•"/>
            </a:pPr>
            <a:r>
              <a:rPr lang="en-US" dirty="0" smtClean="0"/>
              <a:t>Sexual abuse </a:t>
            </a:r>
          </a:p>
          <a:p>
            <a:pPr marL="285750" indent="-285750">
              <a:buFont typeface="Arial" panose="020B0604020202020204" pitchFamily="34" charset="0"/>
              <a:buChar char="•"/>
            </a:pPr>
            <a:r>
              <a:rPr lang="en-US" dirty="0"/>
              <a:t>Voyeurism</a:t>
            </a:r>
          </a:p>
          <a:p>
            <a:pPr marL="285750" indent="-285750">
              <a:buFont typeface="Arial" panose="020B0604020202020204" pitchFamily="34" charset="0"/>
              <a:buChar char="•"/>
            </a:pPr>
            <a:r>
              <a:rPr lang="en-US" dirty="0" smtClean="0"/>
              <a:t>Sexual harassment</a:t>
            </a:r>
          </a:p>
          <a:p>
            <a:pPr marL="285750" indent="-285750">
              <a:buFont typeface="Arial" panose="020B0604020202020204" pitchFamily="34" charset="0"/>
              <a:buChar char="•"/>
            </a:pPr>
            <a:r>
              <a:rPr lang="en-US" dirty="0" smtClean="0"/>
              <a:t>Sexual victimization</a:t>
            </a:r>
          </a:p>
          <a:p>
            <a:pPr marL="285750" indent="-285750">
              <a:buFont typeface="Arial" panose="020B0604020202020204" pitchFamily="34" charset="0"/>
              <a:buChar char="•"/>
            </a:pPr>
            <a:r>
              <a:rPr lang="en-US" dirty="0" smtClean="0"/>
              <a:t>Code of Silence </a:t>
            </a:r>
          </a:p>
          <a:p>
            <a:pPr marL="285750" indent="-285750">
              <a:buFont typeface="Arial" panose="020B0604020202020204" pitchFamily="34" charset="0"/>
              <a:buChar char="•"/>
            </a:pPr>
            <a:r>
              <a:rPr lang="en-US" dirty="0" smtClean="0"/>
              <a:t>Trauma</a:t>
            </a:r>
          </a:p>
          <a:p>
            <a:pPr marL="285750" indent="-285750">
              <a:buFont typeface="Arial" panose="020B0604020202020204" pitchFamily="34" charset="0"/>
              <a:buChar char="•"/>
            </a:pPr>
            <a:r>
              <a:rPr lang="en-US" dirty="0" smtClean="0"/>
              <a:t>Gender non-conforming</a:t>
            </a:r>
          </a:p>
          <a:p>
            <a:pPr marL="285750" indent="-285750">
              <a:buFont typeface="Arial" panose="020B0604020202020204" pitchFamily="34" charset="0"/>
              <a:buChar char="•"/>
            </a:pPr>
            <a:endParaRPr lang="en-US" dirty="0"/>
          </a:p>
        </p:txBody>
      </p:sp>
      <p:sp>
        <p:nvSpPr>
          <p:cNvPr id="5" name="Title 4"/>
          <p:cNvSpPr>
            <a:spLocks noGrp="1"/>
          </p:cNvSpPr>
          <p:nvPr>
            <p:ph type="title"/>
          </p:nvPr>
        </p:nvSpPr>
        <p:spPr/>
        <p:txBody>
          <a:bodyPr/>
          <a:lstStyle/>
          <a:p>
            <a:r>
              <a:rPr lang="en-US" dirty="0" smtClean="0"/>
              <a:t>Key Terms</a:t>
            </a:r>
            <a:endParaRPr lang="en-US" dirty="0"/>
          </a:p>
        </p:txBody>
      </p:sp>
      <p:sp>
        <p:nvSpPr>
          <p:cNvPr id="4" name="Slide Number Placeholder 3"/>
          <p:cNvSpPr>
            <a:spLocks noGrp="1"/>
          </p:cNvSpPr>
          <p:nvPr>
            <p:ph type="sldNum" sz="quarter" idx="12"/>
          </p:nvPr>
        </p:nvSpPr>
        <p:spPr/>
        <p:txBody>
          <a:bodyPr/>
          <a:lstStyle/>
          <a:p>
            <a:fld id="{8027077B-008D-4965-9019-4B1F59FF498D}" type="slidenum">
              <a:rPr lang="en-US" smtClean="0"/>
              <a:pPr/>
              <a:t>6</a:t>
            </a:fld>
            <a:endParaRPr lang="en-US" dirty="0"/>
          </a:p>
        </p:txBody>
      </p:sp>
      <p:sp>
        <p:nvSpPr>
          <p:cNvPr id="11" name="Footer Placeholder 10"/>
          <p:cNvSpPr>
            <a:spLocks noGrp="1"/>
          </p:cNvSpPr>
          <p:nvPr>
            <p:ph type="ftr" sz="quarter" idx="13"/>
          </p:nvPr>
        </p:nvSpPr>
        <p:spPr/>
        <p:txBody>
          <a:bodyPr/>
          <a:lstStyle/>
          <a:p>
            <a:r>
              <a:rPr lang="en-US" dirty="0" smtClean="0"/>
              <a:t>The Moss Group, Inc.</a:t>
            </a:r>
            <a:endParaRPr lang="en-US" dirty="0"/>
          </a:p>
        </p:txBody>
      </p:sp>
      <p:pic>
        <p:nvPicPr>
          <p:cNvPr id="8"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1600200"/>
            <a:ext cx="2519996" cy="2514930"/>
          </a:xfrm>
          <a:prstGeom prst="rect">
            <a:avLst/>
          </a:prstGeom>
        </p:spPr>
      </p:pic>
    </p:spTree>
    <p:extLst>
      <p:ext uri="{BB962C8B-B14F-4D97-AF65-F5344CB8AC3E}">
        <p14:creationId xmlns:p14="http://schemas.microsoft.com/office/powerpoint/2010/main" val="22360049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Detection Strategies</a:t>
            </a:r>
            <a:endParaRPr lang="en-US" dirty="0"/>
          </a:p>
        </p:txBody>
      </p:sp>
      <p:sp>
        <p:nvSpPr>
          <p:cNvPr id="3" name="Content Placeholder 2"/>
          <p:cNvSpPr>
            <a:spLocks noGrp="1"/>
          </p:cNvSpPr>
          <p:nvPr>
            <p:ph sz="quarter" idx="4"/>
          </p:nvPr>
        </p:nvSpPr>
        <p:spPr>
          <a:xfrm>
            <a:off x="685800" y="1600200"/>
            <a:ext cx="7924800" cy="4906963"/>
          </a:xfrm>
        </p:spPr>
        <p:txBody>
          <a:bodyPr/>
          <a:lstStyle/>
          <a:p>
            <a:pPr marL="285750" lvl="0" indent="-285750">
              <a:spcAft>
                <a:spcPts val="600"/>
              </a:spcAft>
              <a:buFont typeface="Arial" panose="020B0604020202020204" pitchFamily="34" charset="0"/>
              <a:buChar char="•"/>
            </a:pPr>
            <a:r>
              <a:rPr lang="en-US" dirty="0"/>
              <a:t>Take note of inmate behaviors and </a:t>
            </a:r>
            <a:r>
              <a:rPr lang="en-US" dirty="0" smtClean="0"/>
              <a:t>patterns</a:t>
            </a:r>
          </a:p>
          <a:p>
            <a:pPr marL="285750" lvl="0" indent="-285750">
              <a:spcAft>
                <a:spcPts val="600"/>
              </a:spcAft>
              <a:buFont typeface="Arial" panose="020B0604020202020204" pitchFamily="34" charset="0"/>
              <a:buChar char="•"/>
            </a:pPr>
            <a:r>
              <a:rPr lang="en-US" dirty="0" smtClean="0"/>
              <a:t>Address </a:t>
            </a:r>
            <a:r>
              <a:rPr lang="en-US" dirty="0"/>
              <a:t>the inmate should their behavior become uncharacteristic or demonstrate </a:t>
            </a:r>
            <a:r>
              <a:rPr lang="en-US" dirty="0" smtClean="0"/>
              <a:t>signs </a:t>
            </a:r>
            <a:r>
              <a:rPr lang="en-US" dirty="0"/>
              <a:t>discussed previously in this </a:t>
            </a:r>
            <a:r>
              <a:rPr lang="en-US" dirty="0" smtClean="0"/>
              <a:t>training</a:t>
            </a:r>
          </a:p>
          <a:p>
            <a:pPr marL="285750" lvl="0" indent="-285750">
              <a:spcAft>
                <a:spcPts val="600"/>
              </a:spcAft>
              <a:buFont typeface="Arial" panose="020B0604020202020204" pitchFamily="34" charset="0"/>
              <a:buChar char="•"/>
            </a:pPr>
            <a:r>
              <a:rPr lang="en-US" dirty="0" smtClean="0"/>
              <a:t>Take note of staff behaviors should they become uncharacteristic of the staff person</a:t>
            </a:r>
          </a:p>
          <a:p>
            <a:pPr marL="285750" lvl="0" indent="-285750">
              <a:spcAft>
                <a:spcPts val="600"/>
              </a:spcAft>
              <a:buFont typeface="Arial" panose="020B0604020202020204" pitchFamily="34" charset="0"/>
              <a:buChar char="•"/>
            </a:pPr>
            <a:r>
              <a:rPr lang="en-US" dirty="0" smtClean="0"/>
              <a:t>Develop a strategy with how you will address the staff person should their behavior become out of the ordinary</a:t>
            </a:r>
          </a:p>
          <a:p>
            <a:pPr marL="285750" lvl="0" indent="-285750">
              <a:spcAft>
                <a:spcPts val="600"/>
              </a:spcAft>
              <a:buFont typeface="Arial" panose="020B0604020202020204" pitchFamily="34" charset="0"/>
              <a:buChar char="•"/>
            </a:pPr>
            <a:r>
              <a:rPr lang="en-US" dirty="0" smtClean="0"/>
              <a:t>While we can refer to red flags to help guide prevention and detection these are not absolutes, but may indicate need for further response </a:t>
            </a:r>
          </a:p>
          <a:p>
            <a:pPr lvl="0">
              <a:spcAft>
                <a:spcPts val="600"/>
              </a:spcAft>
            </a:pPr>
            <a:endParaRPr lang="en-US" dirty="0" smtClean="0"/>
          </a:p>
          <a:p>
            <a:endParaRPr lang="en-US" dirty="0"/>
          </a:p>
        </p:txBody>
      </p:sp>
      <p:sp>
        <p:nvSpPr>
          <p:cNvPr id="4" name="Slide Number Placeholder 3"/>
          <p:cNvSpPr>
            <a:spLocks noGrp="1"/>
          </p:cNvSpPr>
          <p:nvPr>
            <p:ph type="sldNum" sz="quarter" idx="12"/>
          </p:nvPr>
        </p:nvSpPr>
        <p:spPr/>
        <p:txBody>
          <a:bodyPr/>
          <a:lstStyle/>
          <a:p>
            <a:fld id="{8027077B-008D-4965-9019-4B1F59FF498D}" type="slidenum">
              <a:rPr lang="en-US" smtClean="0"/>
              <a:pPr/>
              <a:t>60</a:t>
            </a:fld>
            <a:endParaRPr lang="en-US" dirty="0"/>
          </a:p>
        </p:txBody>
      </p:sp>
      <p:sp>
        <p:nvSpPr>
          <p:cNvPr id="5" name="Footer Placeholder 4"/>
          <p:cNvSpPr>
            <a:spLocks noGrp="1"/>
          </p:cNvSpPr>
          <p:nvPr>
            <p:ph type="ftr" sz="quarter" idx="3"/>
          </p:nvPr>
        </p:nvSpPr>
        <p:spPr/>
        <p:txBody>
          <a:bodyPr/>
          <a:lstStyle/>
          <a:p>
            <a:r>
              <a:rPr lang="en-US" smtClean="0"/>
              <a:t>The Moss Group, Inc.</a:t>
            </a:r>
            <a:endParaRPr lang="en-US" dirty="0"/>
          </a:p>
        </p:txBody>
      </p:sp>
    </p:spTree>
    <p:extLst>
      <p:ext uri="{BB962C8B-B14F-4D97-AF65-F5344CB8AC3E}">
        <p14:creationId xmlns:p14="http://schemas.microsoft.com/office/powerpoint/2010/main" val="59630814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Work: Agency/Facility Policies and Procedures</a:t>
            </a:r>
            <a:endParaRPr lang="en-US" dirty="0"/>
          </a:p>
        </p:txBody>
      </p:sp>
      <p:sp>
        <p:nvSpPr>
          <p:cNvPr id="3" name="Content Placeholder 2"/>
          <p:cNvSpPr>
            <a:spLocks noGrp="1"/>
          </p:cNvSpPr>
          <p:nvPr>
            <p:ph sz="quarter" idx="4"/>
          </p:nvPr>
        </p:nvSpPr>
        <p:spPr>
          <a:xfrm>
            <a:off x="685800" y="1600200"/>
            <a:ext cx="7924800" cy="4906963"/>
          </a:xfrm>
        </p:spPr>
        <p:txBody>
          <a:bodyPr/>
          <a:lstStyle/>
          <a:p>
            <a:pPr marL="285750" indent="-285750">
              <a:buFont typeface="Arial" panose="020B0604020202020204" pitchFamily="34" charset="0"/>
              <a:buChar char="•"/>
            </a:pPr>
            <a:r>
              <a:rPr lang="en-US" dirty="0" smtClean="0"/>
              <a:t>Identify in your PREA specific and related policies and/or procedures your responsibility in prevention and detection of sexual abuse</a:t>
            </a:r>
          </a:p>
          <a:p>
            <a:pPr marL="285750" indent="-285750">
              <a:buFont typeface="Arial" panose="020B0604020202020204" pitchFamily="34" charset="0"/>
              <a:buChar char="•"/>
            </a:pPr>
            <a:r>
              <a:rPr lang="en-US" dirty="0" smtClean="0"/>
              <a:t>How does what you learned today help you fulfill your responsibilities under your policies in prevention and detection of sexual abuse and sexual harassment? </a:t>
            </a:r>
          </a:p>
          <a:p>
            <a:pPr marL="285750" indent="-285750">
              <a:buFont typeface="Arial" panose="020B0604020202020204" pitchFamily="34" charset="0"/>
              <a:buChar char="•"/>
            </a:pPr>
            <a:r>
              <a:rPr lang="en-US" dirty="0" smtClean="0"/>
              <a:t>Are there additional elements in your policy that you should be aware of related to prevention and detection?</a:t>
            </a:r>
            <a:endParaRPr lang="en-US" dirty="0"/>
          </a:p>
        </p:txBody>
      </p:sp>
      <p:sp>
        <p:nvSpPr>
          <p:cNvPr id="4" name="Slide Number Placeholder 3"/>
          <p:cNvSpPr>
            <a:spLocks noGrp="1"/>
          </p:cNvSpPr>
          <p:nvPr>
            <p:ph type="sldNum" sz="quarter" idx="12"/>
          </p:nvPr>
        </p:nvSpPr>
        <p:spPr/>
        <p:txBody>
          <a:bodyPr/>
          <a:lstStyle/>
          <a:p>
            <a:fld id="{8027077B-008D-4965-9019-4B1F59FF498D}" type="slidenum">
              <a:rPr lang="en-US" smtClean="0"/>
              <a:pPr/>
              <a:t>61</a:t>
            </a:fld>
            <a:endParaRPr lang="en-US" dirty="0"/>
          </a:p>
        </p:txBody>
      </p:sp>
      <p:sp>
        <p:nvSpPr>
          <p:cNvPr id="5" name="Footer Placeholder 4"/>
          <p:cNvSpPr>
            <a:spLocks noGrp="1"/>
          </p:cNvSpPr>
          <p:nvPr>
            <p:ph type="ftr" sz="quarter" idx="3"/>
          </p:nvPr>
        </p:nvSpPr>
        <p:spPr/>
        <p:txBody>
          <a:bodyPr/>
          <a:lstStyle/>
          <a:p>
            <a:r>
              <a:rPr lang="en-US" smtClean="0"/>
              <a:t>The Moss Group, Inc.</a:t>
            </a:r>
            <a:endParaRPr lang="en-US" dirty="0"/>
          </a:p>
        </p:txBody>
      </p:sp>
      <p:pic>
        <p:nvPicPr>
          <p:cNvPr id="6" name="Content Placeholder 9" descr="discussion grou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3581400"/>
            <a:ext cx="2819400" cy="2283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585387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Unit 3, Part I Objectives</a:t>
            </a:r>
            <a:endParaRPr lang="en-US" dirty="0"/>
          </a:p>
        </p:txBody>
      </p:sp>
      <p:sp>
        <p:nvSpPr>
          <p:cNvPr id="4" name="Slide Number Placeholder 3"/>
          <p:cNvSpPr>
            <a:spLocks noGrp="1"/>
          </p:cNvSpPr>
          <p:nvPr>
            <p:ph type="sldNum" sz="quarter" idx="12"/>
          </p:nvPr>
        </p:nvSpPr>
        <p:spPr/>
        <p:txBody>
          <a:bodyPr/>
          <a:lstStyle/>
          <a:p>
            <a:fld id="{1D9A7EC0-582D-4850-BD02-1E29DEF62370}" type="slidenum">
              <a:rPr lang="en-US" smtClean="0"/>
              <a:pPr/>
              <a:t>62</a:t>
            </a:fld>
            <a:endParaRPr lang="en-US"/>
          </a:p>
        </p:txBody>
      </p:sp>
      <p:sp>
        <p:nvSpPr>
          <p:cNvPr id="3" name="Footer Placeholder 2"/>
          <p:cNvSpPr>
            <a:spLocks noGrp="1"/>
          </p:cNvSpPr>
          <p:nvPr>
            <p:ph type="ftr" sz="quarter" idx="3"/>
          </p:nvPr>
        </p:nvSpPr>
        <p:spPr/>
        <p:txBody>
          <a:bodyPr/>
          <a:lstStyle/>
          <a:p>
            <a:r>
              <a:rPr lang="en-US" smtClean="0"/>
              <a:t>The Moss Group, Inc.</a:t>
            </a:r>
            <a:endParaRPr lang="en-US" dirty="0"/>
          </a:p>
        </p:txBody>
      </p:sp>
      <p:sp>
        <p:nvSpPr>
          <p:cNvPr id="6" name="Rectangle 5"/>
          <p:cNvSpPr/>
          <p:nvPr/>
        </p:nvSpPr>
        <p:spPr>
          <a:xfrm>
            <a:off x="457200" y="1443841"/>
            <a:ext cx="8229600" cy="2462213"/>
          </a:xfrm>
          <a:prstGeom prst="rect">
            <a:avLst/>
          </a:prstGeom>
          <a:ln>
            <a:solidFill>
              <a:srgbClr val="CA7700"/>
            </a:solidFill>
          </a:ln>
        </p:spPr>
        <p:style>
          <a:lnRef idx="2">
            <a:schemeClr val="accent6"/>
          </a:lnRef>
          <a:fillRef idx="1">
            <a:schemeClr val="lt1"/>
          </a:fillRef>
          <a:effectRef idx="0">
            <a:schemeClr val="accent6"/>
          </a:effectRef>
          <a:fontRef idx="minor">
            <a:schemeClr val="dk1"/>
          </a:fontRef>
        </p:style>
        <p:txBody>
          <a:bodyPr wrap="square">
            <a:spAutoFit/>
          </a:bodyPr>
          <a:lstStyle/>
          <a:p>
            <a:pPr marL="457200" lvl="0" indent="-457200">
              <a:spcAft>
                <a:spcPts val="600"/>
              </a:spcAft>
              <a:buFont typeface="+mj-lt"/>
              <a:buAutoNum type="arabicPeriod"/>
            </a:pPr>
            <a:r>
              <a:rPr lang="en-US" dirty="0" smtClean="0">
                <a:solidFill>
                  <a:srgbClr val="5F574F"/>
                </a:solidFill>
                <a:latin typeface="Verdana"/>
                <a:cs typeface="Verdana"/>
              </a:rPr>
              <a:t>Understand the dynamics of sexual abuse and sexual harassment in confinement settings </a:t>
            </a:r>
          </a:p>
          <a:p>
            <a:pPr marL="457200" lvl="0" indent="-457200">
              <a:spcAft>
                <a:spcPts val="600"/>
              </a:spcAft>
              <a:buFont typeface="+mj-lt"/>
              <a:buAutoNum type="arabicPeriod"/>
            </a:pPr>
            <a:r>
              <a:rPr lang="en-US" dirty="0" smtClean="0">
                <a:solidFill>
                  <a:srgbClr val="5F574F"/>
                </a:solidFill>
                <a:latin typeface="Verdana"/>
                <a:cs typeface="Verdana"/>
              </a:rPr>
              <a:t>Learn how to detect signs of threatened and actual sexual abuse by understanding </a:t>
            </a:r>
            <a:r>
              <a:rPr lang="en-US" dirty="0">
                <a:solidFill>
                  <a:srgbClr val="5F574F"/>
                </a:solidFill>
                <a:latin typeface="Verdana"/>
                <a:cs typeface="Verdana"/>
              </a:rPr>
              <a:t>common reactions of victims of sexual abuse and sexual </a:t>
            </a:r>
            <a:r>
              <a:rPr lang="en-US" dirty="0" smtClean="0">
                <a:solidFill>
                  <a:srgbClr val="5F574F"/>
                </a:solidFill>
                <a:latin typeface="Verdana"/>
                <a:cs typeface="Verdana"/>
              </a:rPr>
              <a:t>harassment and common behaviors of abusers</a:t>
            </a:r>
          </a:p>
          <a:p>
            <a:pPr marL="457200" lvl="0" indent="-457200">
              <a:spcAft>
                <a:spcPts val="600"/>
              </a:spcAft>
              <a:buFont typeface="+mj-lt"/>
              <a:buAutoNum type="arabicPeriod"/>
            </a:pPr>
            <a:r>
              <a:rPr lang="en-US" dirty="0" smtClean="0">
                <a:solidFill>
                  <a:srgbClr val="5F574F"/>
                </a:solidFill>
                <a:latin typeface="Verdana"/>
                <a:cs typeface="Verdana"/>
              </a:rPr>
              <a:t>Apply learning objectives 1 and 2 to fulfill your responsibility under agency sexual abuse and sexual harassment prevention and detection policies and procedures </a:t>
            </a:r>
            <a:endParaRPr lang="en-US" dirty="0">
              <a:solidFill>
                <a:srgbClr val="5F574F"/>
              </a:solidFill>
              <a:latin typeface="Verdana"/>
              <a:cs typeface="Verdana"/>
            </a:endParaRPr>
          </a:p>
        </p:txBody>
      </p:sp>
    </p:spTree>
    <p:extLst>
      <p:ext uri="{BB962C8B-B14F-4D97-AF65-F5344CB8AC3E}">
        <p14:creationId xmlns:p14="http://schemas.microsoft.com/office/powerpoint/2010/main" val="234999170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Unit 3, Part I</a:t>
            </a:r>
            <a:endParaRPr lang="en-US" dirty="0"/>
          </a:p>
        </p:txBody>
      </p:sp>
      <p:pic>
        <p:nvPicPr>
          <p:cNvPr id="6" name="Content Placeholder 5"/>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1988110" y="1219200"/>
            <a:ext cx="5320180" cy="4906963"/>
          </a:xfrm>
        </p:spPr>
      </p:pic>
      <p:sp>
        <p:nvSpPr>
          <p:cNvPr id="4" name="Slide Number Placeholder 3"/>
          <p:cNvSpPr>
            <a:spLocks noGrp="1"/>
          </p:cNvSpPr>
          <p:nvPr>
            <p:ph type="sldNum" sz="quarter" idx="12"/>
          </p:nvPr>
        </p:nvSpPr>
        <p:spPr/>
        <p:txBody>
          <a:bodyPr/>
          <a:lstStyle/>
          <a:p>
            <a:fld id="{8027077B-008D-4965-9019-4B1F59FF498D}" type="slidenum">
              <a:rPr lang="en-US" smtClean="0"/>
              <a:pPr/>
              <a:t>63</a:t>
            </a:fld>
            <a:endParaRPr lang="en-US" dirty="0"/>
          </a:p>
        </p:txBody>
      </p:sp>
      <p:sp>
        <p:nvSpPr>
          <p:cNvPr id="5" name="Footer Placeholder 4"/>
          <p:cNvSpPr>
            <a:spLocks noGrp="1"/>
          </p:cNvSpPr>
          <p:nvPr>
            <p:ph type="ftr" sz="quarter" idx="3"/>
          </p:nvPr>
        </p:nvSpPr>
        <p:spPr/>
        <p:txBody>
          <a:bodyPr/>
          <a:lstStyle/>
          <a:p>
            <a:r>
              <a:rPr lang="en-US" smtClean="0"/>
              <a:t>The Moss Group, Inc.</a:t>
            </a:r>
            <a:endParaRPr lang="en-US" dirty="0"/>
          </a:p>
        </p:txBody>
      </p:sp>
    </p:spTree>
    <p:extLst>
      <p:ext uri="{BB962C8B-B14F-4D97-AF65-F5344CB8AC3E}">
        <p14:creationId xmlns:p14="http://schemas.microsoft.com/office/powerpoint/2010/main" val="22416056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 Defined: Sexual Abuse of an Inmate by Another Inmate </a:t>
            </a:r>
            <a:endParaRPr lang="en-US" dirty="0"/>
          </a:p>
        </p:txBody>
      </p:sp>
      <p:sp>
        <p:nvSpPr>
          <p:cNvPr id="3" name="Content Placeholder 2"/>
          <p:cNvSpPr>
            <a:spLocks noGrp="1"/>
          </p:cNvSpPr>
          <p:nvPr>
            <p:ph sz="quarter" idx="4"/>
          </p:nvPr>
        </p:nvSpPr>
        <p:spPr>
          <a:xfrm>
            <a:off x="685800" y="1646237"/>
            <a:ext cx="7924800" cy="4906963"/>
          </a:xfrm>
        </p:spPr>
        <p:txBody>
          <a:bodyPr/>
          <a:lstStyle/>
          <a:p>
            <a:pPr>
              <a:spcAft>
                <a:spcPts val="600"/>
              </a:spcAft>
            </a:pPr>
            <a:r>
              <a:rPr lang="en-US" dirty="0" smtClean="0"/>
              <a:t>Any </a:t>
            </a:r>
            <a:r>
              <a:rPr lang="en-US" dirty="0"/>
              <a:t>of the following acts, if the victim does not consent, is coerced into such act by overt or implied threats of violence, or is unable to consent or refuse: </a:t>
            </a:r>
          </a:p>
          <a:p>
            <a:pPr marL="1085850" lvl="1" indent="-342900">
              <a:spcAft>
                <a:spcPts val="600"/>
              </a:spcAft>
              <a:buFont typeface="Arial" panose="020B0604020202020204" pitchFamily="34" charset="0"/>
              <a:buChar char="•"/>
            </a:pPr>
            <a:r>
              <a:rPr lang="en-US" dirty="0" smtClean="0"/>
              <a:t>Sexual contact </a:t>
            </a:r>
          </a:p>
          <a:p>
            <a:pPr marL="1085850" lvl="1" indent="-342900">
              <a:spcAft>
                <a:spcPts val="600"/>
              </a:spcAft>
              <a:buFont typeface="Arial" panose="020B0604020202020204" pitchFamily="34" charset="0"/>
              <a:buChar char="•"/>
            </a:pPr>
            <a:r>
              <a:rPr lang="en-US" dirty="0" smtClean="0"/>
              <a:t>Penetration </a:t>
            </a:r>
            <a:r>
              <a:rPr lang="en-US" dirty="0"/>
              <a:t>of the anal or genital opening of another person, however slight, by a hand, finger, object, or other instrument; and </a:t>
            </a:r>
          </a:p>
          <a:p>
            <a:pPr marL="1085850" lvl="1" indent="-342900">
              <a:spcAft>
                <a:spcPts val="600"/>
              </a:spcAft>
              <a:buFont typeface="Arial" panose="020B0604020202020204" pitchFamily="34" charset="0"/>
              <a:buChar char="•"/>
            </a:pPr>
            <a:r>
              <a:rPr lang="en-US" dirty="0" smtClean="0"/>
              <a:t>Any </a:t>
            </a:r>
            <a:r>
              <a:rPr lang="en-US" dirty="0"/>
              <a:t>other intentional </a:t>
            </a:r>
            <a:r>
              <a:rPr lang="en-US" dirty="0" smtClean="0"/>
              <a:t>touching</a:t>
            </a:r>
            <a:endParaRPr lang="en-US" dirty="0"/>
          </a:p>
        </p:txBody>
      </p:sp>
      <p:sp>
        <p:nvSpPr>
          <p:cNvPr id="4" name="Slide Number Placeholder 3"/>
          <p:cNvSpPr>
            <a:spLocks noGrp="1"/>
          </p:cNvSpPr>
          <p:nvPr>
            <p:ph type="sldNum" sz="quarter" idx="12"/>
          </p:nvPr>
        </p:nvSpPr>
        <p:spPr/>
        <p:txBody>
          <a:bodyPr/>
          <a:lstStyle/>
          <a:p>
            <a:fld id="{8027077B-008D-4965-9019-4B1F59FF498D}" type="slidenum">
              <a:rPr lang="en-US" smtClean="0"/>
              <a:pPr/>
              <a:t>7</a:t>
            </a:fld>
            <a:endParaRPr lang="en-US" dirty="0"/>
          </a:p>
        </p:txBody>
      </p:sp>
      <p:sp>
        <p:nvSpPr>
          <p:cNvPr id="5" name="Footer Placeholder 4"/>
          <p:cNvSpPr>
            <a:spLocks noGrp="1"/>
          </p:cNvSpPr>
          <p:nvPr>
            <p:ph type="ftr" sz="quarter" idx="3"/>
          </p:nvPr>
        </p:nvSpPr>
        <p:spPr/>
        <p:txBody>
          <a:bodyPr/>
          <a:lstStyle/>
          <a:p>
            <a:r>
              <a:rPr lang="en-US" smtClean="0"/>
              <a:t>The Moss Group, Inc.</a:t>
            </a:r>
            <a:endParaRPr lang="en-US" dirty="0"/>
          </a:p>
        </p:txBody>
      </p:sp>
      <p:pic>
        <p:nvPicPr>
          <p:cNvPr id="8"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5786" y="4648200"/>
            <a:ext cx="979768" cy="977798"/>
          </a:xfrm>
          <a:prstGeom prst="rect">
            <a:avLst/>
          </a:prstGeom>
        </p:spPr>
      </p:pic>
      <p:sp>
        <p:nvSpPr>
          <p:cNvPr id="9" name="TextBox 8"/>
          <p:cNvSpPr txBox="1"/>
          <p:nvPr/>
        </p:nvSpPr>
        <p:spPr>
          <a:xfrm>
            <a:off x="825786" y="5773733"/>
            <a:ext cx="6667500" cy="461665"/>
          </a:xfrm>
          <a:prstGeom prst="rect">
            <a:avLst/>
          </a:prstGeom>
          <a:noFill/>
        </p:spPr>
        <p:txBody>
          <a:bodyPr wrap="square" rtlCol="0">
            <a:spAutoFit/>
          </a:bodyPr>
          <a:lstStyle/>
          <a:p>
            <a:r>
              <a:rPr lang="en-US" sz="1200" dirty="0" smtClean="0"/>
              <a:t>Source: National Standards to Prevent, Detect and Respond to Prison Rape Under the Prison Rape Elimination Act, 28 C.F.R. Part 115, Docket No. OAG-131</a:t>
            </a:r>
            <a:endParaRPr lang="en-US" sz="1200" dirty="0"/>
          </a:p>
        </p:txBody>
      </p:sp>
    </p:spTree>
    <p:extLst>
      <p:ext uri="{BB962C8B-B14F-4D97-AF65-F5344CB8AC3E}">
        <p14:creationId xmlns:p14="http://schemas.microsoft.com/office/powerpoint/2010/main" val="190387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Key Terms Defined: </a:t>
            </a:r>
            <a:r>
              <a:rPr lang="en-US" sz="2400" dirty="0"/>
              <a:t>Sexual Abuse of an Inmate by a Staff, Contractor or </a:t>
            </a:r>
            <a:r>
              <a:rPr lang="en-US" sz="2400" dirty="0" smtClean="0"/>
              <a:t>Volunteer</a:t>
            </a:r>
            <a:endParaRPr lang="en-US" sz="2400" dirty="0"/>
          </a:p>
        </p:txBody>
      </p:sp>
      <p:sp>
        <p:nvSpPr>
          <p:cNvPr id="3" name="Content Placeholder 2"/>
          <p:cNvSpPr>
            <a:spLocks noGrp="1"/>
          </p:cNvSpPr>
          <p:nvPr>
            <p:ph sz="quarter" idx="4"/>
          </p:nvPr>
        </p:nvSpPr>
        <p:spPr>
          <a:xfrm>
            <a:off x="685800" y="1646237"/>
            <a:ext cx="7467600" cy="4906963"/>
          </a:xfrm>
        </p:spPr>
        <p:txBody>
          <a:bodyPr/>
          <a:lstStyle/>
          <a:p>
            <a:pPr marL="285750" indent="-285750">
              <a:spcAft>
                <a:spcPts val="600"/>
              </a:spcAft>
              <a:buFont typeface="Arial" panose="020B0604020202020204" pitchFamily="34" charset="0"/>
              <a:buChar char="•"/>
            </a:pPr>
            <a:r>
              <a:rPr lang="en-US" dirty="0" smtClean="0"/>
              <a:t>Sexual contact </a:t>
            </a:r>
          </a:p>
          <a:p>
            <a:pPr marL="285750" indent="-285750">
              <a:spcAft>
                <a:spcPts val="600"/>
              </a:spcAft>
              <a:buFont typeface="Arial" panose="020B0604020202020204" pitchFamily="34" charset="0"/>
              <a:buChar char="•"/>
            </a:pPr>
            <a:r>
              <a:rPr lang="en-US" dirty="0" smtClean="0"/>
              <a:t>Penetration </a:t>
            </a:r>
          </a:p>
          <a:p>
            <a:pPr marL="285750" indent="-285750">
              <a:spcAft>
                <a:spcPts val="600"/>
              </a:spcAft>
              <a:buFont typeface="Arial" panose="020B0604020202020204" pitchFamily="34" charset="0"/>
              <a:buChar char="•"/>
            </a:pPr>
            <a:r>
              <a:rPr lang="en-US" dirty="0" smtClean="0"/>
              <a:t>Any </a:t>
            </a:r>
            <a:r>
              <a:rPr lang="en-US" dirty="0"/>
              <a:t>other intentional </a:t>
            </a:r>
            <a:r>
              <a:rPr lang="en-US" dirty="0" smtClean="0"/>
              <a:t>contact</a:t>
            </a:r>
            <a:endParaRPr lang="en-US" dirty="0"/>
          </a:p>
          <a:p>
            <a:pPr marL="285750" indent="-285750">
              <a:spcAft>
                <a:spcPts val="600"/>
              </a:spcAft>
              <a:buFont typeface="Arial" panose="020B0604020202020204" pitchFamily="34" charset="0"/>
              <a:buChar char="•"/>
            </a:pPr>
            <a:r>
              <a:rPr lang="en-US" dirty="0" smtClean="0"/>
              <a:t>Any </a:t>
            </a:r>
            <a:r>
              <a:rPr lang="en-US" dirty="0"/>
              <a:t>attempt, threat, or request </a:t>
            </a:r>
            <a:r>
              <a:rPr lang="en-US" dirty="0" smtClean="0"/>
              <a:t>to </a:t>
            </a:r>
            <a:r>
              <a:rPr lang="en-US" dirty="0"/>
              <a:t>engage in </a:t>
            </a:r>
            <a:r>
              <a:rPr lang="en-US" dirty="0" smtClean="0"/>
              <a:t> sexual activities </a:t>
            </a:r>
          </a:p>
          <a:p>
            <a:pPr marL="285750" indent="-285750">
              <a:spcAft>
                <a:spcPts val="600"/>
              </a:spcAft>
              <a:buFont typeface="Arial" panose="020B0604020202020204" pitchFamily="34" charset="0"/>
              <a:buChar char="•"/>
            </a:pPr>
            <a:r>
              <a:rPr lang="en-US" dirty="0" smtClean="0"/>
              <a:t>Any </a:t>
            </a:r>
            <a:r>
              <a:rPr lang="en-US" dirty="0"/>
              <a:t>display by a staff member, contractor, or volunteer of his or her uncovered genitalia, buttocks, or breast in the presence of an inmate, detainee, or resident, and </a:t>
            </a:r>
          </a:p>
          <a:p>
            <a:pPr marL="285750" indent="-285750">
              <a:spcAft>
                <a:spcPts val="600"/>
              </a:spcAft>
              <a:buFont typeface="Arial" panose="020B0604020202020204" pitchFamily="34" charset="0"/>
              <a:buChar char="•"/>
            </a:pPr>
            <a:r>
              <a:rPr lang="en-US" dirty="0" smtClean="0"/>
              <a:t>Voyeurism </a:t>
            </a:r>
            <a:r>
              <a:rPr lang="en-US" dirty="0"/>
              <a:t>by a staff member, contractor, or </a:t>
            </a:r>
            <a:r>
              <a:rPr lang="en-US" dirty="0" smtClean="0"/>
              <a:t>volunteer</a:t>
            </a:r>
            <a:endParaRPr lang="en-US" dirty="0"/>
          </a:p>
        </p:txBody>
      </p:sp>
      <p:sp>
        <p:nvSpPr>
          <p:cNvPr id="4" name="Slide Number Placeholder 3"/>
          <p:cNvSpPr>
            <a:spLocks noGrp="1"/>
          </p:cNvSpPr>
          <p:nvPr>
            <p:ph type="sldNum" sz="quarter" idx="12"/>
          </p:nvPr>
        </p:nvSpPr>
        <p:spPr/>
        <p:txBody>
          <a:bodyPr/>
          <a:lstStyle/>
          <a:p>
            <a:fld id="{8027077B-008D-4965-9019-4B1F59FF498D}" type="slidenum">
              <a:rPr lang="en-US" smtClean="0"/>
              <a:pPr/>
              <a:t>8</a:t>
            </a:fld>
            <a:endParaRPr lang="en-US" dirty="0"/>
          </a:p>
        </p:txBody>
      </p:sp>
      <p:sp>
        <p:nvSpPr>
          <p:cNvPr id="5" name="Footer Placeholder 4"/>
          <p:cNvSpPr>
            <a:spLocks noGrp="1"/>
          </p:cNvSpPr>
          <p:nvPr>
            <p:ph type="ftr" sz="quarter" idx="3"/>
          </p:nvPr>
        </p:nvSpPr>
        <p:spPr/>
        <p:txBody>
          <a:bodyPr/>
          <a:lstStyle/>
          <a:p>
            <a:r>
              <a:rPr lang="en-US" smtClean="0"/>
              <a:t>The Moss Group, Inc.</a:t>
            </a:r>
            <a:endParaRPr lang="en-US" dirty="0"/>
          </a:p>
        </p:txBody>
      </p:sp>
      <p:pic>
        <p:nvPicPr>
          <p:cNvPr id="7"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575" y="4780362"/>
            <a:ext cx="979768" cy="977798"/>
          </a:xfrm>
          <a:prstGeom prst="rect">
            <a:avLst/>
          </a:prstGeom>
        </p:spPr>
      </p:pic>
      <p:sp>
        <p:nvSpPr>
          <p:cNvPr id="9" name="TextBox 8"/>
          <p:cNvSpPr txBox="1"/>
          <p:nvPr/>
        </p:nvSpPr>
        <p:spPr>
          <a:xfrm>
            <a:off x="821575" y="5894685"/>
            <a:ext cx="6667500" cy="461665"/>
          </a:xfrm>
          <a:prstGeom prst="rect">
            <a:avLst/>
          </a:prstGeom>
          <a:noFill/>
        </p:spPr>
        <p:txBody>
          <a:bodyPr wrap="square" rtlCol="0">
            <a:spAutoFit/>
          </a:bodyPr>
          <a:lstStyle/>
          <a:p>
            <a:r>
              <a:rPr lang="en-US" sz="1200" dirty="0" smtClean="0"/>
              <a:t>Source: National Standards to Prevent, Detect and Respond to Prison Rape Under the Prison Rape Elimination Act, 28 C.F.R. Part 115, Docket No. OAG-131</a:t>
            </a:r>
            <a:endParaRPr lang="en-US" sz="1200" dirty="0"/>
          </a:p>
        </p:txBody>
      </p:sp>
    </p:spTree>
    <p:extLst>
      <p:ext uri="{BB962C8B-B14F-4D97-AF65-F5344CB8AC3E}">
        <p14:creationId xmlns:p14="http://schemas.microsoft.com/office/powerpoint/2010/main" val="1684358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Terms Defined: Voyeurism </a:t>
            </a:r>
            <a:endParaRPr lang="en-US" dirty="0"/>
          </a:p>
        </p:txBody>
      </p:sp>
      <p:sp>
        <p:nvSpPr>
          <p:cNvPr id="3" name="Text Placeholder 2"/>
          <p:cNvSpPr>
            <a:spLocks noGrp="1"/>
          </p:cNvSpPr>
          <p:nvPr>
            <p:ph sz="quarter" idx="4"/>
          </p:nvPr>
        </p:nvSpPr>
        <p:spPr>
          <a:xfrm>
            <a:off x="2460321" y="1646237"/>
            <a:ext cx="6172200" cy="4906963"/>
          </a:xfrm>
        </p:spPr>
        <p:txBody>
          <a:bodyPr/>
          <a:lstStyle/>
          <a:p>
            <a:r>
              <a:rPr lang="en-US" dirty="0" smtClean="0"/>
              <a:t>An </a:t>
            </a:r>
            <a:r>
              <a:rPr lang="en-US" dirty="0"/>
              <a:t>invasion of privacy of an inmate, detainee, or resident by staff for reasons unrelated to official duties, such as peering at an inmate who is using a toilet in his or her cell to perform bodily functions; requiring an inmate to expose his or her buttocks, genitals, or breasts; or taking images of all or part of an inmate’s naked body or of an </a:t>
            </a:r>
            <a:r>
              <a:rPr lang="en-US" dirty="0" smtClean="0"/>
              <a:t>inmate </a:t>
            </a:r>
            <a:r>
              <a:rPr lang="en-US" dirty="0"/>
              <a:t>performing bodily </a:t>
            </a:r>
            <a:r>
              <a:rPr lang="en-US" dirty="0" smtClean="0"/>
              <a:t>functions</a:t>
            </a:r>
            <a:endParaRPr lang="en-US" dirty="0"/>
          </a:p>
        </p:txBody>
      </p:sp>
      <p:sp>
        <p:nvSpPr>
          <p:cNvPr id="5" name="Slide Number Placeholder 4"/>
          <p:cNvSpPr>
            <a:spLocks noGrp="1"/>
          </p:cNvSpPr>
          <p:nvPr>
            <p:ph type="sldNum" sz="quarter" idx="12"/>
          </p:nvPr>
        </p:nvSpPr>
        <p:spPr/>
        <p:txBody>
          <a:bodyPr/>
          <a:lstStyle/>
          <a:p>
            <a:fld id="{8027077B-008D-4965-9019-4B1F59FF498D}" type="slidenum">
              <a:rPr lang="en-US" smtClean="0"/>
              <a:pPr/>
              <a:t>9</a:t>
            </a:fld>
            <a:endParaRPr lang="en-US" dirty="0"/>
          </a:p>
        </p:txBody>
      </p:sp>
      <p:sp>
        <p:nvSpPr>
          <p:cNvPr id="6" name="Footer Placeholder 5"/>
          <p:cNvSpPr>
            <a:spLocks noGrp="1"/>
          </p:cNvSpPr>
          <p:nvPr>
            <p:ph type="ftr" sz="quarter" idx="3"/>
          </p:nvPr>
        </p:nvSpPr>
        <p:spPr/>
        <p:txBody>
          <a:bodyPr/>
          <a:lstStyle/>
          <a:p>
            <a:r>
              <a:rPr lang="en-US" smtClean="0"/>
              <a:t>The Moss Group, Inc.</a:t>
            </a:r>
            <a:endParaRPr lang="en-US" dirty="0"/>
          </a:p>
        </p:txBody>
      </p:sp>
      <p:pic>
        <p:nvPicPr>
          <p:cNvPr id="10"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 y="1828800"/>
            <a:ext cx="1527070" cy="1524000"/>
          </a:xfrm>
          <a:prstGeom prst="rect">
            <a:avLst/>
          </a:prstGeom>
        </p:spPr>
      </p:pic>
      <p:sp>
        <p:nvSpPr>
          <p:cNvPr id="11" name="TextBox 10"/>
          <p:cNvSpPr txBox="1"/>
          <p:nvPr/>
        </p:nvSpPr>
        <p:spPr>
          <a:xfrm>
            <a:off x="723900" y="5486400"/>
            <a:ext cx="6667500" cy="461665"/>
          </a:xfrm>
          <a:prstGeom prst="rect">
            <a:avLst/>
          </a:prstGeom>
          <a:noFill/>
        </p:spPr>
        <p:txBody>
          <a:bodyPr wrap="square" rtlCol="0">
            <a:spAutoFit/>
          </a:bodyPr>
          <a:lstStyle/>
          <a:p>
            <a:r>
              <a:rPr lang="en-US" sz="1200" dirty="0" smtClean="0"/>
              <a:t>Source: National Standards to Prevent, Detect and Respond to Prison Rape Under the Prison Rape Elimination Act, 28 C.F.R. Part 115, Docket No. OAG-131</a:t>
            </a:r>
            <a:endParaRPr lang="en-US" sz="1200" dirty="0"/>
          </a:p>
        </p:txBody>
      </p:sp>
    </p:spTree>
    <p:extLst>
      <p:ext uri="{BB962C8B-B14F-4D97-AF65-F5344CB8AC3E}">
        <p14:creationId xmlns:p14="http://schemas.microsoft.com/office/powerpoint/2010/main" val="1555365752"/>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A 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802a6eec-6c45-4f26-9156-5087f124f971">J5HX5DTTTNVX-3-6255</_dlc_DocId>
    <_dlc_DocIdUrl xmlns="802a6eec-6c45-4f26-9156-5087f124f971">
      <Url>https://nccd.sharepoint.com/sites/prea/_layouts/15/DocIdRedir.aspx?ID=J5HX5DTTTNVX-3-6255</Url>
      <Description>J5HX5DTTTNVX-3-6255</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0262BB51A719C47B3678DFB56461D15" ma:contentTypeVersion="3" ma:contentTypeDescription="Create a new document." ma:contentTypeScope="" ma:versionID="893ca14553eaf99a4d33bea5db3966e9">
  <xsd:schema xmlns:xsd="http://www.w3.org/2001/XMLSchema" xmlns:xs="http://www.w3.org/2001/XMLSchema" xmlns:p="http://schemas.microsoft.com/office/2006/metadata/properties" xmlns:ns1="http://schemas.microsoft.com/sharepoint/v3" xmlns:ns2="802a6eec-6c45-4f26-9156-5087f124f971" targetNamespace="http://schemas.microsoft.com/office/2006/metadata/properties" ma:root="true" ma:fieldsID="2416319d1d460113da65d1fcf89d8626" ns1:_="" ns2:_="">
    <xsd:import namespace="http://schemas.microsoft.com/sharepoint/v3"/>
    <xsd:import namespace="802a6eec-6c45-4f26-9156-5087f124f971"/>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02a6eec-6c45-4f26-9156-5087f124f97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ED59BEA7-322C-442C-8C47-59170591C934}">
  <ds:schemaRefs>
    <ds:schemaRef ds:uri="http://schemas.microsoft.com/sharepoint/v3/contenttype/forms"/>
  </ds:schemaRefs>
</ds:datastoreItem>
</file>

<file path=customXml/itemProps2.xml><?xml version="1.0" encoding="utf-8"?>
<ds:datastoreItem xmlns:ds="http://schemas.openxmlformats.org/officeDocument/2006/customXml" ds:itemID="{64DD2EB8-B394-4F88-8924-BD168E001CB2}">
  <ds:schemaRefs>
    <ds:schemaRef ds:uri="http://schemas.microsoft.com/office/2006/metadata/properties"/>
    <ds:schemaRef ds:uri="http://purl.org/dc/terms/"/>
    <ds:schemaRef ds:uri="802a6eec-6c45-4f26-9156-5087f124f971"/>
    <ds:schemaRef ds:uri="http://schemas.microsoft.com/office/2006/documentManagement/types"/>
    <ds:schemaRef ds:uri="http://purl.org/dc/elements/1.1/"/>
    <ds:schemaRef ds:uri="http://purl.org/dc/dcmitype/"/>
    <ds:schemaRef ds:uri="http://schemas.microsoft.com/sharepoint/v3"/>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C88403C-9B4D-417A-8A18-F1ECD46943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02a6eec-6c45-4f26-9156-5087f124f97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80455FC-4D09-4D34-8AC4-67EF8432780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PREA PPT Template</Template>
  <TotalTime>4686</TotalTime>
  <Words>5706</Words>
  <Application>Microsoft Office PowerPoint</Application>
  <PresentationFormat>On-screen Show (4:3)</PresentationFormat>
  <Paragraphs>699</Paragraphs>
  <Slides>63</Slides>
  <Notes>45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63</vt:i4>
      </vt:variant>
    </vt:vector>
  </HeadingPairs>
  <TitlesOfParts>
    <vt:vector size="68" baseType="lpstr">
      <vt:lpstr>Arial</vt:lpstr>
      <vt:lpstr>Calibri</vt:lpstr>
      <vt:lpstr>Times New Roman</vt:lpstr>
      <vt:lpstr>Verdana</vt:lpstr>
      <vt:lpstr>PREA PPT Template</vt:lpstr>
      <vt:lpstr>PREA Employee Training Notification of Curriculum Utilization August 2014</vt:lpstr>
      <vt:lpstr>Unit 3 Part I: Prevention and Detection of Sexual Abuse and Sexual Harassment</vt:lpstr>
      <vt:lpstr> Introductions </vt:lpstr>
      <vt:lpstr>Employee Training Series Outline</vt:lpstr>
      <vt:lpstr>Objectives for Unit 3, Part 1</vt:lpstr>
      <vt:lpstr>Key Terms</vt:lpstr>
      <vt:lpstr>Key Terms Defined: Sexual Abuse of an Inmate by Another Inmate </vt:lpstr>
      <vt:lpstr>Key Terms Defined: Sexual Abuse of an Inmate by a Staff, Contractor or Volunteer</vt:lpstr>
      <vt:lpstr>Key Terms Defined: Voyeurism </vt:lpstr>
      <vt:lpstr>Key Terms Defined: Sexual Harassment</vt:lpstr>
      <vt:lpstr>Objective 1: Understand the Dynamics of Sexual Abuse and Sexual Harassment in Confinement</vt:lpstr>
      <vt:lpstr>Dynamics of Sexual Abuse in Confinement Settings</vt:lpstr>
      <vt:lpstr>Environmental Considerations</vt:lpstr>
      <vt:lpstr>Reporting Considerations</vt:lpstr>
      <vt:lpstr>Inmate Reporting Rates</vt:lpstr>
      <vt:lpstr>Reasons Victims Did Not Report</vt:lpstr>
      <vt:lpstr>Reporting of Sexual Victimization: Persons to whom the Incident was Reported </vt:lpstr>
      <vt:lpstr>Vulnerable Populations</vt:lpstr>
      <vt:lpstr>Vulnerable Populations (Prisons and Jails)</vt:lpstr>
      <vt:lpstr>Examples of Gender Differences Related to Vulnerable Populations</vt:lpstr>
      <vt:lpstr>Victimization Patterns</vt:lpstr>
      <vt:lpstr>Dynamics of Sexual Abuse in Confinement: Reasons Sexual Victimization May Occur</vt:lpstr>
      <vt:lpstr>Key Terms Defined: Sexual Victimization</vt:lpstr>
      <vt:lpstr>Coercion vs. Consent</vt:lpstr>
      <vt:lpstr>Men and Women in Prison</vt:lpstr>
      <vt:lpstr>Why Might Females Engage in Sexual Activity in Confinement?</vt:lpstr>
      <vt:lpstr>Why Might Males Engage in Sexual Activity in Confinement?</vt:lpstr>
      <vt:lpstr>Why Might Gender Non-Conforming Inmates Engage in Sexual Activity in Confinement?</vt:lpstr>
      <vt:lpstr>Key Terms Defined: Gender Non-Conforming Defined</vt:lpstr>
      <vt:lpstr>The Role of Code of Silence in Dynamics</vt:lpstr>
      <vt:lpstr>Key Terms Defined: Code of Silence</vt:lpstr>
      <vt:lpstr>Inmate Code of Silence</vt:lpstr>
      <vt:lpstr>Group Discussion</vt:lpstr>
      <vt:lpstr>Objective 2: Detecting signs of actual and threatened sexual abuse/harassment </vt:lpstr>
      <vt:lpstr>Signs and Symptoms of Sexual Abuse </vt:lpstr>
      <vt:lpstr>Physical Signs</vt:lpstr>
      <vt:lpstr>Psychological Signs of Sexual Abuse </vt:lpstr>
      <vt:lpstr>Victims of Sexual Abuse</vt:lpstr>
      <vt:lpstr> Gender and Victimization</vt:lpstr>
      <vt:lpstr>Common Responses of Male Victims in Confinement Settings</vt:lpstr>
      <vt:lpstr>Common Responses of Female Victims in Confinement Settings</vt:lpstr>
      <vt:lpstr>Example of Inmate Red Flag Indicators of Sexual Victimization</vt:lpstr>
      <vt:lpstr>Examples of Red Flags, Victims of Resident-on-Resident Sexual Abuse</vt:lpstr>
      <vt:lpstr>Inmate-on-Inmate Abusive Behaviors</vt:lpstr>
      <vt:lpstr>Inmate-on-Inmate Abusive Behaviors, Continued</vt:lpstr>
      <vt:lpstr>Examples of Red Flags, Resident-on- Resident Abusive Behaviors</vt:lpstr>
      <vt:lpstr>Signs of Staff-on-Inmate Sexual Abuse</vt:lpstr>
      <vt:lpstr>Signs of Staff-on-Inmate Abuse, Continued</vt:lpstr>
      <vt:lpstr>Continuum of Staff Sexual Misconduct, Based on Research in Adult and Juvenile Facilities</vt:lpstr>
      <vt:lpstr>Continuum of Staff Sexual Misconduct, Based on Research in Women’s Facilities</vt:lpstr>
      <vt:lpstr> Sexual Abuse and the Impact of Trauma</vt:lpstr>
      <vt:lpstr>Trauma Changes the Brain and Response</vt:lpstr>
      <vt:lpstr>Trauma Changes the Brain and Response, Continued</vt:lpstr>
      <vt:lpstr>Impact of Continuous Trauma for Inmates</vt:lpstr>
      <vt:lpstr>Objective 3: Apply learning objectives 1 and 2 to fulfill your responsibility under agency sexual abuse and sexual harassment prevention and detection policies and procedures  </vt:lpstr>
      <vt:lpstr>Prevention Strategies</vt:lpstr>
      <vt:lpstr>Suggested Prevention Strategies</vt:lpstr>
      <vt:lpstr>PREA Standards and Prevention Planning</vt:lpstr>
      <vt:lpstr>Detection</vt:lpstr>
      <vt:lpstr>Detection Strategies</vt:lpstr>
      <vt:lpstr>Group Work: Agency/Facility Policies and Procedures</vt:lpstr>
      <vt:lpstr>Review: Unit 3, Part I Objectives</vt:lpstr>
      <vt:lpstr>End of Unit 3, Part I</vt:lpstr>
    </vt:vector>
  </TitlesOfParts>
  <Company>National Council on Crime &amp; Delinquency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 for using this template</dc:title>
  <dc:creator>Danielle Stewart</dc:creator>
  <cp:lastModifiedBy>Amy Fry</cp:lastModifiedBy>
  <cp:revision>105</cp:revision>
  <dcterms:created xsi:type="dcterms:W3CDTF">2013-12-30T22:17:39Z</dcterms:created>
  <dcterms:modified xsi:type="dcterms:W3CDTF">2014-10-22T14:43:42Z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0x01010090262BB51A719C47B3678DFB56461D15</vt:lpwstr>
  </property>
  <property fmtid="{D5CDD505-2E9C-101B-9397-08002B2CF9AE}" pid="3" name="_dlc_DocIdItemGuid">
    <vt:lpwstr>e483a61d-0ad2-4fdb-8f92-12dede2f59cd</vt:lpwstr>
  </property>
</Properties>
</file>