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39"/>
  </p:notesMasterIdLst>
  <p:sldIdLst>
    <p:sldId id="329" r:id="rId6"/>
    <p:sldId id="267" r:id="rId7"/>
    <p:sldId id="268" r:id="rId8"/>
    <p:sldId id="308" r:id="rId9"/>
    <p:sldId id="270" r:id="rId10"/>
    <p:sldId id="313" r:id="rId11"/>
    <p:sldId id="271" r:id="rId12"/>
    <p:sldId id="275" r:id="rId13"/>
    <p:sldId id="276" r:id="rId14"/>
    <p:sldId id="277" r:id="rId15"/>
    <p:sldId id="278" r:id="rId16"/>
    <p:sldId id="279" r:id="rId17"/>
    <p:sldId id="322" r:id="rId18"/>
    <p:sldId id="321" r:id="rId19"/>
    <p:sldId id="281" r:id="rId20"/>
    <p:sldId id="319" r:id="rId21"/>
    <p:sldId id="320" r:id="rId22"/>
    <p:sldId id="314" r:id="rId23"/>
    <p:sldId id="315" r:id="rId24"/>
    <p:sldId id="323" r:id="rId25"/>
    <p:sldId id="324" r:id="rId26"/>
    <p:sldId id="310" r:id="rId27"/>
    <p:sldId id="317" r:id="rId28"/>
    <p:sldId id="326" r:id="rId29"/>
    <p:sldId id="318" r:id="rId30"/>
    <p:sldId id="325" r:id="rId31"/>
    <p:sldId id="285" r:id="rId32"/>
    <p:sldId id="287" r:id="rId33"/>
    <p:sldId id="289" r:id="rId34"/>
    <p:sldId id="290" r:id="rId35"/>
    <p:sldId id="288" r:id="rId36"/>
    <p:sldId id="327" r:id="rId37"/>
    <p:sldId id="309" r:id="rId38"/>
  </p:sldIdLst>
  <p:sldSz cx="9144000" cy="6858000" type="screen4x3"/>
  <p:notesSz cx="7000875" cy="92297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7700"/>
    <a:srgbClr val="3DADBF"/>
    <a:srgbClr val="5F57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5" autoAdjust="0"/>
    <p:restoredTop sz="95204" autoAdjust="0"/>
  </p:normalViewPr>
  <p:slideViewPr>
    <p:cSldViewPr>
      <p:cViewPr varScale="1">
        <p:scale>
          <a:sx n="101" d="100"/>
          <a:sy n="101" d="100"/>
        </p:scale>
        <p:origin x="126" y="192"/>
      </p:cViewPr>
      <p:guideLst>
        <p:guide orient="horz" pos="2160"/>
        <p:guide pos="2880"/>
      </p:guideLst>
    </p:cSldViewPr>
  </p:slideViewPr>
  <p:outlineViewPr>
    <p:cViewPr>
      <p:scale>
        <a:sx n="33" d="100"/>
        <a:sy n="33" d="100"/>
      </p:scale>
      <p:origin x="0" y="3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3713" cy="46148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65542" y="0"/>
            <a:ext cx="3033713" cy="461487"/>
          </a:xfrm>
          <a:prstGeom prst="rect">
            <a:avLst/>
          </a:prstGeom>
        </p:spPr>
        <p:txBody>
          <a:bodyPr vert="horz" lIns="91440" tIns="45720" rIns="91440" bIns="45720" rtlCol="0"/>
          <a:lstStyle>
            <a:lvl1pPr algn="r">
              <a:defRPr sz="1200"/>
            </a:lvl1pPr>
          </a:lstStyle>
          <a:p>
            <a:fld id="{F72CBB29-B6D1-4844-89A9-CB084A051FE6}" type="datetimeFigureOut">
              <a:rPr lang="en-US" smtClean="0"/>
              <a:t>10/22/2014</a:t>
            </a:fld>
            <a:endParaRPr lang="en-US"/>
          </a:p>
        </p:txBody>
      </p:sp>
      <p:sp>
        <p:nvSpPr>
          <p:cNvPr id="4" name="Slide Image Placeholder 3"/>
          <p:cNvSpPr>
            <a:spLocks noGrp="1" noRot="1" noChangeAspect="1"/>
          </p:cNvSpPr>
          <p:nvPr>
            <p:ph type="sldImg" idx="2"/>
          </p:nvPr>
        </p:nvSpPr>
        <p:spPr>
          <a:xfrm>
            <a:off x="1193800" y="692150"/>
            <a:ext cx="4613275" cy="3460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0088" y="4384120"/>
            <a:ext cx="5600700" cy="415337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6637"/>
            <a:ext cx="3033713" cy="461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65542" y="8766637"/>
            <a:ext cx="3033713" cy="461487"/>
          </a:xfrm>
          <a:prstGeom prst="rect">
            <a:avLst/>
          </a:prstGeom>
        </p:spPr>
        <p:txBody>
          <a:bodyPr vert="horz" lIns="91440" tIns="45720" rIns="91440" bIns="45720" rtlCol="0" anchor="b"/>
          <a:lstStyle>
            <a:lvl1pPr algn="r">
              <a:defRPr sz="1200"/>
            </a:lvl1pPr>
          </a:lstStyle>
          <a:p>
            <a:fld id="{8E3AD2ED-49A5-429A-B3D3-3014F5F1DDCA}" type="slidenum">
              <a:rPr lang="en-US" smtClean="0"/>
              <a:t>‹#›</a:t>
            </a:fld>
            <a:endParaRPr lang="en-US"/>
          </a:p>
        </p:txBody>
      </p:sp>
    </p:spTree>
    <p:extLst>
      <p:ext uri="{BB962C8B-B14F-4D97-AF65-F5344CB8AC3E}">
        <p14:creationId xmlns:p14="http://schemas.microsoft.com/office/powerpoint/2010/main" val="1386660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3</a:t>
            </a:fld>
            <a:endParaRPr lang="en-US"/>
          </a:p>
        </p:txBody>
      </p:sp>
    </p:spTree>
    <p:extLst>
      <p:ext uri="{BB962C8B-B14F-4D97-AF65-F5344CB8AC3E}">
        <p14:creationId xmlns:p14="http://schemas.microsoft.com/office/powerpoint/2010/main" val="3039453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21</a:t>
            </a:fld>
            <a:endParaRPr lang="en-US"/>
          </a:p>
        </p:txBody>
      </p:sp>
    </p:spTree>
    <p:extLst>
      <p:ext uri="{BB962C8B-B14F-4D97-AF65-F5344CB8AC3E}">
        <p14:creationId xmlns:p14="http://schemas.microsoft.com/office/powerpoint/2010/main" val="4134343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22</a:t>
            </a:fld>
            <a:endParaRPr lang="en-US"/>
          </a:p>
        </p:txBody>
      </p:sp>
    </p:spTree>
    <p:extLst>
      <p:ext uri="{BB962C8B-B14F-4D97-AF65-F5344CB8AC3E}">
        <p14:creationId xmlns:p14="http://schemas.microsoft.com/office/powerpoint/2010/main" val="12146854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23</a:t>
            </a:fld>
            <a:endParaRPr lang="en-US"/>
          </a:p>
        </p:txBody>
      </p:sp>
    </p:spTree>
    <p:extLst>
      <p:ext uri="{BB962C8B-B14F-4D97-AF65-F5344CB8AC3E}">
        <p14:creationId xmlns:p14="http://schemas.microsoft.com/office/powerpoint/2010/main" val="112064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27</a:t>
            </a:fld>
            <a:endParaRPr lang="en-US"/>
          </a:p>
        </p:txBody>
      </p:sp>
    </p:spTree>
    <p:extLst>
      <p:ext uri="{BB962C8B-B14F-4D97-AF65-F5344CB8AC3E}">
        <p14:creationId xmlns:p14="http://schemas.microsoft.com/office/powerpoint/2010/main" val="3327985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Statistic from Neil </a:t>
            </a:r>
            <a:r>
              <a:rPr lang="en-US" dirty="0" err="1" smtClean="0"/>
              <a:t>Trautman</a:t>
            </a:r>
            <a:r>
              <a:rPr lang="en-US" dirty="0" smtClean="0"/>
              <a:t>, National Institute of Ethics</a:t>
            </a:r>
          </a:p>
          <a:p>
            <a:r>
              <a:rPr lang="en-US" dirty="0" smtClean="0"/>
              <a:t>Study of Code of Silence, 1/2001</a:t>
            </a:r>
          </a:p>
          <a:p>
            <a:r>
              <a:rPr lang="en-US" dirty="0" smtClean="0"/>
              <a:t>Via</a:t>
            </a:r>
            <a:r>
              <a:rPr lang="en-US" baseline="0" dirty="0" smtClean="0"/>
              <a:t> Brenda Smith’s presentation: </a:t>
            </a:r>
          </a:p>
          <a:p>
            <a:r>
              <a:rPr lang="en-US" baseline="0" dirty="0" smtClean="0"/>
              <a:t>Staff Sexual Misconduct</a:t>
            </a:r>
          </a:p>
          <a:p>
            <a:r>
              <a:rPr lang="en-US" baseline="0" dirty="0" smtClean="0"/>
              <a:t>Agency or Institutional Culture</a:t>
            </a:r>
          </a:p>
          <a:p>
            <a:r>
              <a:rPr lang="en-US" baseline="0" dirty="0" smtClean="0"/>
              <a:t>National Institute of Corrections/American </a:t>
            </a:r>
          </a:p>
          <a:p>
            <a:r>
              <a:rPr lang="en-US" baseline="0" dirty="0" smtClean="0"/>
              <a:t>University, Washington College of Law</a:t>
            </a:r>
          </a:p>
          <a:p>
            <a:r>
              <a:rPr lang="en-US" baseline="0" dirty="0" smtClean="0"/>
              <a:t>July 7-12, 2002</a:t>
            </a:r>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28</a:t>
            </a:fld>
            <a:endParaRPr lang="en-US"/>
          </a:p>
        </p:txBody>
      </p:sp>
    </p:spTree>
    <p:extLst>
      <p:ext uri="{BB962C8B-B14F-4D97-AF65-F5344CB8AC3E}">
        <p14:creationId xmlns:p14="http://schemas.microsoft.com/office/powerpoint/2010/main" val="2282415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29</a:t>
            </a:fld>
            <a:endParaRPr lang="en-US"/>
          </a:p>
        </p:txBody>
      </p:sp>
    </p:spTree>
    <p:extLst>
      <p:ext uri="{BB962C8B-B14F-4D97-AF65-F5344CB8AC3E}">
        <p14:creationId xmlns:p14="http://schemas.microsoft.com/office/powerpoint/2010/main" val="21805169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30</a:t>
            </a:fld>
            <a:endParaRPr lang="en-US"/>
          </a:p>
        </p:txBody>
      </p:sp>
    </p:spTree>
    <p:extLst>
      <p:ext uri="{BB962C8B-B14F-4D97-AF65-F5344CB8AC3E}">
        <p14:creationId xmlns:p14="http://schemas.microsoft.com/office/powerpoint/2010/main" val="11649386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31</a:t>
            </a:fld>
            <a:endParaRPr lang="en-US"/>
          </a:p>
        </p:txBody>
      </p:sp>
    </p:spTree>
    <p:extLst>
      <p:ext uri="{BB962C8B-B14F-4D97-AF65-F5344CB8AC3E}">
        <p14:creationId xmlns:p14="http://schemas.microsoft.com/office/powerpoint/2010/main" val="2540656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3AD2ED-49A5-429A-B3D3-3014F5F1DDCA}" type="slidenum">
              <a:rPr lang="en-US" smtClean="0"/>
              <a:t>4</a:t>
            </a:fld>
            <a:endParaRPr lang="en-US"/>
          </a:p>
        </p:txBody>
      </p:sp>
    </p:spTree>
    <p:extLst>
      <p:ext uri="{BB962C8B-B14F-4D97-AF65-F5344CB8AC3E}">
        <p14:creationId xmlns:p14="http://schemas.microsoft.com/office/powerpoint/2010/main" val="2251892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97301">
              <a:defRPr/>
            </a:pPr>
            <a:r>
              <a:rPr lang="en-US" dirty="0" smtClean="0"/>
              <a:t>Additionally, inmates can be coerced into conducting sexual activities for favors, extra privileges, or protection, among other things</a:t>
            </a:r>
          </a:p>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pPr/>
              <a:t>8</a:t>
            </a:fld>
            <a:endParaRPr lang="en-US"/>
          </a:p>
        </p:txBody>
      </p:sp>
    </p:spTree>
    <p:extLst>
      <p:ext uri="{BB962C8B-B14F-4D97-AF65-F5344CB8AC3E}">
        <p14:creationId xmlns:p14="http://schemas.microsoft.com/office/powerpoint/2010/main" val="4161400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9</a:t>
            </a:fld>
            <a:endParaRPr lang="en-US"/>
          </a:p>
        </p:txBody>
      </p:sp>
    </p:spTree>
    <p:extLst>
      <p:ext uri="{BB962C8B-B14F-4D97-AF65-F5344CB8AC3E}">
        <p14:creationId xmlns:p14="http://schemas.microsoft.com/office/powerpoint/2010/main" val="481295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10</a:t>
            </a:fld>
            <a:endParaRPr lang="en-US"/>
          </a:p>
        </p:txBody>
      </p:sp>
    </p:spTree>
    <p:extLst>
      <p:ext uri="{BB962C8B-B14F-4D97-AF65-F5344CB8AC3E}">
        <p14:creationId xmlns:p14="http://schemas.microsoft.com/office/powerpoint/2010/main" val="2672941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11</a:t>
            </a:fld>
            <a:endParaRPr lang="en-US"/>
          </a:p>
        </p:txBody>
      </p:sp>
    </p:spTree>
    <p:extLst>
      <p:ext uri="{BB962C8B-B14F-4D97-AF65-F5344CB8AC3E}">
        <p14:creationId xmlns:p14="http://schemas.microsoft.com/office/powerpoint/2010/main" val="1077272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16</a:t>
            </a:fld>
            <a:endParaRPr lang="en-US"/>
          </a:p>
        </p:txBody>
      </p:sp>
    </p:spTree>
    <p:extLst>
      <p:ext uri="{BB962C8B-B14F-4D97-AF65-F5344CB8AC3E}">
        <p14:creationId xmlns:p14="http://schemas.microsoft.com/office/powerpoint/2010/main" val="19155267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17</a:t>
            </a:fld>
            <a:endParaRPr lang="en-US"/>
          </a:p>
        </p:txBody>
      </p:sp>
    </p:spTree>
    <p:extLst>
      <p:ext uri="{BB962C8B-B14F-4D97-AF65-F5344CB8AC3E}">
        <p14:creationId xmlns:p14="http://schemas.microsoft.com/office/powerpoint/2010/main" val="30253568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3AD2ED-49A5-429A-B3D3-3014F5F1DDCA}" type="slidenum">
              <a:rPr lang="en-US" smtClean="0"/>
              <a:t>18</a:t>
            </a:fld>
            <a:endParaRPr lang="en-US"/>
          </a:p>
        </p:txBody>
      </p:sp>
    </p:spTree>
    <p:extLst>
      <p:ext uri="{BB962C8B-B14F-4D97-AF65-F5344CB8AC3E}">
        <p14:creationId xmlns:p14="http://schemas.microsoft.com/office/powerpoint/2010/main" val="9096922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0" name="Picture 4" descr="C:\Users\mikel\Desktop\PREA-logoRGBhirez-020312.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 y="438151"/>
            <a:ext cx="1695450" cy="1695449"/>
          </a:xfrm>
          <a:prstGeom prst="rect">
            <a:avLst/>
          </a:prstGeom>
          <a:noFill/>
          <a:extLst>
            <a:ext uri="{909E8E84-426E-40DD-AFC4-6F175D3DCCD1}">
              <a14:hiddenFill xmlns:a14="http://schemas.microsoft.com/office/drawing/2010/main">
                <a:solidFill>
                  <a:srgbClr val="FFFFFF"/>
                </a:solidFill>
              </a14:hiddenFill>
            </a:ext>
          </a:extLst>
        </p:spPr>
      </p:pic>
      <p:sp>
        <p:nvSpPr>
          <p:cNvPr id="14" name="Subtitle 5"/>
          <p:cNvSpPr txBox="1">
            <a:spLocks/>
          </p:cNvSpPr>
          <p:nvPr userDrawn="1"/>
        </p:nvSpPr>
        <p:spPr>
          <a:xfrm>
            <a:off x="1371600" y="3886200"/>
            <a:ext cx="6400800" cy="16764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1500"/>
              </a:spcBef>
              <a:buNone/>
            </a:pPr>
            <a:endParaRPr lang="en-US" dirty="0">
              <a:latin typeface="Verdana" pitchFamily="34" charset="0"/>
              <a:ea typeface="Verdana" pitchFamily="34" charset="0"/>
              <a:cs typeface="Verdana" pitchFamily="34" charset="0"/>
            </a:endParaRPr>
          </a:p>
        </p:txBody>
      </p:sp>
      <p:sp>
        <p:nvSpPr>
          <p:cNvPr id="16" name="Title 1"/>
          <p:cNvSpPr txBox="1">
            <a:spLocks/>
          </p:cNvSpPr>
          <p:nvPr userDrawn="1"/>
        </p:nvSpPr>
        <p:spPr>
          <a:xfrm>
            <a:off x="0" y="2743200"/>
            <a:ext cx="9144000" cy="41148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20" name="Title 1"/>
          <p:cNvSpPr>
            <a:spLocks noGrp="1"/>
          </p:cNvSpPr>
          <p:nvPr>
            <p:ph type="ctrTitle"/>
          </p:nvPr>
        </p:nvSpPr>
        <p:spPr>
          <a:xfrm>
            <a:off x="1676400" y="3657600"/>
            <a:ext cx="6350000" cy="2133600"/>
          </a:xfrm>
        </p:spPr>
        <p:txBody>
          <a:bodyPr>
            <a:normAutofit fontScale="90000"/>
          </a:bodyPr>
          <a:lstStyle>
            <a:lvl1pPr>
              <a:defRPr sz="3000">
                <a:solidFill>
                  <a:schemeClr val="bg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pic>
        <p:nvPicPr>
          <p:cNvPr id="7" name="Picture 1" descr="Description: Moss Group Letterhead"/>
          <p:cNvPicPr>
            <a:picLocks noChangeAspect="1" noChangeArrowheads="1"/>
          </p:cNvPicPr>
          <p:nvPr userDrawn="1"/>
        </p:nvPicPr>
        <p:blipFill rotWithShape="1">
          <a:blip r:embed="rId3" cstate="print">
            <a:extLst>
              <a:ext uri="{28A0092B-C50C-407E-A947-70E740481C1C}">
                <a14:useLocalDpi xmlns:a14="http://schemas.microsoft.com/office/drawing/2010/main" val="0"/>
              </a:ext>
            </a:extLst>
          </a:blip>
          <a:srcRect l="6459" t="12069" r="14812" b="11499"/>
          <a:stretch/>
        </p:blipFill>
        <p:spPr bwMode="auto">
          <a:xfrm>
            <a:off x="3352800" y="949342"/>
            <a:ext cx="4724400" cy="673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803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680030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9" name="Text Placeholder 4"/>
          <p:cNvSpPr>
            <a:spLocks noGrp="1"/>
          </p:cNvSpPr>
          <p:nvPr>
            <p:ph type="body" sz="quarter" idx="3"/>
          </p:nvPr>
        </p:nvSpPr>
        <p:spPr>
          <a:xfrm>
            <a:off x="1146583" y="1729854"/>
            <a:ext cx="6773660" cy="430840"/>
          </a:xfrm>
        </p:spPr>
        <p:txBody>
          <a:bodyPr anchor="b">
            <a:noAutofit/>
          </a:bodyPr>
          <a:lstStyle>
            <a:lvl1pPr marL="0" indent="0">
              <a:buNone/>
              <a:defRPr sz="20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5"/>
          <p:cNvSpPr>
            <a:spLocks noGrp="1"/>
          </p:cNvSpPr>
          <p:nvPr>
            <p:ph sz="quarter" idx="4"/>
          </p:nvPr>
        </p:nvSpPr>
        <p:spPr>
          <a:xfrm>
            <a:off x="1146582" y="2160694"/>
            <a:ext cx="6773661" cy="3965469"/>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1"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125285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4038600" cy="4525963"/>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9"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2" name="Text Placeholder 4"/>
          <p:cNvSpPr>
            <a:spLocks noGrp="1"/>
          </p:cNvSpPr>
          <p:nvPr>
            <p:ph type="body" sz="quarter" idx="3"/>
          </p:nvPr>
        </p:nvSpPr>
        <p:spPr>
          <a:xfrm>
            <a:off x="4654550" y="1600200"/>
            <a:ext cx="4041775" cy="685800"/>
          </a:xfrm>
        </p:spPr>
        <p:txBody>
          <a:bodyPr anchor="b">
            <a:noAutofit/>
          </a:bodyPr>
          <a:lstStyle>
            <a:lvl1pPr marL="0" indent="0">
              <a:buNone/>
              <a:defRPr sz="24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4"/>
          </p:nvPr>
        </p:nvSpPr>
        <p:spPr>
          <a:xfrm>
            <a:off x="4648199" y="2286000"/>
            <a:ext cx="4048125" cy="38401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0"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65319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1800" b="1">
                <a:solidFill>
                  <a:srgbClr val="CA7700"/>
                </a:solidFill>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solidFill>
                  <a:srgbClr val="5F574F"/>
                </a:solidFill>
                <a:latin typeface="Verdana" pitchFamily="34" charset="0"/>
                <a:ea typeface="Verdana" pitchFamily="34" charset="0"/>
                <a:cs typeface="Verdana" pitchFamily="34" charset="0"/>
              </a:defRPr>
            </a:lvl1pPr>
            <a:lvl2pPr>
              <a:defRPr sz="1800">
                <a:solidFill>
                  <a:srgbClr val="5F574F"/>
                </a:solidFill>
                <a:latin typeface="Verdana" pitchFamily="34" charset="0"/>
                <a:ea typeface="Verdana" pitchFamily="34" charset="0"/>
                <a:cs typeface="Verdana" pitchFamily="34" charset="0"/>
              </a:defRPr>
            </a:lvl2pPr>
            <a:lvl3pPr>
              <a:defRPr sz="1800">
                <a:solidFill>
                  <a:srgbClr val="5F574F"/>
                </a:solidFill>
                <a:latin typeface="Verdana" pitchFamily="34" charset="0"/>
                <a:ea typeface="Verdana" pitchFamily="34" charset="0"/>
                <a:cs typeface="Verdana" pitchFamily="34" charset="0"/>
              </a:defRPr>
            </a:lvl3pPr>
            <a:lvl4pPr>
              <a:defRPr sz="1800">
                <a:solidFill>
                  <a:srgbClr val="5F574F"/>
                </a:solidFill>
                <a:latin typeface="Verdana" pitchFamily="34" charset="0"/>
                <a:ea typeface="Verdana" pitchFamily="34" charset="0"/>
                <a:cs typeface="Verdana" pitchFamily="34" charset="0"/>
              </a:defRPr>
            </a:lvl4pPr>
            <a:lvl5pPr>
              <a:defRPr sz="1800">
                <a:solidFill>
                  <a:srgbClr val="5F574F"/>
                </a:solidFill>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11"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4"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2" name="Footer Placeholder 4"/>
          <p:cNvSpPr>
            <a:spLocks noGrp="1"/>
          </p:cNvSpPr>
          <p:nvPr>
            <p:ph type="ftr" sz="quarter" idx="1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23677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7"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pic>
        <p:nvPicPr>
          <p:cNvPr id="10"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8"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7907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1146582" y="1219200"/>
            <a:ext cx="6773661"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2563087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Amount of Content">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524000" cy="365125"/>
          </a:xfrm>
        </p:spPr>
        <p:txBody>
          <a:bodyPr/>
          <a:lstStyle/>
          <a:p>
            <a:fld id="{8027077B-008D-4965-9019-4B1F59FF498D}" type="slidenum">
              <a:rPr lang="en-US" smtClean="0"/>
              <a:pPr/>
              <a:t>‹#›</a:t>
            </a:fld>
            <a:endParaRPr lang="en-US" dirty="0"/>
          </a:p>
        </p:txBody>
      </p:sp>
      <p:sp>
        <p:nvSpPr>
          <p:cNvPr id="11"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Tree>
    <p:extLst>
      <p:ext uri="{BB962C8B-B14F-4D97-AF65-F5344CB8AC3E}">
        <p14:creationId xmlns:p14="http://schemas.microsoft.com/office/powerpoint/2010/main" val="813869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7" name="Title 1"/>
          <p:cNvSpPr txBox="1">
            <a:spLocks/>
          </p:cNvSpPr>
          <p:nvPr userDrawn="1"/>
        </p:nvSpPr>
        <p:spPr>
          <a:xfrm>
            <a:off x="0" y="0"/>
            <a:ext cx="9144000" cy="1219200"/>
          </a:xfrm>
          <a:prstGeom prst="rect">
            <a:avLst/>
          </a:prstGeom>
          <a:solidFill>
            <a:srgbClr val="CA7700"/>
          </a:solidFill>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700" dirty="0" smtClean="0">
                <a:solidFill>
                  <a:schemeClr val="bg1"/>
                </a:solidFill>
                <a:effectLst>
                  <a:outerShdw blurRad="50800" dist="50800" dir="5400000" algn="ctr" rotWithShape="0">
                    <a:srgbClr val="CA7700"/>
                  </a:outerShdw>
                </a:effectLst>
                <a:latin typeface="Verdana" pitchFamily="34" charset="0"/>
                <a:ea typeface="Verdana" pitchFamily="34" charset="0"/>
                <a:cs typeface="Verdana" pitchFamily="34" charset="0"/>
              </a:rPr>
              <a:t>   </a:t>
            </a:r>
          </a:p>
        </p:txBody>
      </p:sp>
      <p:sp>
        <p:nvSpPr>
          <p:cNvPr id="8" name="Title 1"/>
          <p:cNvSpPr>
            <a:spLocks noGrp="1"/>
          </p:cNvSpPr>
          <p:nvPr>
            <p:ph type="title" hasCustomPrompt="1"/>
          </p:nvPr>
        </p:nvSpPr>
        <p:spPr>
          <a:xfrm>
            <a:off x="457200" y="81311"/>
            <a:ext cx="8229600" cy="888834"/>
          </a:xfrm>
        </p:spPr>
        <p:txBody>
          <a:bodyPr>
            <a:noAutofit/>
          </a:bodyPr>
          <a:lstStyle>
            <a:lvl1pPr algn="l">
              <a:lnSpc>
                <a:spcPts val="2500"/>
              </a:lnSpc>
              <a:defRPr sz="2700">
                <a:solidFill>
                  <a:srgbClr val="FFFFFF"/>
                </a:solidFill>
                <a:latin typeface="Verdana" pitchFamily="34" charset="0"/>
                <a:ea typeface="Verdana" pitchFamily="34" charset="0"/>
                <a:cs typeface="Verdana" pitchFamily="34" charset="0"/>
              </a:defRPr>
            </a:lvl1pPr>
          </a:lstStyle>
          <a:p>
            <a:r>
              <a:rPr lang="en-US" dirty="0" smtClean="0"/>
              <a:t>Slide master</a:t>
            </a:r>
            <a:endParaRPr lang="en-US" dirty="0"/>
          </a:p>
        </p:txBody>
      </p:sp>
      <p:sp>
        <p:nvSpPr>
          <p:cNvPr id="10" name="Content Placeholder 5"/>
          <p:cNvSpPr>
            <a:spLocks noGrp="1"/>
          </p:cNvSpPr>
          <p:nvPr>
            <p:ph sz="quarter" idx="4"/>
          </p:nvPr>
        </p:nvSpPr>
        <p:spPr>
          <a:xfrm>
            <a:off x="685800" y="1219200"/>
            <a:ext cx="7924800" cy="4906963"/>
          </a:xfrm>
        </p:spPr>
        <p:txBody>
          <a:bodyPr>
            <a:noAutofit/>
          </a:bodyPr>
          <a:lstStyle>
            <a:lvl1pPr marL="0" indent="0">
              <a:lnSpc>
                <a:spcPct val="100000"/>
              </a:lnSpc>
              <a:spcBef>
                <a:spcPts val="0"/>
              </a:spcBef>
              <a:spcAft>
                <a:spcPts val="0"/>
              </a:spcAft>
              <a:buFontTx/>
              <a:buNone/>
              <a:defRPr sz="1800">
                <a:solidFill>
                  <a:srgbClr val="5F574F"/>
                </a:solidFill>
                <a:latin typeface="Verdana" pitchFamily="34" charset="0"/>
                <a:ea typeface="Verdana" pitchFamily="34" charset="0"/>
                <a:cs typeface="Verdana" pitchFamily="34" charset="0"/>
              </a:defRPr>
            </a:lvl1pPr>
            <a:lvl2pPr>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2pPr>
            <a:lvl3pPr marL="9144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3pPr>
            <a:lvl4pPr marL="1371600" indent="-457200">
              <a:lnSpc>
                <a:spcPct val="100000"/>
              </a:lnSpc>
              <a:spcBef>
                <a:spcPts val="0"/>
              </a:spcBef>
              <a:spcAft>
                <a:spcPts val="0"/>
              </a:spcAft>
              <a:defRPr sz="1800">
                <a:solidFill>
                  <a:srgbClr val="5F574F"/>
                </a:solidFill>
                <a:latin typeface="Verdana" pitchFamily="34" charset="0"/>
                <a:ea typeface="Verdana" pitchFamily="34" charset="0"/>
                <a:cs typeface="Verdana" pitchFamily="34" charset="0"/>
              </a:defRPr>
            </a:lvl4pPr>
            <a:lvl5pPr>
              <a:lnSpc>
                <a:spcPct val="100000"/>
              </a:lnSpc>
              <a:spcBef>
                <a:spcPts val="0"/>
              </a:spcBef>
              <a:spcAft>
                <a:spcPts val="0"/>
              </a:spcAft>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pic>
        <p:nvPicPr>
          <p:cNvPr id="9" name="Picture 6" descr="C:\Users\mikel\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01000" y="5638800"/>
            <a:ext cx="97948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457200" y="6324600"/>
            <a:ext cx="1295400" cy="365125"/>
          </a:xfrm>
        </p:spPr>
        <p:txBody>
          <a:bodyPr/>
          <a:lstStyle/>
          <a:p>
            <a:fld id="{8027077B-008D-4965-9019-4B1F59FF498D}" type="slidenum">
              <a:rPr lang="en-US" smtClean="0"/>
              <a:pPr/>
              <a:t>‹#›</a:t>
            </a:fld>
            <a:endParaRPr lang="en-US" dirty="0"/>
          </a:p>
        </p:txBody>
      </p:sp>
      <p:sp>
        <p:nvSpPr>
          <p:cNvPr id="11" name="Footer Placeholder 4"/>
          <p:cNvSpPr txBox="1">
            <a:spLocks/>
          </p:cNvSpPr>
          <p:nvPr userDrawn="1"/>
        </p:nvSpPr>
        <p:spPr>
          <a:xfrm>
            <a:off x="3124200" y="6356350"/>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The Moss Group Inc.</a:t>
            </a:r>
            <a:endParaRPr lang="en-US" dirty="0"/>
          </a:p>
        </p:txBody>
      </p:sp>
    </p:spTree>
    <p:extLst>
      <p:ext uri="{BB962C8B-B14F-4D97-AF65-F5344CB8AC3E}">
        <p14:creationId xmlns:p14="http://schemas.microsoft.com/office/powerpoint/2010/main" val="4027247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p>
            <a:r>
              <a:rPr lang="en-US" smtClean="0"/>
              <a:t>The Moss Group Inc.</a:t>
            </a:r>
            <a:endParaRPr lang="en-US" dirty="0"/>
          </a:p>
        </p:txBody>
      </p:sp>
      <p:sp>
        <p:nvSpPr>
          <p:cNvPr id="8" name="Slide Number Placeholder 7"/>
          <p:cNvSpPr>
            <a:spLocks noGrp="1"/>
          </p:cNvSpPr>
          <p:nvPr>
            <p:ph type="sldNum" sz="quarter" idx="11"/>
          </p:nvPr>
        </p:nvSpPr>
        <p:spPr/>
        <p:txBody>
          <a:body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1874195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The Moss Group Inc.</a:t>
            </a:r>
            <a:endParaRPr lang="en-US" dirty="0"/>
          </a:p>
        </p:txBody>
      </p:sp>
      <p:sp>
        <p:nvSpPr>
          <p:cNvPr id="7" name="Slide Number Placeholder 6"/>
          <p:cNvSpPr>
            <a:spLocks noGrp="1"/>
          </p:cNvSpPr>
          <p:nvPr>
            <p:ph type="sldNum" sz="quarter" idx="4"/>
          </p:nvPr>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27077B-008D-4965-9019-4B1F59FF498D}" type="slidenum">
              <a:rPr lang="en-US" smtClean="0"/>
              <a:pPr/>
              <a:t>‹#›</a:t>
            </a:fld>
            <a:endParaRPr lang="en-US" dirty="0"/>
          </a:p>
        </p:txBody>
      </p:sp>
    </p:spTree>
    <p:extLst>
      <p:ext uri="{BB962C8B-B14F-4D97-AF65-F5344CB8AC3E}">
        <p14:creationId xmlns:p14="http://schemas.microsoft.com/office/powerpoint/2010/main" val="2717484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60" r:id="rId6"/>
    <p:sldLayoutId id="2147483662" r:id="rId7"/>
    <p:sldLayoutId id="2147483661" r:id="rId8"/>
    <p:sldLayoutId id="2147483658" r:id="rId9"/>
    <p:sldLayoutId id="2147483659" r:id="rId10"/>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ojp.gov/programs/pdfs/prea_final_rule.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ojp.gov/programs/pdfs/prea_final_rule.pdf"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hyperlink" Target="http://ojp.gov/programs/pdfs/prea_final_rule.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ojp.gov/programs/pdfs/prea_final_rul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9.jpeg"/><Relationship Id="rId1" Type="http://schemas.openxmlformats.org/officeDocument/2006/relationships/slideLayout" Target="../slideLayouts/slideLayout4.xml"/><Relationship Id="rId4" Type="http://schemas.openxmlformats.org/officeDocument/2006/relationships/hyperlink" Target="http://ojp.gov/programs/pdfs/prea_final_rule.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ojp.gov/programs/pdfs/prea_final_rule.pdf"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ojp.gov/programs/pdfs/prea_final_rule.pdf"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1.jpe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ojp.gov/programs/pdfs/prea_final_rule.pdf"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ojp.gov/programs/pdfs/prea_final_rul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29"/>
            <a:ext cx="8229600" cy="1132271"/>
          </a:xfrm>
        </p:spPr>
        <p:txBody>
          <a:bodyPr/>
          <a:lstStyle/>
          <a:p>
            <a:r>
              <a:rPr lang="en-US" dirty="0" smtClean="0"/>
              <a:t>PREA Employee Training</a:t>
            </a:r>
            <a:br>
              <a:rPr lang="en-US" dirty="0" smtClean="0"/>
            </a:br>
            <a:r>
              <a:rPr lang="en-US" dirty="0" smtClean="0"/>
              <a:t>Notification of Curriculum Utilization</a:t>
            </a:r>
            <a:br>
              <a:rPr lang="en-US" dirty="0" smtClean="0"/>
            </a:br>
            <a:r>
              <a:rPr lang="en-US" dirty="0" smtClean="0"/>
              <a:t>August 2014</a:t>
            </a:r>
            <a:endParaRPr lang="en-US" dirty="0"/>
          </a:p>
        </p:txBody>
      </p:sp>
      <p:sp>
        <p:nvSpPr>
          <p:cNvPr id="5" name="Rectangle 4"/>
          <p:cNvSpPr/>
          <p:nvPr/>
        </p:nvSpPr>
        <p:spPr>
          <a:xfrm>
            <a:off x="152400" y="1371600"/>
            <a:ext cx="8839200" cy="5016758"/>
          </a:xfrm>
          <a:prstGeom prst="rect">
            <a:avLst/>
          </a:prstGeom>
        </p:spPr>
        <p:txBody>
          <a:bodyPr wrap="square">
            <a:spAutoFit/>
          </a:bodyPr>
          <a:lstStyle/>
          <a:p>
            <a:r>
              <a:rPr lang="en-GB" sz="1600" dirty="0" smtClean="0">
                <a:latin typeface="Verdana" panose="020B0604030504040204" pitchFamily="34" charset="0"/>
                <a:ea typeface="Calibri" panose="020F0502020204030204" pitchFamily="34" charset="0"/>
              </a:rPr>
              <a:t>The </a:t>
            </a:r>
            <a:r>
              <a:rPr lang="en-GB" sz="1600" dirty="0">
                <a:latin typeface="Verdana" panose="020B0604030504040204" pitchFamily="34" charset="0"/>
                <a:ea typeface="Calibri" panose="020F0502020204030204" pitchFamily="34" charset="0"/>
              </a:rPr>
              <a:t>enclosed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was developed by The Moss Group, Inc. as part of contract deliverables for the National PREA Resource Center (PRC), a cooperative agreement between the National Council on Crime and Delinquency (NCCD) and the Bureau of Justice Assistance (BJA). The Prison Rape Elimination Act (PREA) standards served as the basis for the curriculum’s content and development, with the goal of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being to satisfy specific PREA standard requirements.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It is recommended that the </a:t>
            </a:r>
            <a:r>
              <a:rPr lang="en-GB" sz="1600" i="1" dirty="0">
                <a:latin typeface="Verdana" panose="020B0604030504040204" pitchFamily="34" charset="0"/>
                <a:ea typeface="Calibri" panose="020F0502020204030204" pitchFamily="34" charset="0"/>
              </a:rPr>
              <a:t>PREA Employee Training</a:t>
            </a:r>
            <a:r>
              <a:rPr lang="en-GB" sz="1600" dirty="0">
                <a:latin typeface="Verdana" panose="020B0604030504040204" pitchFamily="34" charset="0"/>
                <a:ea typeface="Calibri" panose="020F0502020204030204" pitchFamily="34" charset="0"/>
              </a:rPr>
              <a:t> curriculum be reviewed in its entirety before choosing which modules to use. Any alterations to the original materials must either be acknowledged during their presentation or have the PRC and The Moss Group, Inc. logos removed.</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dirty="0">
                <a:latin typeface="Verdana" panose="020B0604030504040204" pitchFamily="34" charset="0"/>
                <a:ea typeface="Calibri" panose="020F0502020204030204" pitchFamily="34" charset="0"/>
              </a:rPr>
              <a:t>BJA is currently undergoing a comprehensive review of the enclosed curriculum for official approval, at which point the BJA logo may be added. </a:t>
            </a:r>
            <a:endParaRPr lang="en-AU" sz="1600" dirty="0">
              <a:latin typeface="Times New Roman" panose="02020603050405020304" pitchFamily="18" charset="0"/>
              <a:ea typeface="Calibri" panose="020F0502020204030204" pitchFamily="34" charset="0"/>
            </a:endParaRPr>
          </a:p>
          <a:p>
            <a:endParaRPr lang="en-AU" sz="1600" dirty="0">
              <a:latin typeface="Times New Roman" panose="02020603050405020304" pitchFamily="18" charset="0"/>
              <a:ea typeface="Calibri" panose="020F0502020204030204" pitchFamily="34" charset="0"/>
            </a:endParaRPr>
          </a:p>
          <a:p>
            <a:r>
              <a:rPr lang="en-GB" sz="1600" i="1" dirty="0">
                <a:latin typeface="Verdana" panose="020B0604030504040204" pitchFamily="34" charset="0"/>
                <a:ea typeface="Calibri" panose="020F0502020204030204" pitchFamily="34" charset="0"/>
              </a:rPr>
              <a:t>Note: Use of the enclosed curriculum, either in part or whole, does </a:t>
            </a:r>
            <a:r>
              <a:rPr lang="en-GB" sz="1600" i="1" dirty="0" smtClean="0">
                <a:latin typeface="Verdana" panose="020B0604030504040204" pitchFamily="34" charset="0"/>
                <a:ea typeface="Calibri" panose="020F0502020204030204" pitchFamily="34" charset="0"/>
              </a:rPr>
              <a:t>not guarantee </a:t>
            </a:r>
            <a:r>
              <a:rPr lang="en-GB" sz="1600" i="1" dirty="0">
                <a:latin typeface="Verdana" panose="020B0604030504040204" pitchFamily="34" charset="0"/>
                <a:ea typeface="Calibri" panose="020F0502020204030204" pitchFamily="34" charset="0"/>
              </a:rPr>
              <a:t>that an auditor will find a facility “meets standards.” Rather, an </a:t>
            </a:r>
            <a:r>
              <a:rPr lang="en-GB" sz="1600" i="1" dirty="0" smtClean="0">
                <a:latin typeface="Verdana" panose="020B0604030504040204" pitchFamily="34" charset="0"/>
                <a:ea typeface="Calibri" panose="020F0502020204030204" pitchFamily="34" charset="0"/>
              </a:rPr>
              <a:t>auditor</a:t>
            </a:r>
            <a:br>
              <a:rPr lang="en-GB" sz="1600" i="1" dirty="0" smtClean="0">
                <a:latin typeface="Verdana" panose="020B0604030504040204" pitchFamily="34" charset="0"/>
                <a:ea typeface="Calibri" panose="020F0502020204030204" pitchFamily="34" charset="0"/>
              </a:rPr>
            </a:br>
            <a:r>
              <a:rPr lang="en-GB" sz="1600" i="1" dirty="0" smtClean="0">
                <a:latin typeface="Verdana" panose="020B0604030504040204" pitchFamily="34" charset="0"/>
                <a:ea typeface="Calibri" panose="020F0502020204030204" pitchFamily="34" charset="0"/>
              </a:rPr>
              <a:t>will </a:t>
            </a:r>
            <a:r>
              <a:rPr lang="en-GB" sz="1600" i="1" dirty="0">
                <a:latin typeface="Verdana" panose="020B0604030504040204" pitchFamily="34" charset="0"/>
                <a:ea typeface="Calibri" panose="020F0502020204030204" pitchFamily="34" charset="0"/>
              </a:rPr>
              <a:t>take into consideration the curriculum used as part of their </a:t>
            </a:r>
            <a:r>
              <a:rPr lang="en-GB" sz="1600" i="1" dirty="0" smtClean="0">
                <a:latin typeface="Verdana" panose="020B0604030504040204" pitchFamily="34" charset="0"/>
                <a:ea typeface="Calibri" panose="020F0502020204030204" pitchFamily="34" charset="0"/>
              </a:rPr>
              <a:t>overall determination </a:t>
            </a:r>
            <a:r>
              <a:rPr lang="en-GB" sz="1600" i="1" dirty="0">
                <a:latin typeface="Verdana" panose="020B0604030504040204" pitchFamily="34" charset="0"/>
                <a:ea typeface="Calibri" panose="020F0502020204030204" pitchFamily="34" charset="0"/>
              </a:rPr>
              <a:t>of compliance.</a:t>
            </a:r>
            <a:endParaRPr lang="en-AU" sz="1600" dirty="0">
              <a:effectLst/>
              <a:latin typeface="Times New Roman" panose="02020603050405020304" pitchFamily="18" charset="0"/>
              <a:ea typeface="Calibri" panose="020F0502020204030204" pitchFamily="34" charset="0"/>
            </a:endParaRPr>
          </a:p>
        </p:txBody>
      </p:sp>
      <p:sp>
        <p:nvSpPr>
          <p:cNvPr id="6" name="Footer Placeholder 2"/>
          <p:cNvSpPr>
            <a:spLocks noGrp="1"/>
          </p:cNvSpPr>
          <p:nvPr>
            <p:ph type="ftr" sz="quarter" idx="4294967295"/>
          </p:nvPr>
        </p:nvSpPr>
        <p:spPr>
          <a:xfrm>
            <a:off x="3124200" y="6356350"/>
            <a:ext cx="2895600" cy="365125"/>
          </a:xfrm>
          <a:prstGeom prst="rect">
            <a:avLst/>
          </a:prstGeom>
        </p:spPr>
        <p:txBody>
          <a:bodyPr/>
          <a:lstStyle/>
          <a:p>
            <a:r>
              <a:rPr lang="en-US" dirty="0" smtClean="0"/>
              <a:t>The Moss Group Inc.</a:t>
            </a:r>
            <a:endParaRPr lang="en-US" dirty="0"/>
          </a:p>
        </p:txBody>
      </p:sp>
      <p:sp>
        <p:nvSpPr>
          <p:cNvPr id="7" name="Slide Number Placeholder 3"/>
          <p:cNvSpPr>
            <a:spLocks noGrp="1"/>
          </p:cNvSpPr>
          <p:nvPr>
            <p:ph type="sldNum" sz="quarter" idx="4294967295"/>
          </p:nvPr>
        </p:nvSpPr>
        <p:spPr>
          <a:xfrm>
            <a:off x="76200" y="6435725"/>
            <a:ext cx="2133600" cy="365125"/>
          </a:xfrm>
          <a:prstGeom prst="rect">
            <a:avLst/>
          </a:prstGeom>
        </p:spPr>
        <p:txBody>
          <a:bodyPr/>
          <a:lstStyle/>
          <a:p>
            <a:fld id="{1D9A7EC0-582D-4850-BD02-1E29DEF62370}" type="slidenum">
              <a:rPr lang="en-US" smtClean="0"/>
              <a:pPr/>
              <a:t>1</a:t>
            </a:fld>
            <a:endParaRPr lang="en-US" dirty="0"/>
          </a:p>
        </p:txBody>
      </p:sp>
    </p:spTree>
    <p:extLst>
      <p:ext uri="{BB962C8B-B14F-4D97-AF65-F5344CB8AC3E}">
        <p14:creationId xmlns:p14="http://schemas.microsoft.com/office/powerpoint/2010/main" val="12778495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Staff Member/Contractor/Volunteer on Inmate Sexual Abuse</a:t>
            </a:r>
            <a:endParaRPr lang="en-US" dirty="0"/>
          </a:p>
        </p:txBody>
      </p:sp>
      <p:sp>
        <p:nvSpPr>
          <p:cNvPr id="5" name="Text Placeholder 4"/>
          <p:cNvSpPr>
            <a:spLocks noGrp="1"/>
          </p:cNvSpPr>
          <p:nvPr>
            <p:ph type="body" sz="quarter" idx="3"/>
          </p:nvPr>
        </p:nvSpPr>
        <p:spPr>
          <a:xfrm>
            <a:off x="1143000" y="1752600"/>
            <a:ext cx="6773660" cy="430840"/>
          </a:xfrm>
        </p:spPr>
        <p:txBody>
          <a:bodyPr/>
          <a:lstStyle/>
          <a:p>
            <a:r>
              <a:rPr lang="en-US" dirty="0" smtClean="0"/>
              <a:t>Occurs when there is actual, attempted, threatened or requested:</a:t>
            </a:r>
          </a:p>
        </p:txBody>
      </p:sp>
      <p:sp>
        <p:nvSpPr>
          <p:cNvPr id="6" name="Content Placeholder 5"/>
          <p:cNvSpPr>
            <a:spLocks noGrp="1"/>
          </p:cNvSpPr>
          <p:nvPr>
            <p:ph sz="quarter" idx="4"/>
          </p:nvPr>
        </p:nvSpPr>
        <p:spPr>
          <a:xfrm>
            <a:off x="1219200" y="2206731"/>
            <a:ext cx="6773661" cy="3965469"/>
          </a:xfrm>
        </p:spPr>
        <p:txBody>
          <a:bodyPr/>
          <a:lstStyle/>
          <a:p>
            <a:pPr lvl="1">
              <a:buFont typeface="Arial" panose="020B0604020202020204" pitchFamily="34" charset="0"/>
              <a:buChar char="•"/>
            </a:pPr>
            <a:r>
              <a:rPr lang="en-US" dirty="0" smtClean="0"/>
              <a:t>Contact between the penis and the vulva or the penis and the anus, including penetration, however slight</a:t>
            </a:r>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Contact between the mouth and the penis, vulva or anus</a:t>
            </a:r>
          </a:p>
          <a:p>
            <a:pPr lvl="1">
              <a:buFont typeface="Arial" panose="020B0604020202020204" pitchFamily="34" charset="0"/>
              <a:buChar char="•"/>
            </a:pPr>
            <a:endParaRPr lang="en-US" dirty="0"/>
          </a:p>
          <a:p>
            <a:pPr lvl="1">
              <a:buFont typeface="Arial" panose="020B0604020202020204" pitchFamily="34" charset="0"/>
              <a:buChar char="•"/>
            </a:pPr>
            <a:r>
              <a:rPr lang="en-US" dirty="0"/>
              <a:t>Contact between the mouth and any body part where the staff member, contractor, or volunteer has the intent to abuse, arouse, or gratify sexual </a:t>
            </a:r>
            <a:r>
              <a:rPr lang="en-US" dirty="0" smtClean="0"/>
              <a:t>desire</a:t>
            </a:r>
          </a:p>
        </p:txBody>
      </p:sp>
      <p:sp>
        <p:nvSpPr>
          <p:cNvPr id="3" name="Slide Number Placeholder 2"/>
          <p:cNvSpPr>
            <a:spLocks noGrp="1"/>
          </p:cNvSpPr>
          <p:nvPr>
            <p:ph type="sldNum" sz="quarter" idx="12"/>
          </p:nvPr>
        </p:nvSpPr>
        <p:spPr/>
        <p:txBody>
          <a:bodyPr/>
          <a:lstStyle/>
          <a:p>
            <a:fld id="{1D9A7EC0-582D-4850-BD02-1E29DEF62370}" type="slidenum">
              <a:rPr lang="en-US" smtClean="0"/>
              <a:pPr/>
              <a:t>10</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7"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8600" y="1539239"/>
            <a:ext cx="859288" cy="857561"/>
          </a:xfrm>
          <a:prstGeom prst="rect">
            <a:avLst/>
          </a:prstGeom>
        </p:spPr>
      </p:pic>
      <p:sp>
        <p:nvSpPr>
          <p:cNvPr id="8" name="Content Placeholder 3"/>
          <p:cNvSpPr txBox="1">
            <a:spLocks/>
          </p:cNvSpPr>
          <p:nvPr/>
        </p:nvSpPr>
        <p:spPr>
          <a:xfrm>
            <a:off x="1143000" y="5957147"/>
            <a:ext cx="6400027" cy="367453"/>
          </a:xfrm>
          <a:prstGeom prst="rect">
            <a:avLst/>
          </a:prstGeom>
        </p:spPr>
        <p:txBody>
          <a:bodyPr vert="horz" lIns="91440" tIns="45720" rIns="91440" bIns="45720" rtlCol="0">
            <a:noAutofit/>
          </a:bodyPr>
          <a:lstStyle/>
          <a:p>
            <a:pPr marL="0" lvl="1">
              <a:defRPr/>
            </a:pPr>
            <a:r>
              <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100" dirty="0" smtClean="0">
                <a:solidFill>
                  <a:srgbClr val="5F574F"/>
                </a:solidFill>
                <a:ea typeface="Verdana" pitchFamily="34" charset="0"/>
                <a:cs typeface="Verdana" pitchFamily="34" charset="0"/>
              </a:rPr>
              <a:t>; </a:t>
            </a:r>
            <a:r>
              <a:rPr lang="en-US" sz="1100" dirty="0" smtClean="0">
                <a:solidFill>
                  <a:srgbClr val="5F574F"/>
                </a:solidFill>
                <a:ea typeface="Verdana" pitchFamily="34" charset="0"/>
                <a:cs typeface="Verdana" pitchFamily="34" charset="0"/>
                <a:hlinkClick r:id="rId4"/>
              </a:rPr>
              <a:t>http</a:t>
            </a:r>
            <a:r>
              <a:rPr lang="en-US" sz="1100" dirty="0">
                <a:solidFill>
                  <a:srgbClr val="5F574F"/>
                </a:solidFill>
                <a:ea typeface="Verdana" pitchFamily="34" charset="0"/>
                <a:cs typeface="Verdana" pitchFamily="34" charset="0"/>
                <a:hlinkClick r:id="rId4"/>
              </a:rPr>
              <a:t>://</a:t>
            </a:r>
            <a:r>
              <a:rPr lang="en-US" sz="1100" dirty="0" smtClean="0">
                <a:solidFill>
                  <a:srgbClr val="5F574F"/>
                </a:solidFill>
                <a:ea typeface="Verdana" pitchFamily="34" charset="0"/>
                <a:cs typeface="Verdana" pitchFamily="34" charset="0"/>
                <a:hlinkClick r:id="rId4"/>
              </a:rPr>
              <a:t>ojp.gov/programs/pdfs/prea_final_rule.pdf</a:t>
            </a:r>
            <a:r>
              <a:rPr lang="en-US" sz="1100" dirty="0" smtClean="0">
                <a:solidFill>
                  <a:srgbClr val="5F574F"/>
                </a:solidFill>
                <a:ea typeface="Verdana" pitchFamily="34" charset="0"/>
                <a:cs typeface="Verdana" pitchFamily="34" charset="0"/>
              </a:rPr>
              <a:t> </a:t>
            </a:r>
            <a:endPar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375874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Staff Member/Contractor/Volunteer on Inmate Sexual Abuse, Continued</a:t>
            </a:r>
            <a:endParaRPr lang="en-US" dirty="0"/>
          </a:p>
        </p:txBody>
      </p:sp>
      <p:sp>
        <p:nvSpPr>
          <p:cNvPr id="5" name="Text Placeholder 4"/>
          <p:cNvSpPr>
            <a:spLocks noGrp="1"/>
          </p:cNvSpPr>
          <p:nvPr>
            <p:ph type="body" sz="quarter" idx="3"/>
          </p:nvPr>
        </p:nvSpPr>
        <p:spPr/>
        <p:txBody>
          <a:bodyPr/>
          <a:lstStyle/>
          <a:p>
            <a:r>
              <a:rPr lang="en-US" smtClean="0"/>
              <a:t>Occurs when there is actual, attempted, threatened or requested:</a:t>
            </a:r>
            <a:endParaRPr lang="en-US" dirty="0" smtClean="0"/>
          </a:p>
        </p:txBody>
      </p:sp>
      <p:sp>
        <p:nvSpPr>
          <p:cNvPr id="6" name="Content Placeholder 5"/>
          <p:cNvSpPr>
            <a:spLocks noGrp="1"/>
          </p:cNvSpPr>
          <p:nvPr>
            <p:ph sz="quarter" idx="4"/>
          </p:nvPr>
        </p:nvSpPr>
        <p:spPr/>
        <p:txBody>
          <a:bodyPr/>
          <a:lstStyle/>
          <a:p>
            <a:pPr marL="285750" indent="-285750">
              <a:buFont typeface="Arial" panose="020B0604020202020204" pitchFamily="34" charset="0"/>
              <a:buChar char="•"/>
            </a:pPr>
            <a:r>
              <a:rPr lang="en-US" dirty="0" smtClean="0"/>
              <a:t>Penetration of the anal or genital opening, however slight, by a hand, finger, object, or other instrument, that is unrelated to official duties or where the staff member, contractor, or volunteer has the intent to abuse, arouse, or gratify sexual desire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Any other intentional contact, either directly through the clothing, of or with the genitalia, anus, groin, breast, inner thigh, or the buttocks, that is unrelated to official duties or where the staff member, contractor or volunteer has the intent to abuse, arouse, or gratify sexual desire</a:t>
            </a:r>
          </a:p>
        </p:txBody>
      </p:sp>
      <p:sp>
        <p:nvSpPr>
          <p:cNvPr id="3" name="Slide Number Placeholder 2"/>
          <p:cNvSpPr>
            <a:spLocks noGrp="1"/>
          </p:cNvSpPr>
          <p:nvPr>
            <p:ph type="sldNum" sz="quarter" idx="12"/>
          </p:nvPr>
        </p:nvSpPr>
        <p:spPr/>
        <p:txBody>
          <a:bodyPr/>
          <a:lstStyle/>
          <a:p>
            <a:fld id="{1D9A7EC0-582D-4850-BD02-1E29DEF62370}" type="slidenum">
              <a:rPr lang="en-US" smtClean="0"/>
              <a:pPr/>
              <a:t>11</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7"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9600" y="1335297"/>
            <a:ext cx="827060" cy="825397"/>
          </a:xfrm>
          <a:prstGeom prst="rect">
            <a:avLst/>
          </a:prstGeom>
        </p:spPr>
      </p:pic>
      <p:sp>
        <p:nvSpPr>
          <p:cNvPr id="8" name="Content Placeholder 3"/>
          <p:cNvSpPr txBox="1">
            <a:spLocks/>
          </p:cNvSpPr>
          <p:nvPr/>
        </p:nvSpPr>
        <p:spPr>
          <a:xfrm>
            <a:off x="1121181" y="5970218"/>
            <a:ext cx="6498819" cy="386132"/>
          </a:xfrm>
          <a:prstGeom prst="rect">
            <a:avLst/>
          </a:prstGeom>
        </p:spPr>
        <p:txBody>
          <a:bodyPr vert="horz" lIns="91440" tIns="45720" rIns="91440" bIns="45720" rtlCol="0">
            <a:noAutofit/>
          </a:bodyPr>
          <a:lstStyle/>
          <a:p>
            <a:pPr marL="0" lvl="1">
              <a:defRPr/>
            </a:pPr>
            <a:r>
              <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100" dirty="0" smtClean="0">
                <a:solidFill>
                  <a:srgbClr val="5F574F"/>
                </a:solidFill>
                <a:ea typeface="Verdana" pitchFamily="34" charset="0"/>
                <a:cs typeface="Verdana" pitchFamily="34" charset="0"/>
              </a:rPr>
              <a:t>; </a:t>
            </a:r>
            <a:r>
              <a:rPr lang="en-US" sz="1100" dirty="0" smtClean="0">
                <a:solidFill>
                  <a:srgbClr val="5F574F"/>
                </a:solidFill>
                <a:ea typeface="Verdana" pitchFamily="34" charset="0"/>
                <a:cs typeface="Verdana" pitchFamily="34" charset="0"/>
                <a:hlinkClick r:id="rId4"/>
              </a:rPr>
              <a:t>http</a:t>
            </a:r>
            <a:r>
              <a:rPr lang="en-US" sz="1100" dirty="0">
                <a:solidFill>
                  <a:srgbClr val="5F574F"/>
                </a:solidFill>
                <a:ea typeface="Verdana" pitchFamily="34" charset="0"/>
                <a:cs typeface="Verdana" pitchFamily="34" charset="0"/>
                <a:hlinkClick r:id="rId4"/>
              </a:rPr>
              <a:t>://</a:t>
            </a:r>
            <a:r>
              <a:rPr lang="en-US" sz="1100" dirty="0" smtClean="0">
                <a:solidFill>
                  <a:srgbClr val="5F574F"/>
                </a:solidFill>
                <a:ea typeface="Verdana" pitchFamily="34" charset="0"/>
                <a:cs typeface="Verdana" pitchFamily="34" charset="0"/>
                <a:hlinkClick r:id="rId4"/>
              </a:rPr>
              <a:t>ojp.gov/programs/pdfs/prea_final_rule.pdf</a:t>
            </a:r>
            <a:r>
              <a:rPr lang="en-US" sz="1100" dirty="0" smtClean="0">
                <a:solidFill>
                  <a:srgbClr val="5F574F"/>
                </a:solidFill>
                <a:ea typeface="Verdana" pitchFamily="34" charset="0"/>
                <a:cs typeface="Verdana" pitchFamily="34" charset="0"/>
              </a:rPr>
              <a:t> </a:t>
            </a:r>
            <a:endPar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143179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Sexual Harassment</a:t>
            </a:r>
            <a:endParaRPr lang="en-US" dirty="0"/>
          </a:p>
        </p:txBody>
      </p:sp>
      <p:sp>
        <p:nvSpPr>
          <p:cNvPr id="3" name="Text Placeholder 2"/>
          <p:cNvSpPr>
            <a:spLocks noGrp="1"/>
          </p:cNvSpPr>
          <p:nvPr>
            <p:ph type="body" sz="quarter" idx="3"/>
          </p:nvPr>
        </p:nvSpPr>
        <p:spPr>
          <a:xfrm>
            <a:off x="1146583" y="1600200"/>
            <a:ext cx="6773660" cy="430840"/>
          </a:xfrm>
        </p:spPr>
        <p:txBody>
          <a:bodyPr/>
          <a:lstStyle/>
          <a:p>
            <a:r>
              <a:rPr lang="en-US" dirty="0" smtClean="0"/>
              <a:t>Includes:</a:t>
            </a:r>
          </a:p>
        </p:txBody>
      </p:sp>
      <p:sp>
        <p:nvSpPr>
          <p:cNvPr id="19" name="Content Placeholder 5"/>
          <p:cNvSpPr>
            <a:spLocks noGrp="1"/>
          </p:cNvSpPr>
          <p:nvPr>
            <p:ph sz="quarter" idx="4"/>
          </p:nvPr>
        </p:nvSpPr>
        <p:spPr>
          <a:xfrm>
            <a:off x="1146582" y="2057400"/>
            <a:ext cx="6773661" cy="3965469"/>
          </a:xfrm>
        </p:spPr>
        <p:txBody>
          <a:bodyPr/>
          <a:lstStyle/>
          <a:p>
            <a:pPr marL="285750" indent="-285750">
              <a:buFont typeface="Arial" panose="020B0604020202020204" pitchFamily="34" charset="0"/>
              <a:buChar char="•"/>
            </a:pPr>
            <a:r>
              <a:rPr lang="en-US" dirty="0" smtClean="0"/>
              <a:t>Repeated and unwelcome sexual advances, requests for sexual favors, or verbal comments, gestures, or actions of a derogatory or offensive sexual nature by one inmate directed toward another</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Repeated verbal comments or gestures of a sexual nature to an inmate, detainee, or resident by a staff member, contractor, or volunteer, including demeaning references to gender, sexually suggestive or derogatory comments about body or clothing, or obscene language or gestures</a:t>
            </a:r>
          </a:p>
        </p:txBody>
      </p:sp>
      <p:sp>
        <p:nvSpPr>
          <p:cNvPr id="5" name="Slide Number Placeholder 4"/>
          <p:cNvSpPr>
            <a:spLocks noGrp="1"/>
          </p:cNvSpPr>
          <p:nvPr>
            <p:ph type="sldNum" sz="quarter" idx="12"/>
          </p:nvPr>
        </p:nvSpPr>
        <p:spPr>
          <a:xfrm>
            <a:off x="457200" y="6324600"/>
            <a:ext cx="381000" cy="365125"/>
          </a:xfrm>
        </p:spPr>
        <p:txBody>
          <a:bodyPr/>
          <a:lstStyle/>
          <a:p>
            <a:fld id="{1D9A7EC0-582D-4850-BD02-1E29DEF62370}" type="slidenum">
              <a:rPr lang="en-US" smtClean="0"/>
              <a:pPr/>
              <a:t>12</a:t>
            </a:fld>
            <a:endParaRPr lang="en-US" dirty="0"/>
          </a:p>
        </p:txBody>
      </p:sp>
      <p:sp>
        <p:nvSpPr>
          <p:cNvPr id="4" name="Footer Placeholder 3"/>
          <p:cNvSpPr>
            <a:spLocks noGrp="1"/>
          </p:cNvSpPr>
          <p:nvPr>
            <p:ph type="ftr" sz="quarter" idx="13"/>
          </p:nvPr>
        </p:nvSpPr>
        <p:spPr/>
        <p:txBody>
          <a:bodyPr/>
          <a:lstStyle/>
          <a:p>
            <a:r>
              <a:rPr lang="en-US" dirty="0" smtClean="0"/>
              <a:t>The Moss Group Inc.</a:t>
            </a:r>
            <a:endParaRPr lang="en-US" dirty="0"/>
          </a:p>
        </p:txBody>
      </p:sp>
      <p:sp>
        <p:nvSpPr>
          <p:cNvPr id="8" name="Content Placeholder 3"/>
          <p:cNvSpPr txBox="1">
            <a:spLocks/>
          </p:cNvSpPr>
          <p:nvPr/>
        </p:nvSpPr>
        <p:spPr>
          <a:xfrm>
            <a:off x="1219200" y="5957147"/>
            <a:ext cx="6400800" cy="399203"/>
          </a:xfrm>
          <a:prstGeom prst="rect">
            <a:avLst/>
          </a:prstGeom>
        </p:spPr>
        <p:txBody>
          <a:bodyPr vert="horz" lIns="91440" tIns="45720" rIns="91440" bIns="45720" rtlCol="0">
            <a:noAutofit/>
          </a:bodyPr>
          <a:lstStyle/>
          <a:p>
            <a:pPr marL="0" lvl="1">
              <a:defRPr/>
            </a:pPr>
            <a:r>
              <a:rPr kumimoji="0" lang="en-US" sz="105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050" dirty="0" smtClean="0">
                <a:solidFill>
                  <a:srgbClr val="5F574F"/>
                </a:solidFill>
                <a:ea typeface="Verdana" pitchFamily="34" charset="0"/>
                <a:cs typeface="Verdana" pitchFamily="34" charset="0"/>
              </a:rPr>
              <a:t>; </a:t>
            </a:r>
            <a:r>
              <a:rPr lang="en-US" sz="1050" dirty="0" smtClean="0">
                <a:solidFill>
                  <a:srgbClr val="5F574F"/>
                </a:solidFill>
                <a:ea typeface="Verdana" pitchFamily="34" charset="0"/>
                <a:cs typeface="Verdana" pitchFamily="34" charset="0"/>
                <a:hlinkClick r:id="rId2"/>
              </a:rPr>
              <a:t>http</a:t>
            </a:r>
            <a:r>
              <a:rPr lang="en-US" sz="1050" dirty="0">
                <a:solidFill>
                  <a:srgbClr val="5F574F"/>
                </a:solidFill>
                <a:ea typeface="Verdana" pitchFamily="34" charset="0"/>
                <a:cs typeface="Verdana" pitchFamily="34" charset="0"/>
                <a:hlinkClick r:id="rId2"/>
              </a:rPr>
              <a:t>://</a:t>
            </a:r>
            <a:r>
              <a:rPr lang="en-US" sz="1050" dirty="0" smtClean="0">
                <a:solidFill>
                  <a:srgbClr val="5F574F"/>
                </a:solidFill>
                <a:ea typeface="Verdana" pitchFamily="34" charset="0"/>
                <a:cs typeface="Verdana" pitchFamily="34" charset="0"/>
                <a:hlinkClick r:id="rId2"/>
              </a:rPr>
              <a:t>ojp.gov/programs/pdfs/prea_final_rule.pdf</a:t>
            </a:r>
            <a:r>
              <a:rPr lang="en-US" sz="1050" dirty="0" smtClean="0">
                <a:solidFill>
                  <a:srgbClr val="5F574F"/>
                </a:solidFill>
                <a:ea typeface="Verdana" pitchFamily="34" charset="0"/>
                <a:cs typeface="Verdana" pitchFamily="34" charset="0"/>
              </a:rPr>
              <a:t> </a:t>
            </a:r>
            <a:endParaRPr kumimoji="0" lang="en-US" sz="105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25573" y="1378730"/>
            <a:ext cx="765581" cy="764042"/>
          </a:xfrm>
          <a:prstGeom prst="rect">
            <a:avLst/>
          </a:prstGeom>
        </p:spPr>
      </p:pic>
    </p:spTree>
    <p:extLst>
      <p:ext uri="{BB962C8B-B14F-4D97-AF65-F5344CB8AC3E}">
        <p14:creationId xmlns:p14="http://schemas.microsoft.com/office/powerpoint/2010/main" val="22965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Inmate Rights</a:t>
            </a:r>
            <a:endParaRPr lang="en-US" dirty="0"/>
          </a:p>
        </p:txBody>
      </p:sp>
      <p:sp>
        <p:nvSpPr>
          <p:cNvPr id="3" name="Text Placeholder 2"/>
          <p:cNvSpPr>
            <a:spLocks noGrp="1"/>
          </p:cNvSpPr>
          <p:nvPr>
            <p:ph type="body" sz="quarter" idx="3"/>
          </p:nvPr>
        </p:nvSpPr>
        <p:spPr/>
        <p:txBody>
          <a:bodyPr/>
          <a:lstStyle/>
          <a:p>
            <a:pPr algn="ctr"/>
            <a:r>
              <a:rPr lang="en-US" dirty="0" smtClean="0"/>
              <a:t>Rights Established by PREA Standards</a:t>
            </a:r>
          </a:p>
        </p:txBody>
      </p:sp>
      <p:sp>
        <p:nvSpPr>
          <p:cNvPr id="4" name="Content Placeholder 3"/>
          <p:cNvSpPr>
            <a:spLocks noGrp="1"/>
          </p:cNvSpPr>
          <p:nvPr>
            <p:ph sz="quarter" idx="4"/>
          </p:nvPr>
        </p:nvSpPr>
        <p:spPr/>
        <p:txBody>
          <a:bodyPr/>
          <a:lstStyle/>
          <a:p>
            <a:pPr lvl="1">
              <a:buFont typeface="Arial" panose="020B0604020202020204" pitchFamily="34" charset="0"/>
              <a:buChar char="•"/>
            </a:pPr>
            <a:r>
              <a:rPr lang="en-US" dirty="0" smtClean="0"/>
              <a:t>Inmates have the right to be free from sexual abuse and sexual harassment [115.11 (a); 115.33 (b)]</a:t>
            </a:r>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Inmates and staff have the right to be free from retaliation for reporting [115.67 (a)]</a:t>
            </a:r>
          </a:p>
        </p:txBody>
      </p:sp>
      <p:sp>
        <p:nvSpPr>
          <p:cNvPr id="6" name="Slide Number Placeholder 5"/>
          <p:cNvSpPr>
            <a:spLocks noGrp="1"/>
          </p:cNvSpPr>
          <p:nvPr>
            <p:ph type="sldNum" sz="quarter" idx="12"/>
          </p:nvPr>
        </p:nvSpPr>
        <p:spPr/>
        <p:txBody>
          <a:bodyPr/>
          <a:lstStyle/>
          <a:p>
            <a:fld id="{1D9A7EC0-582D-4850-BD02-1E29DEF62370}" type="slidenum">
              <a:rPr lang="en-US" smtClean="0"/>
              <a:pPr/>
              <a:t>13</a:t>
            </a:fld>
            <a:endParaRPr lang="en-US"/>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
        <p:nvSpPr>
          <p:cNvPr id="7" name="Content Placeholder 3"/>
          <p:cNvSpPr txBox="1">
            <a:spLocks/>
          </p:cNvSpPr>
          <p:nvPr/>
        </p:nvSpPr>
        <p:spPr>
          <a:xfrm>
            <a:off x="2133600" y="6248400"/>
            <a:ext cx="5409427" cy="367453"/>
          </a:xfrm>
          <a:prstGeom prst="rect">
            <a:avLst/>
          </a:prstGeom>
        </p:spPr>
        <p:txBody>
          <a:bodyPr vert="horz" lIns="91440" tIns="45720" rIns="91440" bIns="45720" rtlCol="0">
            <a:noAutofit/>
          </a:bodyPr>
          <a:lstStyle/>
          <a:p>
            <a:pPr marL="0" lvl="1">
              <a:defRPr/>
            </a:pPr>
            <a:r>
              <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900" dirty="0" smtClean="0">
                <a:solidFill>
                  <a:srgbClr val="5F574F"/>
                </a:solidFill>
                <a:ea typeface="Verdana" pitchFamily="34" charset="0"/>
                <a:cs typeface="Verdana" pitchFamily="34" charset="0"/>
              </a:rPr>
              <a:t>; </a:t>
            </a:r>
            <a:r>
              <a:rPr lang="en-US" sz="900" dirty="0" smtClean="0">
                <a:solidFill>
                  <a:srgbClr val="5F574F"/>
                </a:solidFill>
                <a:ea typeface="Verdana" pitchFamily="34" charset="0"/>
                <a:cs typeface="Verdana" pitchFamily="34" charset="0"/>
                <a:hlinkClick r:id="rId2"/>
              </a:rPr>
              <a:t>http</a:t>
            </a:r>
            <a:r>
              <a:rPr lang="en-US" sz="900" dirty="0">
                <a:solidFill>
                  <a:srgbClr val="5F574F"/>
                </a:solidFill>
                <a:ea typeface="Verdana" pitchFamily="34" charset="0"/>
                <a:cs typeface="Verdana" pitchFamily="34" charset="0"/>
                <a:hlinkClick r:id="rId2"/>
              </a:rPr>
              <a:t>://</a:t>
            </a:r>
            <a:r>
              <a:rPr lang="en-US" sz="900" dirty="0" smtClean="0">
                <a:solidFill>
                  <a:srgbClr val="5F574F"/>
                </a:solidFill>
                <a:ea typeface="Verdana" pitchFamily="34" charset="0"/>
                <a:cs typeface="Verdana" pitchFamily="34" charset="0"/>
                <a:hlinkClick r:id="rId2"/>
              </a:rPr>
              <a:t>ojp.gov/programs/pdfs/prea_final_rule.pdf</a:t>
            </a:r>
            <a:r>
              <a:rPr lang="en-US" sz="900" dirty="0" smtClean="0">
                <a:solidFill>
                  <a:srgbClr val="5F574F"/>
                </a:solidFill>
                <a:ea typeface="Verdana" pitchFamily="34" charset="0"/>
                <a:cs typeface="Verdana" pitchFamily="34" charset="0"/>
              </a:rPr>
              <a:t> </a:t>
            </a:r>
            <a:endPar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361699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randombar(horizontal)">
                                      <p:cBhvr>
                                        <p:cTn id="7"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Sexual Abuse in Confinement</a:t>
            </a:r>
            <a:endParaRPr lang="en-US" dirty="0"/>
          </a:p>
        </p:txBody>
      </p:sp>
      <p:sp>
        <p:nvSpPr>
          <p:cNvPr id="6" name="Text Placeholder 5"/>
          <p:cNvSpPr>
            <a:spLocks noGrp="1"/>
          </p:cNvSpPr>
          <p:nvPr>
            <p:ph type="body" sz="quarter" idx="3"/>
          </p:nvPr>
        </p:nvSpPr>
        <p:spPr/>
        <p:txBody>
          <a:bodyPr>
            <a:normAutofit/>
          </a:bodyPr>
          <a:lstStyle/>
          <a:p>
            <a:r>
              <a:rPr lang="en-US" dirty="0" smtClean="0"/>
              <a:t>Can be perpetrated by a/an:</a:t>
            </a:r>
          </a:p>
        </p:txBody>
      </p:sp>
      <p:sp>
        <p:nvSpPr>
          <p:cNvPr id="7" name="Content Placeholder 6"/>
          <p:cNvSpPr>
            <a:spLocks noGrp="1"/>
          </p:cNvSpPr>
          <p:nvPr>
            <p:ph sz="quarter" idx="4"/>
          </p:nvPr>
        </p:nvSpPr>
        <p:spPr/>
        <p:txBody>
          <a:bodyPr/>
          <a:lstStyle/>
          <a:p>
            <a:pPr marL="285750" indent="-285750">
              <a:buFont typeface="Arial" panose="020B0604020202020204" pitchFamily="34" charset="0"/>
              <a:buChar char="•"/>
            </a:pPr>
            <a:r>
              <a:rPr lang="en-US" dirty="0" smtClean="0"/>
              <a:t>Inmate</a:t>
            </a:r>
          </a:p>
          <a:p>
            <a:pPr marL="285750" indent="-285750">
              <a:buFont typeface="Arial" panose="020B0604020202020204" pitchFamily="34" charset="0"/>
              <a:buChar char="•"/>
            </a:pPr>
            <a:r>
              <a:rPr lang="en-US" dirty="0" smtClean="0"/>
              <a:t>Staff Member/Employee</a:t>
            </a:r>
          </a:p>
          <a:p>
            <a:pPr marL="285750" indent="-285750">
              <a:buFont typeface="Arial" panose="020B0604020202020204" pitchFamily="34" charset="0"/>
              <a:buChar char="•"/>
            </a:pPr>
            <a:r>
              <a:rPr lang="en-US" dirty="0" smtClean="0"/>
              <a:t>Contractor</a:t>
            </a:r>
          </a:p>
          <a:p>
            <a:pPr marL="285750" indent="-285750">
              <a:buFont typeface="Arial" panose="020B0604020202020204" pitchFamily="34" charset="0"/>
              <a:buChar char="•"/>
            </a:pPr>
            <a:r>
              <a:rPr lang="en-US" dirty="0" smtClean="0"/>
              <a:t>Volunteer</a:t>
            </a:r>
          </a:p>
          <a:p>
            <a:pPr marL="285750" indent="-285750">
              <a:buFont typeface="Arial" panose="020B0604020202020204" pitchFamily="34" charset="0"/>
              <a:buChar char="•"/>
            </a:pPr>
            <a:r>
              <a:rPr lang="en-US" dirty="0" smtClean="0"/>
              <a:t>Others?</a:t>
            </a:r>
            <a:endParaRPr lang="en-US" dirty="0"/>
          </a:p>
        </p:txBody>
      </p:sp>
      <p:sp>
        <p:nvSpPr>
          <p:cNvPr id="4" name="Slide Number Placeholder 3"/>
          <p:cNvSpPr>
            <a:spLocks noGrp="1"/>
          </p:cNvSpPr>
          <p:nvPr>
            <p:ph type="sldNum" sz="quarter" idx="12"/>
          </p:nvPr>
        </p:nvSpPr>
        <p:spPr/>
        <p:txBody>
          <a:bodyPr/>
          <a:lstStyle/>
          <a:p>
            <a:fld id="{1D9A7EC0-582D-4850-BD02-1E29DEF62370}" type="slidenum">
              <a:rPr lang="en-US" smtClean="0"/>
              <a:pPr/>
              <a:t>14</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6677444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p:txBody>
          <a:bodyPr>
            <a:normAutofit lnSpcReduction="10000"/>
          </a:bodyPr>
          <a:lstStyle/>
          <a:p>
            <a:r>
              <a:rPr lang="en-US" dirty="0" smtClean="0"/>
              <a:t>Willing (consensual) sexual relationships among inmates is not a PREA violation but rather a RULE violation</a:t>
            </a:r>
          </a:p>
          <a:p>
            <a:r>
              <a:rPr lang="en-US" dirty="0" smtClean="0"/>
              <a:t>Whether a relationship is consensual or non-consensual can sometimes be difficult to determine</a:t>
            </a:r>
          </a:p>
          <a:p>
            <a:r>
              <a:rPr lang="en-US" dirty="0" smtClean="0"/>
              <a:t>What may appear willing behavior may in fact involve sexual pressuring</a:t>
            </a:r>
          </a:p>
          <a:p>
            <a:r>
              <a:rPr lang="en-US" dirty="0" smtClean="0"/>
              <a:t>Refer to your facility’s policy for guidance</a:t>
            </a:r>
          </a:p>
          <a:p>
            <a:r>
              <a:rPr lang="en-US" dirty="0" smtClean="0"/>
              <a:t>Regardless, all allegations or suspicions of sexual abuse should be reported</a:t>
            </a:r>
          </a:p>
        </p:txBody>
      </p:sp>
      <p:sp>
        <p:nvSpPr>
          <p:cNvPr id="7" name="Title 6"/>
          <p:cNvSpPr>
            <a:spLocks noGrp="1"/>
          </p:cNvSpPr>
          <p:nvPr>
            <p:ph type="title"/>
          </p:nvPr>
        </p:nvSpPr>
        <p:spPr/>
        <p:txBody>
          <a:bodyPr/>
          <a:lstStyle/>
          <a:p>
            <a:r>
              <a:rPr lang="en-US" smtClean="0"/>
              <a:t>PREA or Rule Violation?</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15</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2050" name="Picture 2" descr="C:\Users\mskuletich\AppData\Local\Microsoft\Windows\Temporary Internet Files\Content.IE5\F2VLVFCD\MP90039008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603612"/>
            <a:ext cx="2609088"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8082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Consequences of NOT Respecting Rights</a:t>
            </a:r>
            <a:endParaRPr lang="en-US" dirty="0"/>
          </a:p>
        </p:txBody>
      </p:sp>
      <p:sp>
        <p:nvSpPr>
          <p:cNvPr id="4" name="Content Placeholder 3"/>
          <p:cNvSpPr>
            <a:spLocks noGrp="1"/>
          </p:cNvSpPr>
          <p:nvPr>
            <p:ph sz="quarter" idx="4"/>
          </p:nvPr>
        </p:nvSpPr>
        <p:spPr>
          <a:xfrm>
            <a:off x="685800" y="1646237"/>
            <a:ext cx="7924800" cy="4906963"/>
          </a:xfrm>
        </p:spPr>
        <p:txBody>
          <a:bodyPr/>
          <a:lstStyle/>
          <a:p>
            <a:r>
              <a:rPr lang="en-US" dirty="0" smtClean="0"/>
              <a:t>There </a:t>
            </a:r>
            <a:r>
              <a:rPr lang="en-US" dirty="0"/>
              <a:t>are significant consequences if staff do not respect the rights of inmates to be free from sexual abuse/harassment, as well as staff and inmates’ rights to be free from retaliation for reporting</a:t>
            </a:r>
          </a:p>
          <a:p>
            <a:pPr lvl="3"/>
            <a:r>
              <a:rPr lang="en-US" dirty="0" smtClean="0"/>
              <a:t>Generally unsafe environment</a:t>
            </a:r>
          </a:p>
          <a:p>
            <a:pPr lvl="3"/>
            <a:endParaRPr lang="en-US" dirty="0" smtClean="0"/>
          </a:p>
          <a:p>
            <a:pPr lvl="3"/>
            <a:r>
              <a:rPr lang="en-US" dirty="0" smtClean="0"/>
              <a:t>Physical/psychological damage to inmates/staff</a:t>
            </a:r>
          </a:p>
          <a:p>
            <a:pPr lvl="3"/>
            <a:endParaRPr lang="en-US" dirty="0" smtClean="0"/>
          </a:p>
          <a:p>
            <a:pPr lvl="3"/>
            <a:r>
              <a:rPr lang="en-US" dirty="0" smtClean="0"/>
              <a:t>Distrust of authority</a:t>
            </a:r>
          </a:p>
          <a:p>
            <a:pPr lvl="3"/>
            <a:endParaRPr lang="en-US" dirty="0" smtClean="0"/>
          </a:p>
          <a:p>
            <a:pPr lvl="3"/>
            <a:r>
              <a:rPr lang="en-US" dirty="0" smtClean="0"/>
              <a:t>Re-traumatization</a:t>
            </a:r>
          </a:p>
        </p:txBody>
      </p:sp>
      <p:sp>
        <p:nvSpPr>
          <p:cNvPr id="6" name="Slide Number Placeholder 5"/>
          <p:cNvSpPr>
            <a:spLocks noGrp="1"/>
          </p:cNvSpPr>
          <p:nvPr>
            <p:ph type="sldNum" sz="quarter" idx="12"/>
          </p:nvPr>
        </p:nvSpPr>
        <p:spPr/>
        <p:txBody>
          <a:bodyPr/>
          <a:lstStyle/>
          <a:p>
            <a:fld id="{1D9A7EC0-582D-4850-BD02-1E29DEF62370}" type="slidenum">
              <a:rPr lang="en-US" smtClean="0"/>
              <a:pPr/>
              <a:t>16</a:t>
            </a:fld>
            <a:endParaRPr lang="en-US"/>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199192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639762"/>
          </a:xfrm>
        </p:spPr>
        <p:txBody>
          <a:bodyPr/>
          <a:lstStyle/>
          <a:p>
            <a:r>
              <a:rPr lang="en-US" dirty="0" smtClean="0"/>
              <a:t>Consequences (continued):</a:t>
            </a:r>
          </a:p>
        </p:txBody>
      </p:sp>
      <p:sp>
        <p:nvSpPr>
          <p:cNvPr id="4" name="Content Placeholder 3"/>
          <p:cNvSpPr>
            <a:spLocks noGrp="1"/>
          </p:cNvSpPr>
          <p:nvPr>
            <p:ph sz="half" idx="2"/>
          </p:nvPr>
        </p:nvSpPr>
        <p:spPr/>
        <p:txBody>
          <a:bodyPr/>
          <a:lstStyle/>
          <a:p>
            <a:pPr lvl="1">
              <a:buFont typeface="Arial" panose="020B0604020202020204" pitchFamily="34" charset="0"/>
              <a:buChar char="•"/>
            </a:pPr>
            <a:r>
              <a:rPr lang="en-US" dirty="0" smtClean="0"/>
              <a:t>Physical health</a:t>
            </a:r>
          </a:p>
          <a:p>
            <a:pPr lvl="1">
              <a:buFont typeface="Arial" panose="020B0604020202020204" pitchFamily="34" charset="0"/>
              <a:buChar char="•"/>
            </a:pPr>
            <a:r>
              <a:rPr lang="en-US" dirty="0" smtClean="0"/>
              <a:t>Increased vulnerability to future abuse</a:t>
            </a:r>
          </a:p>
          <a:p>
            <a:pPr lvl="1">
              <a:buFont typeface="Arial" panose="020B0604020202020204" pitchFamily="34" charset="0"/>
              <a:buChar char="•"/>
            </a:pPr>
            <a:r>
              <a:rPr lang="en-US" dirty="0" smtClean="0"/>
              <a:t>Constitutional violations (8th and 14th Amendments)</a:t>
            </a:r>
          </a:p>
          <a:p>
            <a:pPr lvl="1">
              <a:buFont typeface="Arial" panose="020B0604020202020204" pitchFamily="34" charset="0"/>
              <a:buChar char="•"/>
            </a:pPr>
            <a:r>
              <a:rPr lang="en-US" dirty="0" smtClean="0"/>
              <a:t>Violations of state law</a:t>
            </a:r>
          </a:p>
          <a:p>
            <a:pPr lvl="1">
              <a:buFont typeface="Arial" panose="020B0604020202020204" pitchFamily="34" charset="0"/>
              <a:buChar char="•"/>
            </a:pPr>
            <a:r>
              <a:rPr lang="en-US" dirty="0" smtClean="0"/>
              <a:t>Violations of agency policy</a:t>
            </a:r>
          </a:p>
          <a:p>
            <a:pPr lvl="1">
              <a:buFont typeface="Arial" panose="020B0604020202020204" pitchFamily="34" charset="0"/>
              <a:buChar char="•"/>
            </a:pPr>
            <a:r>
              <a:rPr lang="en-US" dirty="0" smtClean="0"/>
              <a:t>Diminished credibility of the corrections profession</a:t>
            </a:r>
          </a:p>
        </p:txBody>
      </p:sp>
      <p:sp>
        <p:nvSpPr>
          <p:cNvPr id="2" name="Title 1"/>
          <p:cNvSpPr>
            <a:spLocks noGrp="1"/>
          </p:cNvSpPr>
          <p:nvPr>
            <p:ph type="title"/>
          </p:nvPr>
        </p:nvSpPr>
        <p:spPr/>
        <p:txBody>
          <a:bodyPr/>
          <a:lstStyle/>
          <a:p>
            <a:r>
              <a:rPr lang="en-US" dirty="0" smtClean="0"/>
              <a:t>Consequences of NOT Respecting Rights, Continued</a:t>
            </a:r>
            <a:endParaRPr lang="en-US" dirty="0"/>
          </a:p>
        </p:txBody>
      </p:sp>
      <p:sp>
        <p:nvSpPr>
          <p:cNvPr id="9" name="Slide Number Placeholder 8"/>
          <p:cNvSpPr>
            <a:spLocks noGrp="1"/>
          </p:cNvSpPr>
          <p:nvPr>
            <p:ph type="sldNum" sz="quarter" idx="12"/>
          </p:nvPr>
        </p:nvSpPr>
        <p:spPr/>
        <p:txBody>
          <a:bodyPr/>
          <a:lstStyle/>
          <a:p>
            <a:fld id="{1D9A7EC0-582D-4850-BD02-1E29DEF62370}" type="slidenum">
              <a:rPr lang="en-US" smtClean="0"/>
              <a:pPr/>
              <a:t>17</a:t>
            </a:fld>
            <a:endParaRPr lang="en-US"/>
          </a:p>
        </p:txBody>
      </p:sp>
      <p:sp>
        <p:nvSpPr>
          <p:cNvPr id="5" name="Footer Placeholder 4"/>
          <p:cNvSpPr>
            <a:spLocks noGrp="1"/>
          </p:cNvSpPr>
          <p:nvPr>
            <p:ph type="ftr" sz="quarter" idx="13"/>
          </p:nvPr>
        </p:nvSpPr>
        <p:spPr/>
        <p:txBody>
          <a:bodyPr/>
          <a:lstStyle/>
          <a:p>
            <a:r>
              <a:rPr lang="en-US" smtClean="0"/>
              <a:t>The Moss Group Inc.</a:t>
            </a:r>
            <a:endParaRPr lang="en-US" dirty="0"/>
          </a:p>
        </p:txBody>
      </p:sp>
      <p:pic>
        <p:nvPicPr>
          <p:cNvPr id="7" name="Picture 6" descr="Scales Justice.jpg"/>
          <p:cNvPicPr>
            <a:picLocks noChangeAspect="1"/>
          </p:cNvPicPr>
          <p:nvPr/>
        </p:nvPicPr>
        <p:blipFill>
          <a:blip r:embed="rId3" cstate="print"/>
          <a:stretch>
            <a:fillRect/>
          </a:stretch>
        </p:blipFill>
        <p:spPr>
          <a:xfrm>
            <a:off x="5029200" y="2453640"/>
            <a:ext cx="2745626" cy="2133600"/>
          </a:xfrm>
          <a:prstGeom prst="rect">
            <a:avLst/>
          </a:prstGeom>
        </p:spPr>
      </p:pic>
    </p:spTree>
    <p:extLst>
      <p:ext uri="{BB962C8B-B14F-4D97-AF65-F5344CB8AC3E}">
        <p14:creationId xmlns:p14="http://schemas.microsoft.com/office/powerpoint/2010/main" val="1630438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Policy Review</a:t>
            </a:r>
            <a:endParaRPr lang="en-US" dirty="0"/>
          </a:p>
        </p:txBody>
      </p:sp>
      <p:sp>
        <p:nvSpPr>
          <p:cNvPr id="8" name="Content Placeholder 7"/>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What does policy state regarding inmates’ rights to be free from sexual abuse and sexual harassment?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How does staff fulfill this requirement?</a:t>
            </a:r>
          </a:p>
          <a:p>
            <a:pPr marL="1028700" lvl="1">
              <a:buFont typeface="Verdana" panose="020B0604030504040204" pitchFamily="34" charset="0"/>
              <a:buChar char="−"/>
            </a:pPr>
            <a:r>
              <a:rPr lang="en-US" dirty="0" smtClean="0"/>
              <a:t>Prevention </a:t>
            </a:r>
          </a:p>
          <a:p>
            <a:pPr marL="1028700" lvl="1">
              <a:buFont typeface="Verdana" panose="020B0604030504040204" pitchFamily="34" charset="0"/>
              <a:buChar char="−"/>
            </a:pPr>
            <a:r>
              <a:rPr lang="en-US" dirty="0" smtClean="0"/>
              <a:t>Detection</a:t>
            </a:r>
          </a:p>
          <a:p>
            <a:pPr marL="1028700" lvl="1">
              <a:buFont typeface="Verdana" panose="020B0604030504040204" pitchFamily="34" charset="0"/>
              <a:buChar char="−"/>
            </a:pPr>
            <a:r>
              <a:rPr lang="en-US" dirty="0" smtClean="0"/>
              <a:t>Response</a:t>
            </a:r>
          </a:p>
          <a:p>
            <a:pPr marL="1028700" lvl="1">
              <a:buFont typeface="Verdana" panose="020B0604030504040204" pitchFamily="34" charset="0"/>
              <a:buChar char="−"/>
            </a:pPr>
            <a:r>
              <a:rPr lang="en-US" dirty="0" smtClean="0"/>
              <a:t>Reporting</a:t>
            </a:r>
          </a:p>
        </p:txBody>
      </p:sp>
      <p:sp>
        <p:nvSpPr>
          <p:cNvPr id="6" name="Slide Number Placeholder 5"/>
          <p:cNvSpPr>
            <a:spLocks noGrp="1"/>
          </p:cNvSpPr>
          <p:nvPr>
            <p:ph type="sldNum" sz="quarter" idx="12"/>
          </p:nvPr>
        </p:nvSpPr>
        <p:spPr/>
        <p:txBody>
          <a:bodyPr/>
          <a:lstStyle/>
          <a:p>
            <a:fld id="{8027077B-008D-4965-9019-4B1F59FF498D}" type="slidenum">
              <a:rPr lang="en-US" smtClean="0"/>
              <a:pPr/>
              <a:t>18</a:t>
            </a:fld>
            <a:endParaRPr lang="en-US" dirty="0"/>
          </a:p>
        </p:txBody>
      </p:sp>
      <p:sp>
        <p:nvSpPr>
          <p:cNvPr id="7" name="Footer Placeholder 6"/>
          <p:cNvSpPr>
            <a:spLocks noGrp="1"/>
          </p:cNvSpPr>
          <p:nvPr>
            <p:ph type="ftr" sz="quarter" idx="3"/>
          </p:nvPr>
        </p:nvSpPr>
        <p:spPr/>
        <p:txBody>
          <a:bodyPr/>
          <a:lstStyle/>
          <a:p>
            <a:r>
              <a:rPr lang="en-US" smtClean="0"/>
              <a:t>The Moss Group Inc.</a:t>
            </a:r>
            <a:endParaRPr lang="en-US" dirty="0"/>
          </a:p>
        </p:txBody>
      </p:sp>
      <p:pic>
        <p:nvPicPr>
          <p:cNvPr id="9" name="Content Placeholder 8" descr="policy-review.jpg"/>
          <p:cNvPicPr>
            <a:picLocks noChangeAspect="1"/>
          </p:cNvPicPr>
          <p:nvPr/>
        </p:nvPicPr>
        <p:blipFill>
          <a:blip r:embed="rId3" cstate="print"/>
          <a:stretch>
            <a:fillRect/>
          </a:stretch>
        </p:blipFill>
        <p:spPr>
          <a:xfrm>
            <a:off x="6084045" y="2971800"/>
            <a:ext cx="2577830" cy="2286000"/>
          </a:xfrm>
          <a:prstGeom prst="rect">
            <a:avLst/>
          </a:prstGeom>
        </p:spPr>
      </p:pic>
    </p:spTree>
    <p:extLst>
      <p:ext uri="{BB962C8B-B14F-4D97-AF65-F5344CB8AC3E}">
        <p14:creationId xmlns:p14="http://schemas.microsoft.com/office/powerpoint/2010/main" val="1356091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3" end="3"/>
                                            </p:txEl>
                                          </p:spTgt>
                                        </p:tgtEl>
                                        <p:attrNameLst>
                                          <p:attrName>style.visibility</p:attrName>
                                        </p:attrNameLst>
                                      </p:cBhvr>
                                      <p:to>
                                        <p:strVal val="visible"/>
                                      </p:to>
                                    </p:set>
                                    <p:animEffect transition="in" filter="fade">
                                      <p:cBhvr>
                                        <p:cTn id="7" dur="1000"/>
                                        <p:tgtEl>
                                          <p:spTgt spid="8">
                                            <p:txEl>
                                              <p:pRg st="3" end="3"/>
                                            </p:txEl>
                                          </p:spTgt>
                                        </p:tgtEl>
                                      </p:cBhvr>
                                    </p:animEffect>
                                    <p:anim calcmode="lin" valueType="num">
                                      <p:cBhvr>
                                        <p:cTn id="8"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1000"/>
                                        <p:tgtEl>
                                          <p:spTgt spid="8">
                                            <p:txEl>
                                              <p:pRg st="4" end="4"/>
                                            </p:txEl>
                                          </p:spTgt>
                                        </p:tgtEl>
                                      </p:cBhvr>
                                    </p:animEffect>
                                    <p:anim calcmode="lin" valueType="num">
                                      <p:cBhvr>
                                        <p:cTn id="13" dur="1000" fill="hold"/>
                                        <p:tgtEl>
                                          <p:spTgt spid="8">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Effect transition="in" filter="fade">
                                      <p:cBhvr>
                                        <p:cTn id="17" dur="1000"/>
                                        <p:tgtEl>
                                          <p:spTgt spid="8">
                                            <p:txEl>
                                              <p:pRg st="5" end="5"/>
                                            </p:txEl>
                                          </p:spTgt>
                                        </p:tgtEl>
                                      </p:cBhvr>
                                    </p:animEffect>
                                    <p:anim calcmode="lin" valueType="num">
                                      <p:cBhvr>
                                        <p:cTn id="18"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8">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fade">
                                      <p:cBhvr>
                                        <p:cTn id="22" dur="1000"/>
                                        <p:tgtEl>
                                          <p:spTgt spid="8">
                                            <p:txEl>
                                              <p:pRg st="6" end="6"/>
                                            </p:txEl>
                                          </p:spTgt>
                                        </p:tgtEl>
                                      </p:cBhvr>
                                    </p:animEffect>
                                    <p:anim calcmode="lin" valueType="num">
                                      <p:cBhvr>
                                        <p:cTn id="23"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0798"/>
            <a:ext cx="8229600" cy="888834"/>
          </a:xfrm>
        </p:spPr>
        <p:txBody>
          <a:bodyPr/>
          <a:lstStyle/>
          <a:p>
            <a:r>
              <a:rPr lang="en-US" sz="2000" dirty="0" smtClean="0"/>
              <a:t>Objective 2: </a:t>
            </a:r>
            <a:r>
              <a:rPr lang="en-US" sz="2000" dirty="0"/>
              <a:t>Understand agency policy and PREA requirements related to staff and inmates’ right to be free from retaliation for reporting</a:t>
            </a:r>
            <a:br>
              <a:rPr lang="en-US" sz="2000" dirty="0"/>
            </a:br>
            <a:endParaRPr lang="en-US" sz="2000" dirty="0"/>
          </a:p>
        </p:txBody>
      </p:sp>
      <p:sp>
        <p:nvSpPr>
          <p:cNvPr id="6" name="Text Placeholder 5"/>
          <p:cNvSpPr>
            <a:spLocks noGrp="1"/>
          </p:cNvSpPr>
          <p:nvPr>
            <p:ph type="body" sz="quarter" idx="3"/>
          </p:nvPr>
        </p:nvSpPr>
        <p:spPr/>
        <p:txBody>
          <a:bodyPr/>
          <a:lstStyle/>
          <a:p>
            <a:r>
              <a:rPr lang="en-US" dirty="0" smtClean="0"/>
              <a:t>To meet this objective we will discuss: </a:t>
            </a:r>
            <a:endParaRPr lang="en-US" dirty="0"/>
          </a:p>
        </p:txBody>
      </p:sp>
      <p:sp>
        <p:nvSpPr>
          <p:cNvPr id="7" name="Content Placeholder 6"/>
          <p:cNvSpPr>
            <a:spLocks noGrp="1"/>
          </p:cNvSpPr>
          <p:nvPr>
            <p:ph sz="quarter" idx="4"/>
          </p:nvPr>
        </p:nvSpPr>
        <p:spPr>
          <a:xfrm>
            <a:off x="1146582" y="2160695"/>
            <a:ext cx="6773661" cy="1573105"/>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a:t>Different types of retaliation</a:t>
            </a:r>
          </a:p>
          <a:p>
            <a:pPr marL="285750" indent="-285750">
              <a:buFont typeface="Arial" panose="020B0604020202020204" pitchFamily="34" charset="0"/>
              <a:buChar char="•"/>
            </a:pPr>
            <a:r>
              <a:rPr lang="en-US" dirty="0" smtClean="0"/>
              <a:t>Inmate and staff rights under PREA from retaliation for reporting</a:t>
            </a:r>
          </a:p>
          <a:p>
            <a:pPr marL="285750" indent="-285750">
              <a:buFont typeface="Arial" panose="020B0604020202020204" pitchFamily="34" charset="0"/>
              <a:buChar char="•"/>
            </a:pPr>
            <a:r>
              <a:rPr lang="en-US" dirty="0" smtClean="0"/>
              <a:t>Applicable policy</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19</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528316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276600"/>
            <a:ext cx="7112000" cy="2133600"/>
          </a:xfrm>
        </p:spPr>
        <p:txBody>
          <a:bodyPr/>
          <a:lstStyle/>
          <a:p>
            <a:r>
              <a:rPr lang="en-US" dirty="0" smtClean="0"/>
              <a:t>Unit 2: Inmates’ Rights to be Free from Sexual Abuse and Sexual Harassment and </a:t>
            </a:r>
            <a:br>
              <a:rPr lang="en-US" dirty="0" smtClean="0"/>
            </a:br>
            <a:r>
              <a:rPr lang="en-US" dirty="0" smtClean="0"/>
              <a:t>Staff and Inmates’ Rights to be Free from Retaliation for Reporting</a:t>
            </a:r>
            <a:endParaRPr lang="en-US" dirty="0"/>
          </a:p>
        </p:txBody>
      </p:sp>
      <p:sp>
        <p:nvSpPr>
          <p:cNvPr id="3" name="TextBox 2"/>
          <p:cNvSpPr txBox="1"/>
          <p:nvPr/>
        </p:nvSpPr>
        <p:spPr>
          <a:xfrm>
            <a:off x="152400" y="5715000"/>
            <a:ext cx="8839200" cy="1015663"/>
          </a:xfrm>
          <a:prstGeom prst="rect">
            <a:avLst/>
          </a:prstGeom>
          <a:noFill/>
        </p:spPr>
        <p:txBody>
          <a:bodyPr wrap="square" rtlCol="0">
            <a:spAutoFit/>
          </a:bodyPr>
          <a:lstStyle/>
          <a:p>
            <a:r>
              <a:rPr lang="en-US" sz="1000" b="1" i="1" dirty="0"/>
              <a:t>Notice of Federal Funding and Federal Disclaimer </a:t>
            </a:r>
            <a:r>
              <a:rPr lang="en-US" sz="1000" i="1" dirty="0"/>
              <a:t>– This project was supported by Grant No. 2010-RP-BX-K001 awarded by the Bureau of Justice Assistance. The Bureau of Justice Assistance is a component of the Office of Justice Programs, which also includes the Bureau of Justice Statistics, the National Institute of Justice, the Office of Juvenile Justice and Delinquency Prevention, the Office for Victims of Crime, and the Office of Sex Offender Sentencing, Monitoring, Apprehending, Registering, and Tracking. Points of view or opinions in this document are those of the author and do not necessarily represent the official position or policies of the U.S. Department of Justice nor those of the National Council on Crime and Delinquency (NCCD), which administers the National PREA Resource Center through a cooperative agreement with the Bureau of Justice Assistance. </a:t>
            </a:r>
            <a:endParaRPr lang="en-US" sz="1000" dirty="0">
              <a:latin typeface="Verdana"/>
              <a:cs typeface="Verdana"/>
            </a:endParaRPr>
          </a:p>
        </p:txBody>
      </p:sp>
    </p:spTree>
    <p:extLst>
      <p:ext uri="{BB962C8B-B14F-4D97-AF65-F5344CB8AC3E}">
        <p14:creationId xmlns:p14="http://schemas.microsoft.com/office/powerpoint/2010/main" val="12806788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Content Placeholder 18"/>
          <p:cNvSpPr>
            <a:spLocks noGrp="1"/>
          </p:cNvSpPr>
          <p:nvPr>
            <p:ph sz="half" idx="2"/>
          </p:nvPr>
        </p:nvSpPr>
        <p:spPr/>
        <p:txBody>
          <a:bodyPr/>
          <a:lstStyle/>
          <a:p>
            <a:pPr marL="0" indent="0">
              <a:buNone/>
            </a:pPr>
            <a:r>
              <a:rPr lang="en-US" dirty="0"/>
              <a:t>Retaliation occurs when an inmate or staff injures, harms, or intimidates a person who has reported sexual abuse </a:t>
            </a:r>
            <a:r>
              <a:rPr lang="en-US" dirty="0" smtClean="0"/>
              <a:t>and/or sexual harassment </a:t>
            </a:r>
            <a:r>
              <a:rPr lang="en-US" dirty="0"/>
              <a:t>— or attempts to do so — in response to the report</a:t>
            </a:r>
          </a:p>
          <a:p>
            <a:endParaRPr lang="en-US" dirty="0"/>
          </a:p>
          <a:p>
            <a:endParaRPr lang="en-US" dirty="0"/>
          </a:p>
        </p:txBody>
      </p:sp>
      <p:pic>
        <p:nvPicPr>
          <p:cNvPr id="15" name="Content Placeholder 7" descr="retaliation.jpg"/>
          <p:cNvPicPr>
            <a:picLocks noGrp="1" noChangeAspect="1"/>
          </p:cNvPicPr>
          <p:nvPr>
            <p:ph sz="quarter" idx="4"/>
          </p:nvPr>
        </p:nvPicPr>
        <p:blipFill>
          <a:blip r:embed="rId2" cstate="print"/>
          <a:stretch>
            <a:fillRect/>
          </a:stretch>
        </p:blipFill>
        <p:spPr>
          <a:xfrm>
            <a:off x="5029200" y="1906589"/>
            <a:ext cx="3196431" cy="3196431"/>
          </a:xfrm>
        </p:spPr>
      </p:pic>
      <p:sp>
        <p:nvSpPr>
          <p:cNvPr id="5" name="Title 4"/>
          <p:cNvSpPr>
            <a:spLocks noGrp="1"/>
          </p:cNvSpPr>
          <p:nvPr>
            <p:ph type="title"/>
          </p:nvPr>
        </p:nvSpPr>
        <p:spPr/>
        <p:txBody>
          <a:bodyPr/>
          <a:lstStyle/>
          <a:p>
            <a:r>
              <a:rPr lang="en-US" dirty="0" smtClean="0"/>
              <a:t>Retaliation</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20</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7"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4343400"/>
            <a:ext cx="1057656" cy="1055530"/>
          </a:xfrm>
          <a:prstGeom prst="rect">
            <a:avLst/>
          </a:prstGeom>
        </p:spPr>
      </p:pic>
      <p:sp>
        <p:nvSpPr>
          <p:cNvPr id="8" name="Content Placeholder 3"/>
          <p:cNvSpPr txBox="1">
            <a:spLocks/>
          </p:cNvSpPr>
          <p:nvPr/>
        </p:nvSpPr>
        <p:spPr>
          <a:xfrm rot="10800000" flipV="1">
            <a:off x="482600" y="5957096"/>
            <a:ext cx="6553200" cy="268286"/>
          </a:xfrm>
          <a:prstGeom prst="rect">
            <a:avLst/>
          </a:prstGeom>
        </p:spPr>
        <p:txBody>
          <a:bodyPr vert="horz" lIns="91440" tIns="45720" rIns="91440" bIns="45720" rtlCol="0">
            <a:noAutofit/>
          </a:bodyPr>
          <a:lstStyle/>
          <a:p>
            <a:pPr marL="0" lvl="1">
              <a:defRPr/>
            </a:pPr>
            <a:r>
              <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100" dirty="0" smtClean="0">
                <a:solidFill>
                  <a:srgbClr val="5F574F"/>
                </a:solidFill>
                <a:ea typeface="Verdana" pitchFamily="34" charset="0"/>
                <a:cs typeface="Verdana" pitchFamily="34" charset="0"/>
              </a:rPr>
              <a:t>; </a:t>
            </a:r>
            <a:r>
              <a:rPr lang="en-US" sz="1100" dirty="0" smtClean="0">
                <a:solidFill>
                  <a:srgbClr val="5F574F"/>
                </a:solidFill>
                <a:ea typeface="Verdana" pitchFamily="34" charset="0"/>
                <a:cs typeface="Verdana" pitchFamily="34" charset="0"/>
                <a:hlinkClick r:id="rId4"/>
              </a:rPr>
              <a:t>http</a:t>
            </a:r>
            <a:r>
              <a:rPr lang="en-US" sz="1100" dirty="0">
                <a:solidFill>
                  <a:srgbClr val="5F574F"/>
                </a:solidFill>
                <a:ea typeface="Verdana" pitchFamily="34" charset="0"/>
                <a:cs typeface="Verdana" pitchFamily="34" charset="0"/>
                <a:hlinkClick r:id="rId4"/>
              </a:rPr>
              <a:t>://</a:t>
            </a:r>
            <a:r>
              <a:rPr lang="en-US" sz="1100" dirty="0" smtClean="0">
                <a:solidFill>
                  <a:srgbClr val="5F574F"/>
                </a:solidFill>
                <a:ea typeface="Verdana" pitchFamily="34" charset="0"/>
                <a:cs typeface="Verdana" pitchFamily="34" charset="0"/>
                <a:hlinkClick r:id="rId4"/>
              </a:rPr>
              <a:t>ojp.gov/programs/pdfs/prea_final_rule.pdf</a:t>
            </a:r>
            <a:r>
              <a:rPr lang="en-US" sz="1100" dirty="0" smtClean="0">
                <a:solidFill>
                  <a:srgbClr val="5F574F"/>
                </a:solidFill>
                <a:ea typeface="Verdana" pitchFamily="34" charset="0"/>
                <a:cs typeface="Verdana" pitchFamily="34" charset="0"/>
              </a:rPr>
              <a:t> </a:t>
            </a:r>
            <a:endPar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231685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smtClean="0"/>
              <a:t>Overt Retaliation</a:t>
            </a:r>
            <a:endParaRPr lang="en-US" dirty="0" smtClean="0"/>
          </a:p>
        </p:txBody>
      </p:sp>
      <p:sp>
        <p:nvSpPr>
          <p:cNvPr id="4" name="Text Placeholder 3"/>
          <p:cNvSpPr>
            <a:spLocks noGrp="1"/>
          </p:cNvSpPr>
          <p:nvPr>
            <p:ph type="body" sz="quarter" idx="3"/>
          </p:nvPr>
        </p:nvSpPr>
        <p:spPr/>
        <p:txBody>
          <a:bodyPr/>
          <a:lstStyle/>
          <a:p>
            <a:r>
              <a:rPr lang="en-US" smtClean="0"/>
              <a:t>Indirect Retaliation</a:t>
            </a:r>
            <a:endParaRPr lang="en-US" dirty="0" smtClean="0"/>
          </a:p>
        </p:txBody>
      </p:sp>
      <p:sp>
        <p:nvSpPr>
          <p:cNvPr id="6" name="Title 5"/>
          <p:cNvSpPr>
            <a:spLocks noGrp="1"/>
          </p:cNvSpPr>
          <p:nvPr>
            <p:ph type="title"/>
          </p:nvPr>
        </p:nvSpPr>
        <p:spPr/>
        <p:txBody>
          <a:bodyPr/>
          <a:lstStyle/>
          <a:p>
            <a:r>
              <a:rPr lang="en-US" dirty="0" smtClean="0"/>
              <a:t>Retaliation, </a:t>
            </a:r>
            <a:r>
              <a:rPr lang="en-US" dirty="0"/>
              <a:t>C</a:t>
            </a:r>
            <a:r>
              <a:rPr lang="en-US" dirty="0" smtClean="0"/>
              <a:t>ontinued</a:t>
            </a:r>
            <a:endParaRPr lang="en-US" dirty="0"/>
          </a:p>
        </p:txBody>
      </p:sp>
      <p:sp>
        <p:nvSpPr>
          <p:cNvPr id="8" name="Slide Number Placeholder 7"/>
          <p:cNvSpPr>
            <a:spLocks noGrp="1"/>
          </p:cNvSpPr>
          <p:nvPr>
            <p:ph type="sldNum" sz="quarter" idx="12"/>
          </p:nvPr>
        </p:nvSpPr>
        <p:spPr/>
        <p:txBody>
          <a:bodyPr/>
          <a:lstStyle/>
          <a:p>
            <a:fld id="{1D9A7EC0-582D-4850-BD02-1E29DEF62370}" type="slidenum">
              <a:rPr lang="en-US" smtClean="0"/>
              <a:pPr/>
              <a:t>21</a:t>
            </a:fld>
            <a:endParaRPr lang="en-US"/>
          </a:p>
        </p:txBody>
      </p:sp>
      <p:sp>
        <p:nvSpPr>
          <p:cNvPr id="7" name="Footer Placeholder 6"/>
          <p:cNvSpPr>
            <a:spLocks noGrp="1"/>
          </p:cNvSpPr>
          <p:nvPr>
            <p:ph type="ftr" sz="quarter" idx="13"/>
          </p:nvPr>
        </p:nvSpPr>
        <p:spPr/>
        <p:txBody>
          <a:bodyPr/>
          <a:lstStyle/>
          <a:p>
            <a:r>
              <a:rPr lang="en-US" smtClean="0"/>
              <a:t>The Moss Group Inc.</a:t>
            </a:r>
            <a:endParaRPr lang="en-US" dirty="0"/>
          </a:p>
        </p:txBody>
      </p:sp>
      <p:sp>
        <p:nvSpPr>
          <p:cNvPr id="23" name="Content Placeholder 5"/>
          <p:cNvSpPr>
            <a:spLocks noGrp="1"/>
          </p:cNvSpPr>
          <p:nvPr>
            <p:ph sz="half" idx="2"/>
          </p:nvPr>
        </p:nvSpPr>
        <p:spPr>
          <a:xfrm>
            <a:off x="457200" y="2514600"/>
            <a:ext cx="4040188" cy="3230563"/>
          </a:xfrm>
        </p:spPr>
        <p:txBody>
          <a:bodyPr/>
          <a:lstStyle/>
          <a:p>
            <a:r>
              <a:rPr lang="en-US" dirty="0" smtClean="0"/>
              <a:t>Slashing car tires</a:t>
            </a:r>
          </a:p>
          <a:p>
            <a:r>
              <a:rPr lang="en-US" dirty="0" smtClean="0"/>
              <a:t>Verbal or emotional abuse</a:t>
            </a:r>
          </a:p>
          <a:p>
            <a:r>
              <a:rPr lang="en-US" dirty="0" smtClean="0"/>
              <a:t>Physical assault</a:t>
            </a:r>
          </a:p>
          <a:p>
            <a:endParaRPr lang="en-US" dirty="0"/>
          </a:p>
        </p:txBody>
      </p:sp>
      <p:sp>
        <p:nvSpPr>
          <p:cNvPr id="24" name="Content Placeholder 5"/>
          <p:cNvSpPr txBox="1">
            <a:spLocks/>
          </p:cNvSpPr>
          <p:nvPr/>
        </p:nvSpPr>
        <p:spPr>
          <a:xfrm>
            <a:off x="4572000" y="2514600"/>
            <a:ext cx="4040188" cy="32305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1800" kern="1200">
                <a:solidFill>
                  <a:srgbClr val="5F574F"/>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1800" kern="1200">
                <a:solidFill>
                  <a:srgbClr val="5F574F"/>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1800" kern="1200">
                <a:solidFill>
                  <a:srgbClr val="5F574F"/>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1800" kern="1200">
                <a:solidFill>
                  <a:srgbClr val="5F574F"/>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1800" kern="1200">
                <a:solidFill>
                  <a:srgbClr val="5F574F"/>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r>
              <a:rPr lang="en-US" dirty="0" smtClean="0"/>
              <a:t>Veiled threats</a:t>
            </a:r>
          </a:p>
          <a:p>
            <a:r>
              <a:rPr lang="en-US" dirty="0" smtClean="0"/>
              <a:t>Shunning from a group</a:t>
            </a:r>
          </a:p>
          <a:p>
            <a:r>
              <a:rPr lang="en-US" dirty="0" smtClean="0"/>
              <a:t>Sudden change in demeanor without explanation</a:t>
            </a:r>
          </a:p>
          <a:p>
            <a:r>
              <a:rPr lang="en-US" dirty="0" smtClean="0"/>
              <a:t>Invisible retaliation</a:t>
            </a:r>
            <a:endParaRPr lang="en-US" dirty="0"/>
          </a:p>
        </p:txBody>
      </p:sp>
    </p:spTree>
    <p:extLst>
      <p:ext uri="{BB962C8B-B14F-4D97-AF65-F5344CB8AC3E}">
        <p14:creationId xmlns:p14="http://schemas.microsoft.com/office/powerpoint/2010/main" val="1092361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Agency Protection Against Retaliation (115.67)</a:t>
            </a:r>
            <a:endParaRPr lang="en-US" dirty="0"/>
          </a:p>
        </p:txBody>
      </p:sp>
      <p:sp>
        <p:nvSpPr>
          <p:cNvPr id="9" name="Content Placeholder 8"/>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The facility/agency shall protect inmates and staff who report sexual abuse/harassment or cooperate with an investigation from retaliation </a:t>
            </a:r>
          </a:p>
          <a:p>
            <a:pPr marL="285750" indent="-285750">
              <a:spcAft>
                <a:spcPts val="600"/>
              </a:spcAft>
              <a:buFont typeface="Arial" panose="020B0604020202020204" pitchFamily="34" charset="0"/>
              <a:buChar char="•"/>
            </a:pPr>
            <a:r>
              <a:rPr lang="en-US" dirty="0" smtClean="0"/>
              <a:t>A staff member should be designated to monitor retaliation</a:t>
            </a:r>
          </a:p>
          <a:p>
            <a:pPr marL="285750" indent="-285750">
              <a:spcAft>
                <a:spcPts val="600"/>
              </a:spcAft>
              <a:buFont typeface="Arial" panose="020B0604020202020204" pitchFamily="34" charset="0"/>
              <a:buChar char="•"/>
            </a:pPr>
            <a:r>
              <a:rPr lang="en-US" dirty="0" smtClean="0"/>
              <a:t>Protection measures should be used to include:</a:t>
            </a:r>
          </a:p>
          <a:p>
            <a:pPr marL="1028700" lvl="1">
              <a:spcAft>
                <a:spcPts val="600"/>
              </a:spcAft>
              <a:buFont typeface="Verdana" panose="020B0604030504040204" pitchFamily="34" charset="0"/>
              <a:buChar char="−"/>
            </a:pPr>
            <a:r>
              <a:rPr lang="en-US" dirty="0" smtClean="0"/>
              <a:t>Housing  or transfers for inmate victims or abusers</a:t>
            </a:r>
          </a:p>
          <a:p>
            <a:pPr marL="1028700" lvl="1">
              <a:spcAft>
                <a:spcPts val="600"/>
              </a:spcAft>
              <a:buFont typeface="Verdana" panose="020B0604030504040204" pitchFamily="34" charset="0"/>
              <a:buChar char="−"/>
            </a:pPr>
            <a:r>
              <a:rPr lang="en-US" dirty="0" smtClean="0"/>
              <a:t>Removal of alleged staff or inmate abuser from contact with victims</a:t>
            </a:r>
          </a:p>
          <a:p>
            <a:pPr marL="1028700" lvl="1">
              <a:spcAft>
                <a:spcPts val="600"/>
              </a:spcAft>
              <a:buFont typeface="Verdana" panose="020B0604030504040204" pitchFamily="34" charset="0"/>
              <a:buChar char="−"/>
            </a:pPr>
            <a:r>
              <a:rPr lang="en-US" dirty="0" smtClean="0"/>
              <a:t>Emotional support services for inmate or staff who fear retaliation</a:t>
            </a:r>
            <a:endParaRPr lang="en-US" dirty="0"/>
          </a:p>
        </p:txBody>
      </p:sp>
      <p:sp>
        <p:nvSpPr>
          <p:cNvPr id="6" name="Slide Number Placeholder 5"/>
          <p:cNvSpPr>
            <a:spLocks noGrp="1"/>
          </p:cNvSpPr>
          <p:nvPr>
            <p:ph type="sldNum" sz="quarter" idx="12"/>
          </p:nvPr>
        </p:nvSpPr>
        <p:spPr/>
        <p:txBody>
          <a:bodyPr/>
          <a:lstStyle/>
          <a:p>
            <a:fld id="{8027077B-008D-4965-9019-4B1F59FF498D}" type="slidenum">
              <a:rPr lang="en-US" smtClean="0"/>
              <a:pPr/>
              <a:t>22</a:t>
            </a:fld>
            <a:endParaRPr lang="en-US" dirty="0"/>
          </a:p>
        </p:txBody>
      </p:sp>
      <p:sp>
        <p:nvSpPr>
          <p:cNvPr id="7" name="Footer Placeholder 6"/>
          <p:cNvSpPr>
            <a:spLocks noGrp="1"/>
          </p:cNvSpPr>
          <p:nvPr>
            <p:ph type="ftr" sz="quarter" idx="3"/>
          </p:nvPr>
        </p:nvSpPr>
        <p:spPr/>
        <p:txBody>
          <a:bodyPr/>
          <a:lstStyle/>
          <a:p>
            <a:r>
              <a:rPr lang="en-US" smtClean="0"/>
              <a:t>The Moss Group Inc.</a:t>
            </a:r>
            <a:endParaRPr lang="en-US" dirty="0"/>
          </a:p>
        </p:txBody>
      </p:sp>
      <p:sp>
        <p:nvSpPr>
          <p:cNvPr id="10" name="Content Placeholder 3"/>
          <p:cNvSpPr txBox="1">
            <a:spLocks/>
          </p:cNvSpPr>
          <p:nvPr/>
        </p:nvSpPr>
        <p:spPr>
          <a:xfrm>
            <a:off x="2133600" y="6248400"/>
            <a:ext cx="5409427" cy="367453"/>
          </a:xfrm>
          <a:prstGeom prst="rect">
            <a:avLst/>
          </a:prstGeom>
        </p:spPr>
        <p:txBody>
          <a:bodyPr vert="horz" lIns="91440" tIns="45720" rIns="91440" bIns="45720" rtlCol="0">
            <a:noAutofit/>
          </a:bodyPr>
          <a:lstStyle/>
          <a:p>
            <a:pPr marL="0" lvl="1">
              <a:defRPr/>
            </a:pPr>
            <a:r>
              <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900" dirty="0" smtClean="0">
                <a:solidFill>
                  <a:srgbClr val="5F574F"/>
                </a:solidFill>
                <a:ea typeface="Verdana" pitchFamily="34" charset="0"/>
                <a:cs typeface="Verdana" pitchFamily="34" charset="0"/>
              </a:rPr>
              <a:t>; </a:t>
            </a:r>
            <a:r>
              <a:rPr lang="en-US" sz="900" dirty="0" smtClean="0">
                <a:solidFill>
                  <a:srgbClr val="5F574F"/>
                </a:solidFill>
                <a:ea typeface="Verdana" pitchFamily="34" charset="0"/>
                <a:cs typeface="Verdana" pitchFamily="34" charset="0"/>
                <a:hlinkClick r:id="rId3"/>
              </a:rPr>
              <a:t>http</a:t>
            </a:r>
            <a:r>
              <a:rPr lang="en-US" sz="900" dirty="0">
                <a:solidFill>
                  <a:srgbClr val="5F574F"/>
                </a:solidFill>
                <a:ea typeface="Verdana" pitchFamily="34" charset="0"/>
                <a:cs typeface="Verdana" pitchFamily="34" charset="0"/>
                <a:hlinkClick r:id="rId3"/>
              </a:rPr>
              <a:t>://</a:t>
            </a:r>
            <a:r>
              <a:rPr lang="en-US" sz="900" dirty="0" smtClean="0">
                <a:solidFill>
                  <a:srgbClr val="5F574F"/>
                </a:solidFill>
                <a:ea typeface="Verdana" pitchFamily="34" charset="0"/>
                <a:cs typeface="Verdana" pitchFamily="34" charset="0"/>
                <a:hlinkClick r:id="rId3"/>
              </a:rPr>
              <a:t>ojp.gov/programs/pdfs/prea_final_rule.pdf</a:t>
            </a:r>
            <a:r>
              <a:rPr lang="en-US" sz="900" dirty="0" smtClean="0">
                <a:solidFill>
                  <a:srgbClr val="5F574F"/>
                </a:solidFill>
                <a:ea typeface="Verdana" pitchFamily="34" charset="0"/>
                <a:cs typeface="Verdana" pitchFamily="34" charset="0"/>
              </a:rPr>
              <a:t> </a:t>
            </a:r>
            <a:endPar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402959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Agency Protection Against Retaliation (115.67), Continued</a:t>
            </a:r>
            <a:endParaRPr lang="en-US" dirty="0"/>
          </a:p>
        </p:txBody>
      </p:sp>
      <p:sp>
        <p:nvSpPr>
          <p:cNvPr id="9" name="Content Placeholder 8"/>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For at least 90 days following a report, the agency should monitor the conduct/treatment of staff</a:t>
            </a:r>
          </a:p>
          <a:p>
            <a:pPr marL="285750" indent="-285750">
              <a:spcAft>
                <a:spcPts val="600"/>
              </a:spcAft>
              <a:buFont typeface="Arial" panose="020B0604020202020204" pitchFamily="34" charset="0"/>
              <a:buChar char="•"/>
            </a:pPr>
            <a:r>
              <a:rPr lang="en-US" dirty="0" smtClean="0"/>
              <a:t>Items to monitor include: </a:t>
            </a:r>
          </a:p>
          <a:p>
            <a:pPr marL="1028700" lvl="1">
              <a:spcAft>
                <a:spcPts val="600"/>
              </a:spcAft>
              <a:buFont typeface="Arial" panose="020B0604020202020204" pitchFamily="34" charset="0"/>
              <a:buChar char="•"/>
            </a:pPr>
            <a:r>
              <a:rPr lang="en-US" dirty="0" smtClean="0"/>
              <a:t>Disciplinary reports (inmates)</a:t>
            </a:r>
          </a:p>
          <a:p>
            <a:pPr marL="1028700" lvl="1">
              <a:spcAft>
                <a:spcPts val="600"/>
              </a:spcAft>
              <a:buFont typeface="Arial" panose="020B0604020202020204" pitchFamily="34" charset="0"/>
              <a:buChar char="•"/>
            </a:pPr>
            <a:r>
              <a:rPr lang="en-US" dirty="0" smtClean="0"/>
              <a:t>Housing or program changes (inmates)</a:t>
            </a:r>
          </a:p>
          <a:p>
            <a:pPr marL="1028700" lvl="1">
              <a:spcAft>
                <a:spcPts val="600"/>
              </a:spcAft>
              <a:buFont typeface="Arial" panose="020B0604020202020204" pitchFamily="34" charset="0"/>
              <a:buChar char="•"/>
            </a:pPr>
            <a:r>
              <a:rPr lang="en-US" dirty="0" smtClean="0"/>
              <a:t>Negative performance reviews (staff)</a:t>
            </a:r>
          </a:p>
          <a:p>
            <a:pPr marL="1028700" lvl="1">
              <a:spcAft>
                <a:spcPts val="600"/>
              </a:spcAft>
              <a:buFont typeface="Arial" panose="020B0604020202020204" pitchFamily="34" charset="0"/>
              <a:buChar char="•"/>
            </a:pPr>
            <a:r>
              <a:rPr lang="en-US" dirty="0" smtClean="0"/>
              <a:t>Reassignments of staff</a:t>
            </a:r>
            <a:endParaRPr lang="en-US" dirty="0"/>
          </a:p>
          <a:p>
            <a:pPr marL="285750" indent="-285750">
              <a:spcAft>
                <a:spcPts val="600"/>
              </a:spcAft>
              <a:buFont typeface="Arial" panose="020B0604020202020204" pitchFamily="34" charset="0"/>
              <a:buChar char="•"/>
            </a:pPr>
            <a:r>
              <a:rPr lang="en-US" dirty="0" smtClean="0"/>
              <a:t>For inmates, monitoring should include status checks</a:t>
            </a:r>
          </a:p>
          <a:p>
            <a:pPr marL="285750" indent="-285750">
              <a:spcAft>
                <a:spcPts val="600"/>
              </a:spcAft>
              <a:buFont typeface="Arial" panose="020B0604020202020204" pitchFamily="34" charset="0"/>
              <a:buChar char="•"/>
            </a:pPr>
            <a:r>
              <a:rPr lang="en-US" dirty="0" smtClean="0"/>
              <a:t>Obligation to monitor shall terminate if the agency determines the allegation unfounded</a:t>
            </a:r>
          </a:p>
        </p:txBody>
      </p:sp>
      <p:sp>
        <p:nvSpPr>
          <p:cNvPr id="6" name="Slide Number Placeholder 5"/>
          <p:cNvSpPr>
            <a:spLocks noGrp="1"/>
          </p:cNvSpPr>
          <p:nvPr>
            <p:ph type="sldNum" sz="quarter" idx="12"/>
          </p:nvPr>
        </p:nvSpPr>
        <p:spPr/>
        <p:txBody>
          <a:bodyPr/>
          <a:lstStyle/>
          <a:p>
            <a:fld id="{8027077B-008D-4965-9019-4B1F59FF498D}" type="slidenum">
              <a:rPr lang="en-US" smtClean="0"/>
              <a:pPr/>
              <a:t>23</a:t>
            </a:fld>
            <a:endParaRPr lang="en-US" dirty="0"/>
          </a:p>
        </p:txBody>
      </p:sp>
      <p:sp>
        <p:nvSpPr>
          <p:cNvPr id="7" name="Footer Placeholder 6"/>
          <p:cNvSpPr>
            <a:spLocks noGrp="1"/>
          </p:cNvSpPr>
          <p:nvPr>
            <p:ph type="ftr" sz="quarter" idx="3"/>
          </p:nvPr>
        </p:nvSpPr>
        <p:spPr/>
        <p:txBody>
          <a:bodyPr/>
          <a:lstStyle/>
          <a:p>
            <a:r>
              <a:rPr lang="en-US" smtClean="0"/>
              <a:t>The Moss Group Inc.</a:t>
            </a:r>
            <a:endParaRPr lang="en-US" dirty="0"/>
          </a:p>
        </p:txBody>
      </p:sp>
      <p:sp>
        <p:nvSpPr>
          <p:cNvPr id="10" name="Content Placeholder 3"/>
          <p:cNvSpPr txBox="1">
            <a:spLocks/>
          </p:cNvSpPr>
          <p:nvPr/>
        </p:nvSpPr>
        <p:spPr>
          <a:xfrm>
            <a:off x="2133600" y="6248400"/>
            <a:ext cx="5409427" cy="367453"/>
          </a:xfrm>
          <a:prstGeom prst="rect">
            <a:avLst/>
          </a:prstGeom>
        </p:spPr>
        <p:txBody>
          <a:bodyPr vert="horz" lIns="91440" tIns="45720" rIns="91440" bIns="45720" rtlCol="0">
            <a:noAutofit/>
          </a:bodyPr>
          <a:lstStyle/>
          <a:p>
            <a:pPr marL="0" lvl="1">
              <a:defRPr/>
            </a:pPr>
            <a:r>
              <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900" dirty="0" smtClean="0">
                <a:solidFill>
                  <a:srgbClr val="5F574F"/>
                </a:solidFill>
                <a:ea typeface="Verdana" pitchFamily="34" charset="0"/>
                <a:cs typeface="Verdana" pitchFamily="34" charset="0"/>
              </a:rPr>
              <a:t>; </a:t>
            </a:r>
            <a:r>
              <a:rPr lang="en-US" sz="900" dirty="0" smtClean="0">
                <a:solidFill>
                  <a:srgbClr val="5F574F"/>
                </a:solidFill>
                <a:ea typeface="Verdana" pitchFamily="34" charset="0"/>
                <a:cs typeface="Verdana" pitchFamily="34" charset="0"/>
                <a:hlinkClick r:id="rId3"/>
              </a:rPr>
              <a:t>http</a:t>
            </a:r>
            <a:r>
              <a:rPr lang="en-US" sz="900" dirty="0">
                <a:solidFill>
                  <a:srgbClr val="5F574F"/>
                </a:solidFill>
                <a:ea typeface="Verdana" pitchFamily="34" charset="0"/>
                <a:cs typeface="Verdana" pitchFamily="34" charset="0"/>
                <a:hlinkClick r:id="rId3"/>
              </a:rPr>
              <a:t>://</a:t>
            </a:r>
            <a:r>
              <a:rPr lang="en-US" sz="900" dirty="0" smtClean="0">
                <a:solidFill>
                  <a:srgbClr val="5F574F"/>
                </a:solidFill>
                <a:ea typeface="Verdana" pitchFamily="34" charset="0"/>
                <a:cs typeface="Verdana" pitchFamily="34" charset="0"/>
                <a:hlinkClick r:id="rId3"/>
              </a:rPr>
              <a:t>ojp.gov/programs/pdfs/prea_final_rule.pdf</a:t>
            </a:r>
            <a:r>
              <a:rPr lang="en-US" sz="900" dirty="0" smtClean="0">
                <a:solidFill>
                  <a:srgbClr val="5F574F"/>
                </a:solidFill>
                <a:ea typeface="Verdana" pitchFamily="34" charset="0"/>
                <a:cs typeface="Verdana" pitchFamily="34" charset="0"/>
              </a:rPr>
              <a:t> </a:t>
            </a:r>
            <a:endParaRPr kumimoji="0" lang="en-US" sz="9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174254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randombar(horizontal)">
                                      <p:cBhvr>
                                        <p:cTn id="7"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Policy Say?</a:t>
            </a:r>
            <a:endParaRPr lang="en-US" dirty="0"/>
          </a:p>
        </p:txBody>
      </p:sp>
      <p:sp>
        <p:nvSpPr>
          <p:cNvPr id="3" name="Content Placeholder 2"/>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Does policy designate a staff person to monitor retaliation?</a:t>
            </a:r>
          </a:p>
          <a:p>
            <a:pPr marL="285750" indent="-285750">
              <a:buFont typeface="Arial" panose="020B0604020202020204" pitchFamily="34" charset="0"/>
              <a:buChar char="•"/>
            </a:pPr>
            <a:r>
              <a:rPr lang="en-US" dirty="0" smtClean="0"/>
              <a:t>Based on your policy, what rights as staff do you have to be free from retaliation?</a:t>
            </a:r>
          </a:p>
          <a:p>
            <a:pPr marL="285750" indent="-285750">
              <a:buFont typeface="Arial" panose="020B0604020202020204" pitchFamily="34" charset="0"/>
              <a:buChar char="•"/>
            </a:pPr>
            <a:r>
              <a:rPr lang="en-US" dirty="0" smtClean="0"/>
              <a:t>Who might you go to if you feel that you are being retaliated against?</a:t>
            </a:r>
          </a:p>
          <a:p>
            <a:pPr marL="285750" indent="-285750">
              <a:buFont typeface="Arial" panose="020B0604020202020204" pitchFamily="34" charset="0"/>
              <a:buChar char="•"/>
            </a:pPr>
            <a:r>
              <a:rPr lang="en-US" dirty="0" smtClean="0"/>
              <a:t>Who can the inmates go to if they feel they are being retaliated against? </a:t>
            </a:r>
          </a:p>
          <a:p>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9209873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 3: </a:t>
            </a:r>
            <a:r>
              <a:rPr lang="en-US" dirty="0"/>
              <a:t>Discuss the role of retaliation in contributing to a code of </a:t>
            </a:r>
            <a:r>
              <a:rPr lang="en-US" dirty="0" smtClean="0"/>
              <a:t>silence</a:t>
            </a:r>
            <a:endParaRPr lang="en-US" dirty="0"/>
          </a:p>
        </p:txBody>
      </p:sp>
      <p:sp>
        <p:nvSpPr>
          <p:cNvPr id="9" name="Text Placeholder 8"/>
          <p:cNvSpPr>
            <a:spLocks noGrp="1"/>
          </p:cNvSpPr>
          <p:nvPr>
            <p:ph type="body" sz="quarter" idx="3"/>
          </p:nvPr>
        </p:nvSpPr>
        <p:spPr/>
        <p:txBody>
          <a:bodyPr/>
          <a:lstStyle/>
          <a:p>
            <a:r>
              <a:rPr lang="en-US" dirty="0" smtClean="0"/>
              <a:t>To meet this objective we will discuss:</a:t>
            </a:r>
            <a:endParaRPr lang="en-US" dirty="0"/>
          </a:p>
        </p:txBody>
      </p:sp>
      <p:sp>
        <p:nvSpPr>
          <p:cNvPr id="10" name="Content Placeholder 9"/>
          <p:cNvSpPr>
            <a:spLocks noGrp="1"/>
          </p:cNvSpPr>
          <p:nvPr>
            <p:ph sz="quarter" idx="4"/>
          </p:nvPr>
        </p:nvSpPr>
        <p:spPr>
          <a:xfrm>
            <a:off x="1146582" y="2160695"/>
            <a:ext cx="6773661" cy="11921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The definition of code of silence</a:t>
            </a:r>
          </a:p>
          <a:p>
            <a:pPr marL="285750" indent="-285750">
              <a:buFont typeface="Arial" panose="020B0604020202020204" pitchFamily="34" charset="0"/>
              <a:buChar char="•"/>
            </a:pPr>
            <a:r>
              <a:rPr lang="en-US" dirty="0" smtClean="0"/>
              <a:t>Implications of retaliation on reporting culture</a:t>
            </a:r>
          </a:p>
          <a:p>
            <a:pPr marL="285750" indent="-285750">
              <a:buFont typeface="Arial" panose="020B0604020202020204" pitchFamily="34" charset="0"/>
              <a:buChar char="•"/>
            </a:pPr>
            <a:r>
              <a:rPr lang="en-US" dirty="0" smtClean="0"/>
              <a:t>Strategies for staff to support a reporting culture</a:t>
            </a: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25</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31903149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p:txBody>
          <a:bodyPr/>
          <a:lstStyle/>
          <a:p>
            <a:r>
              <a:rPr lang="en-US" dirty="0" smtClean="0"/>
              <a:t>Contributes to the code of silence by creating barriers to reporting through threats and intimidation</a:t>
            </a:r>
          </a:p>
          <a:p>
            <a:endParaRPr lang="en-US" dirty="0" smtClean="0"/>
          </a:p>
          <a:p>
            <a:r>
              <a:rPr lang="en-US" dirty="0" smtClean="0"/>
              <a:t>When people perceive their safety to be at risk, they are less likely to report</a:t>
            </a:r>
          </a:p>
        </p:txBody>
      </p:sp>
      <p:sp>
        <p:nvSpPr>
          <p:cNvPr id="7" name="Title 6"/>
          <p:cNvSpPr>
            <a:spLocks noGrp="1"/>
          </p:cNvSpPr>
          <p:nvPr>
            <p:ph type="title"/>
          </p:nvPr>
        </p:nvSpPr>
        <p:spPr/>
        <p:txBody>
          <a:bodyPr/>
          <a:lstStyle/>
          <a:p>
            <a:r>
              <a:rPr lang="en-US" smtClean="0"/>
              <a:t>Impact of Retaliation on Reporting</a:t>
            </a:r>
            <a:endParaRPr lang="en-US" dirty="0"/>
          </a:p>
        </p:txBody>
      </p:sp>
      <p:pic>
        <p:nvPicPr>
          <p:cNvPr id="11" name="Content Placeholder 7" descr="don't_fit.jpg"/>
          <p:cNvPicPr>
            <a:picLocks noGrp="1" noChangeAspect="1"/>
          </p:cNvPicPr>
          <p:nvPr>
            <p:ph sz="quarter" idx="4"/>
          </p:nvPr>
        </p:nvPicPr>
        <p:blipFill>
          <a:blip r:embed="rId2" cstate="print"/>
          <a:stretch>
            <a:fillRect/>
          </a:stretch>
        </p:blipFill>
        <p:spPr>
          <a:xfrm>
            <a:off x="4648200" y="2743200"/>
            <a:ext cx="4048125" cy="2871344"/>
          </a:xfrm>
        </p:spPr>
      </p:pic>
      <p:sp>
        <p:nvSpPr>
          <p:cNvPr id="3" name="Slide Number Placeholder 2"/>
          <p:cNvSpPr>
            <a:spLocks noGrp="1"/>
          </p:cNvSpPr>
          <p:nvPr>
            <p:ph type="sldNum" sz="quarter" idx="12"/>
          </p:nvPr>
        </p:nvSpPr>
        <p:spPr/>
        <p:txBody>
          <a:bodyPr/>
          <a:lstStyle/>
          <a:p>
            <a:fld id="{1D9A7EC0-582D-4850-BD02-1E29DEF62370}" type="slidenum">
              <a:rPr lang="en-US" smtClean="0"/>
              <a:pPr/>
              <a:t>26</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7138169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sz="half" idx="1"/>
          </p:nvPr>
        </p:nvSpPr>
        <p:spPr>
          <a:xfrm>
            <a:off x="838200" y="1600200"/>
            <a:ext cx="4038600" cy="4525963"/>
          </a:xfrm>
        </p:spPr>
        <p:txBody>
          <a:bodyPr/>
          <a:lstStyle/>
          <a:p>
            <a:pPr marL="0" indent="0">
              <a:buNone/>
            </a:pPr>
            <a:r>
              <a:rPr lang="en-US" dirty="0" smtClean="0"/>
              <a:t>An informal institutional or organizational culture that says members of the group will not inform on or give evidence or testimony against other members of the group, even though actions of the other members may involve breaches of policy or even the criminal law. Also referred to as the “Code of Blue.”</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6" name="Title 5"/>
          <p:cNvSpPr>
            <a:spLocks noGrp="1"/>
          </p:cNvSpPr>
          <p:nvPr>
            <p:ph type="title"/>
          </p:nvPr>
        </p:nvSpPr>
        <p:spPr/>
        <p:txBody>
          <a:bodyPr/>
          <a:lstStyle/>
          <a:p>
            <a:r>
              <a:rPr lang="en-US" smtClean="0"/>
              <a:t>Code of Silence</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27</a:t>
            </a:fld>
            <a:endParaRPr lang="en-US" dirty="0"/>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9"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0600" y="4893373"/>
            <a:ext cx="1219200" cy="1216748"/>
          </a:xfrm>
          <a:prstGeom prst="rect">
            <a:avLst/>
          </a:prstGeom>
        </p:spPr>
      </p:pic>
      <p:pic>
        <p:nvPicPr>
          <p:cNvPr id="14" name="Content Placeholder 10" descr="code of silence.jpg"/>
          <p:cNvPicPr>
            <a:picLocks noGrp="1" noChangeAspect="1"/>
          </p:cNvPicPr>
          <p:nvPr>
            <p:ph sz="half" idx="4294967295"/>
          </p:nvPr>
        </p:nvPicPr>
        <p:blipFill>
          <a:blip r:embed="rId4" cstate="print"/>
          <a:stretch>
            <a:fillRect/>
          </a:stretch>
        </p:blipFill>
        <p:spPr>
          <a:xfrm>
            <a:off x="5347134" y="1905000"/>
            <a:ext cx="2920548" cy="2667000"/>
          </a:xfrm>
          <a:prstGeom prst="rect">
            <a:avLst/>
          </a:prstGeom>
        </p:spPr>
      </p:pic>
    </p:spTree>
    <p:extLst>
      <p:ext uri="{BB962C8B-B14F-4D97-AF65-F5344CB8AC3E}">
        <p14:creationId xmlns:p14="http://schemas.microsoft.com/office/powerpoint/2010/main" val="11858159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Code of Silence, Continued</a:t>
            </a:r>
            <a:endParaRPr lang="en-US" dirty="0"/>
          </a:p>
        </p:txBody>
      </p:sp>
      <p:sp>
        <p:nvSpPr>
          <p:cNvPr id="8" name="Text Placeholder 7"/>
          <p:cNvSpPr>
            <a:spLocks noGrp="1"/>
          </p:cNvSpPr>
          <p:nvPr>
            <p:ph type="body" sz="quarter" idx="3"/>
          </p:nvPr>
        </p:nvSpPr>
        <p:spPr>
          <a:xfrm>
            <a:off x="1166945" y="1784724"/>
            <a:ext cx="7120630" cy="430840"/>
          </a:xfrm>
        </p:spPr>
        <p:txBody>
          <a:bodyPr/>
          <a:lstStyle/>
          <a:p>
            <a:r>
              <a:rPr lang="en-US" dirty="0" smtClean="0"/>
              <a:t>Is it part of your agency’s culture?</a:t>
            </a:r>
          </a:p>
          <a:p>
            <a:endParaRPr lang="en-US" dirty="0" smtClean="0"/>
          </a:p>
          <a:p>
            <a:r>
              <a:rPr lang="en-US" dirty="0" smtClean="0"/>
              <a:t>In one study, 46% of police officers witnessed misconduct, but did not report it.  Why?</a:t>
            </a:r>
          </a:p>
        </p:txBody>
      </p:sp>
      <p:sp>
        <p:nvSpPr>
          <p:cNvPr id="9" name="Content Placeholder 8"/>
          <p:cNvSpPr>
            <a:spLocks noGrp="1"/>
          </p:cNvSpPr>
          <p:nvPr>
            <p:ph sz="quarter" idx="4"/>
          </p:nvPr>
        </p:nvSpPr>
        <p:spPr>
          <a:xfrm>
            <a:off x="1143000" y="2362200"/>
            <a:ext cx="6773661" cy="3965469"/>
          </a:xfrm>
        </p:spPr>
        <p:txBody>
          <a:bodyPr/>
          <a:lstStyle/>
          <a:p>
            <a:pPr marL="285750" indent="-285750">
              <a:buFont typeface="Arial" panose="020B0604020202020204" pitchFamily="34" charset="0"/>
              <a:buChar char="•"/>
            </a:pPr>
            <a:r>
              <a:rPr lang="en-US" dirty="0" smtClean="0"/>
              <a:t>I would be ostracized</a:t>
            </a:r>
          </a:p>
          <a:p>
            <a:pPr marL="285750" indent="-285750">
              <a:buFont typeface="Arial" panose="020B0604020202020204" pitchFamily="34" charset="0"/>
              <a:buChar char="•"/>
            </a:pPr>
            <a:r>
              <a:rPr lang="en-US" dirty="0" smtClean="0"/>
              <a:t>Officer who committed misconduct would be fired</a:t>
            </a:r>
          </a:p>
          <a:p>
            <a:pPr marL="285750" indent="-285750">
              <a:buFont typeface="Arial" panose="020B0604020202020204" pitchFamily="34" charset="0"/>
              <a:buChar char="•"/>
            </a:pPr>
            <a:r>
              <a:rPr lang="en-US" dirty="0" smtClean="0"/>
              <a:t>I would be fired</a:t>
            </a:r>
          </a:p>
          <a:p>
            <a:pPr marL="285750" indent="-285750">
              <a:buFont typeface="Arial" panose="020B0604020202020204" pitchFamily="34" charset="0"/>
              <a:buChar char="•"/>
            </a:pPr>
            <a:r>
              <a:rPr lang="en-US" dirty="0" smtClean="0"/>
              <a:t>I would be “blackballed”</a:t>
            </a:r>
          </a:p>
          <a:p>
            <a:pPr marL="285750" indent="-285750">
              <a:buFont typeface="Arial" panose="020B0604020202020204" pitchFamily="34" charset="0"/>
              <a:buChar char="•"/>
            </a:pPr>
            <a:r>
              <a:rPr lang="en-US" dirty="0" smtClean="0"/>
              <a:t>Administration wouldn’t do anything</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28</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sp>
        <p:nvSpPr>
          <p:cNvPr id="4" name="Rectangle 3"/>
          <p:cNvSpPr/>
          <p:nvPr/>
        </p:nvSpPr>
        <p:spPr>
          <a:xfrm>
            <a:off x="1090335" y="5937144"/>
            <a:ext cx="5843865" cy="261610"/>
          </a:xfrm>
          <a:prstGeom prst="rect">
            <a:avLst/>
          </a:prstGeom>
        </p:spPr>
        <p:txBody>
          <a:bodyPr wrap="square">
            <a:spAutoFit/>
          </a:bodyPr>
          <a:lstStyle/>
          <a:p>
            <a:r>
              <a:rPr lang="en-US" sz="1100" dirty="0"/>
              <a:t>Neil </a:t>
            </a:r>
            <a:r>
              <a:rPr lang="en-US" sz="1100" dirty="0" err="1"/>
              <a:t>Trautman</a:t>
            </a:r>
            <a:r>
              <a:rPr lang="en-US" sz="1100" dirty="0"/>
              <a:t>, National Institute of </a:t>
            </a:r>
            <a:r>
              <a:rPr lang="en-US" sz="1100" dirty="0" smtClean="0"/>
              <a:t>Ethics, Study </a:t>
            </a:r>
            <a:r>
              <a:rPr lang="en-US" sz="1100" dirty="0"/>
              <a:t>of Code of Silence, </a:t>
            </a:r>
            <a:r>
              <a:rPr lang="en-US" sz="1100" dirty="0" smtClean="0"/>
              <a:t>2001</a:t>
            </a:r>
            <a:endParaRPr lang="en-US" sz="1100" dirty="0"/>
          </a:p>
        </p:txBody>
      </p:sp>
    </p:spTree>
    <p:extLst>
      <p:ext uri="{BB962C8B-B14F-4D97-AF65-F5344CB8AC3E}">
        <p14:creationId xmlns:p14="http://schemas.microsoft.com/office/powerpoint/2010/main" val="26037089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Indicators of a Reporting Culture</a:t>
            </a:r>
            <a:endParaRPr lang="en-US" dirty="0"/>
          </a:p>
        </p:txBody>
      </p:sp>
      <p:sp>
        <p:nvSpPr>
          <p:cNvPr id="4" name="Content Placeholder 3"/>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Staff and inmates are willing to report suspected sexual abuse/harassment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Staff and inmates have a high degree of trust in the investigative process and in administrative follow-up</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Communication and interactions are generally respectful and professional, both between staff and from staff to inmates</a:t>
            </a:r>
          </a:p>
        </p:txBody>
      </p:sp>
      <p:sp>
        <p:nvSpPr>
          <p:cNvPr id="5" name="Slide Number Placeholder 4"/>
          <p:cNvSpPr>
            <a:spLocks noGrp="1"/>
          </p:cNvSpPr>
          <p:nvPr>
            <p:ph type="sldNum" sz="quarter" idx="12"/>
          </p:nvPr>
        </p:nvSpPr>
        <p:spPr/>
        <p:txBody>
          <a:bodyPr/>
          <a:lstStyle/>
          <a:p>
            <a:fld id="{1D9A7EC0-582D-4850-BD02-1E29DEF62370}" type="slidenum">
              <a:rPr lang="en-US" smtClean="0"/>
              <a:pPr/>
              <a:t>29</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116367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 Placeholder 6"/>
          <p:cNvSpPr>
            <a:spLocks noGrp="1"/>
          </p:cNvSpPr>
          <p:nvPr>
            <p:ph type="body" idx="1"/>
          </p:nvPr>
        </p:nvSpPr>
        <p:spPr/>
        <p:txBody>
          <a:bodyPr/>
          <a:lstStyle/>
          <a:p>
            <a:r>
              <a:rPr lang="en-US" smtClean="0"/>
              <a:t>Faculty</a:t>
            </a:r>
            <a:endParaRPr lang="en-US" dirty="0"/>
          </a:p>
        </p:txBody>
      </p:sp>
      <p:sp>
        <p:nvSpPr>
          <p:cNvPr id="4" name="Content Placeholder 3"/>
          <p:cNvSpPr>
            <a:spLocks noGrp="1"/>
          </p:cNvSpPr>
          <p:nvPr>
            <p:ph sz="half" idx="2"/>
          </p:nvPr>
        </p:nvSpPr>
        <p:spPr/>
        <p:txBody>
          <a:bodyPr/>
          <a:lstStyle/>
          <a:p>
            <a:r>
              <a:rPr lang="en-US" smtClean="0"/>
              <a:t>Name, Title</a:t>
            </a:r>
          </a:p>
          <a:p>
            <a:r>
              <a:rPr lang="en-US" smtClean="0"/>
              <a:t>Work Location</a:t>
            </a:r>
          </a:p>
          <a:p>
            <a:r>
              <a:rPr lang="en-US" smtClean="0"/>
              <a:t>Experience with PREA and/or training</a:t>
            </a:r>
            <a:endParaRPr lang="en-US" dirty="0"/>
          </a:p>
        </p:txBody>
      </p:sp>
      <p:sp>
        <p:nvSpPr>
          <p:cNvPr id="8" name="Text Placeholder 7"/>
          <p:cNvSpPr>
            <a:spLocks noGrp="1"/>
          </p:cNvSpPr>
          <p:nvPr>
            <p:ph type="body" sz="quarter" idx="3"/>
          </p:nvPr>
        </p:nvSpPr>
        <p:spPr/>
        <p:txBody>
          <a:bodyPr/>
          <a:lstStyle/>
          <a:p>
            <a:r>
              <a:rPr lang="en-US" smtClean="0"/>
              <a:t>Participants</a:t>
            </a:r>
            <a:endParaRPr lang="en-US" dirty="0"/>
          </a:p>
        </p:txBody>
      </p:sp>
      <p:sp>
        <p:nvSpPr>
          <p:cNvPr id="9" name="Content Placeholder 8"/>
          <p:cNvSpPr>
            <a:spLocks noGrp="1"/>
          </p:cNvSpPr>
          <p:nvPr>
            <p:ph sz="quarter" idx="4"/>
          </p:nvPr>
        </p:nvSpPr>
        <p:spPr/>
        <p:txBody>
          <a:bodyPr/>
          <a:lstStyle/>
          <a:p>
            <a:r>
              <a:rPr lang="en-US" dirty="0" smtClean="0"/>
              <a:t>Name, Position</a:t>
            </a:r>
          </a:p>
        </p:txBody>
      </p:sp>
      <p:sp>
        <p:nvSpPr>
          <p:cNvPr id="13" name="Title 12"/>
          <p:cNvSpPr>
            <a:spLocks noGrp="1"/>
          </p:cNvSpPr>
          <p:nvPr>
            <p:ph type="title"/>
          </p:nvPr>
        </p:nvSpPr>
        <p:spPr/>
        <p:txBody>
          <a:bodyPr/>
          <a:lstStyle/>
          <a:p>
            <a:r>
              <a:rPr lang="en-US" smtClean="0"/>
              <a:t>Introductions</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3</a:t>
            </a:fld>
            <a:endParaRPr lang="en-US" dirty="0"/>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10" name="Picture 9"/>
          <p:cNvPicPr>
            <a:picLocks noChangeAspect="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3560014" y="3749040"/>
            <a:ext cx="2022385" cy="2022385"/>
          </a:xfrm>
          <a:prstGeom prst="rect">
            <a:avLst/>
          </a:prstGeom>
        </p:spPr>
      </p:pic>
    </p:spTree>
    <p:extLst>
      <p:ext uri="{BB962C8B-B14F-4D97-AF65-F5344CB8AC3E}">
        <p14:creationId xmlns:p14="http://schemas.microsoft.com/office/powerpoint/2010/main" val="17792045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Indicators of a Reporting Culture, Continued</a:t>
            </a:r>
            <a:endParaRPr lang="en-US" dirty="0"/>
          </a:p>
        </p:txBody>
      </p:sp>
      <p:sp>
        <p:nvSpPr>
          <p:cNvPr id="4" name="Content Placeholder 3"/>
          <p:cNvSpPr>
            <a:spLocks noGrp="1"/>
          </p:cNvSpPr>
          <p:nvPr>
            <p:ph sz="quarter" idx="4"/>
          </p:nvPr>
        </p:nvSpPr>
        <p:spPr>
          <a:xfrm>
            <a:off x="685800" y="1646237"/>
            <a:ext cx="7924800" cy="4906963"/>
          </a:xfrm>
        </p:spPr>
        <p:txBody>
          <a:bodyPr/>
          <a:lstStyle/>
          <a:p>
            <a:pPr marL="285750" indent="-285750">
              <a:buFont typeface="Arial" panose="020B0604020202020204" pitchFamily="34" charset="0"/>
              <a:buChar char="•"/>
            </a:pPr>
            <a:r>
              <a:rPr lang="en-US" dirty="0" smtClean="0"/>
              <a:t>Staff and inmates know how to report and know the steps in the investigative process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Staff and inmates are confident there will be no retaliation for reporting</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Data from grievances, incident reports, and </a:t>
            </a:r>
            <a:r>
              <a:rPr lang="en-US" dirty="0" err="1" smtClean="0"/>
              <a:t>disciplinaries</a:t>
            </a:r>
            <a:r>
              <a:rPr lang="en-US" dirty="0" smtClean="0"/>
              <a:t> is collected and reviewed by administrators and supervisors, and trends in reporting are identified</a:t>
            </a:r>
          </a:p>
        </p:txBody>
      </p:sp>
      <p:sp>
        <p:nvSpPr>
          <p:cNvPr id="5" name="Slide Number Placeholder 4"/>
          <p:cNvSpPr>
            <a:spLocks noGrp="1"/>
          </p:cNvSpPr>
          <p:nvPr>
            <p:ph type="sldNum" sz="quarter" idx="12"/>
          </p:nvPr>
        </p:nvSpPr>
        <p:spPr/>
        <p:txBody>
          <a:bodyPr/>
          <a:lstStyle/>
          <a:p>
            <a:fld id="{1D9A7EC0-582D-4850-BD02-1E29DEF62370}" type="slidenum">
              <a:rPr lang="en-US" smtClean="0"/>
              <a:pPr/>
              <a:t>30</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8514886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Discussion: What Does </a:t>
            </a:r>
            <a:r>
              <a:rPr lang="en-US" dirty="0"/>
              <a:t>T</a:t>
            </a:r>
            <a:r>
              <a:rPr lang="en-US" dirty="0" smtClean="0"/>
              <a:t>his Mean for My </a:t>
            </a:r>
            <a:r>
              <a:rPr lang="en-US" dirty="0"/>
              <a:t>A</a:t>
            </a:r>
            <a:r>
              <a:rPr lang="en-US" dirty="0" smtClean="0"/>
              <a:t>gency?</a:t>
            </a:r>
            <a:endParaRPr lang="en-US" dirty="0"/>
          </a:p>
        </p:txBody>
      </p:sp>
      <p:sp>
        <p:nvSpPr>
          <p:cNvPr id="4" name="Content Placeholder 3"/>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What happens to those who report misconduct in my agency?</a:t>
            </a:r>
          </a:p>
          <a:p>
            <a:pPr marL="285750" indent="-285750">
              <a:spcAft>
                <a:spcPts val="600"/>
              </a:spcAft>
              <a:buFont typeface="Arial" panose="020B0604020202020204" pitchFamily="34" charset="0"/>
              <a:buChar char="•"/>
            </a:pPr>
            <a:r>
              <a:rPr lang="en-US" dirty="0" smtClean="0"/>
              <a:t>What happens to those who do not report and should?</a:t>
            </a:r>
          </a:p>
          <a:p>
            <a:pPr marL="285750" indent="-285750">
              <a:spcAft>
                <a:spcPts val="600"/>
              </a:spcAft>
              <a:buFont typeface="Arial" panose="020B0604020202020204" pitchFamily="34" charset="0"/>
              <a:buChar char="•"/>
            </a:pPr>
            <a:r>
              <a:rPr lang="en-US" dirty="0" smtClean="0"/>
              <a:t>What characteristics at my facility support reporting? </a:t>
            </a:r>
          </a:p>
          <a:p>
            <a:pPr marL="285750" indent="-285750">
              <a:spcAft>
                <a:spcPts val="600"/>
              </a:spcAft>
              <a:buFont typeface="Arial" panose="020B0604020202020204" pitchFamily="34" charset="0"/>
              <a:buChar char="•"/>
            </a:pPr>
            <a:r>
              <a:rPr lang="en-US" dirty="0" smtClean="0"/>
              <a:t>What characteristics at my facility my be a barrier to reporting?</a:t>
            </a:r>
          </a:p>
        </p:txBody>
      </p:sp>
      <p:sp>
        <p:nvSpPr>
          <p:cNvPr id="5" name="Slide Number Placeholder 4"/>
          <p:cNvSpPr>
            <a:spLocks noGrp="1"/>
          </p:cNvSpPr>
          <p:nvPr>
            <p:ph type="sldNum" sz="quarter" idx="12"/>
          </p:nvPr>
        </p:nvSpPr>
        <p:spPr/>
        <p:txBody>
          <a:bodyPr/>
          <a:lstStyle/>
          <a:p>
            <a:fld id="{1D9A7EC0-582D-4850-BD02-1E29DEF62370}" type="slidenum">
              <a:rPr lang="en-US" smtClean="0"/>
              <a:pPr/>
              <a:t>31</a:t>
            </a:fld>
            <a:endParaRPr lang="en-US"/>
          </a:p>
        </p:txBody>
      </p:sp>
      <p:sp>
        <p:nvSpPr>
          <p:cNvPr id="3" name="Footer Placeholder 2"/>
          <p:cNvSpPr>
            <a:spLocks noGrp="1"/>
          </p:cNvSpPr>
          <p:nvPr>
            <p:ph type="ftr" sz="quarter" idx="3"/>
          </p:nvPr>
        </p:nvSpPr>
        <p:spPr/>
        <p:txBody>
          <a:bodyPr/>
          <a:lstStyle/>
          <a:p>
            <a:r>
              <a:rPr lang="en-US" smtClean="0"/>
              <a:t>The Moss Group Inc.</a:t>
            </a:r>
            <a:endParaRPr lang="en-US" dirty="0"/>
          </a:p>
        </p:txBody>
      </p:sp>
      <p:pic>
        <p:nvPicPr>
          <p:cNvPr id="6" name="Content Placeholder 9" descr="discussion group.jpg"/>
          <p:cNvPicPr>
            <a:picLocks noChangeAspect="1"/>
          </p:cNvPicPr>
          <p:nvPr/>
        </p:nvPicPr>
        <p:blipFill>
          <a:blip r:embed="rId3" cstate="print"/>
          <a:stretch>
            <a:fillRect/>
          </a:stretch>
        </p:blipFill>
        <p:spPr>
          <a:xfrm>
            <a:off x="838200" y="3375208"/>
            <a:ext cx="2869259" cy="2324100"/>
          </a:xfrm>
          <a:prstGeom prst="rect">
            <a:avLst/>
          </a:prstGeom>
        </p:spPr>
      </p:pic>
    </p:spTree>
    <p:extLst>
      <p:ext uri="{BB962C8B-B14F-4D97-AF65-F5344CB8AC3E}">
        <p14:creationId xmlns:p14="http://schemas.microsoft.com/office/powerpoint/2010/main" val="2928211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randombar(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Unit 2 Objectives</a:t>
            </a:r>
            <a:endParaRPr lang="en-US" dirty="0"/>
          </a:p>
        </p:txBody>
      </p:sp>
      <p:sp>
        <p:nvSpPr>
          <p:cNvPr id="4" name="Content Placeholder 3"/>
          <p:cNvSpPr>
            <a:spLocks noGrp="1"/>
          </p:cNvSpPr>
          <p:nvPr>
            <p:ph sz="quarter" idx="4"/>
          </p:nvPr>
        </p:nvSpPr>
        <p:spPr>
          <a:xfrm>
            <a:off x="685800" y="1600200"/>
            <a:ext cx="7924800" cy="2514600"/>
          </a:xfrm>
        </p:spPr>
        <p:style>
          <a:lnRef idx="2">
            <a:schemeClr val="accent6"/>
          </a:lnRef>
          <a:fillRef idx="1">
            <a:schemeClr val="lt1"/>
          </a:fillRef>
          <a:effectRef idx="0">
            <a:schemeClr val="accent6"/>
          </a:effectRef>
          <a:fontRef idx="minor">
            <a:schemeClr val="dk1"/>
          </a:fontRef>
        </p:style>
        <p:txBody>
          <a:bodyPr/>
          <a:lstStyle/>
          <a:p>
            <a:pPr marL="342900" indent="-342900">
              <a:spcAft>
                <a:spcPts val="600"/>
              </a:spcAft>
              <a:buFont typeface="+mj-lt"/>
              <a:buAutoNum type="arabicPeriod"/>
            </a:pPr>
            <a:endParaRPr lang="en-US" sz="800" dirty="0" smtClean="0"/>
          </a:p>
          <a:p>
            <a:pPr marL="342900" indent="-342900">
              <a:spcAft>
                <a:spcPts val="600"/>
              </a:spcAft>
              <a:buFont typeface="+mj-lt"/>
              <a:buAutoNum type="arabicPeriod"/>
            </a:pPr>
            <a:r>
              <a:rPr lang="en-US" dirty="0" smtClean="0"/>
              <a:t>Understand agency policy and PREA requirements related to inmates’ right to be free from sexual abuse and sexual harassment </a:t>
            </a:r>
          </a:p>
          <a:p>
            <a:pPr marL="342900" indent="-342900">
              <a:spcAft>
                <a:spcPts val="600"/>
              </a:spcAft>
              <a:buFont typeface="+mj-lt"/>
              <a:buAutoNum type="arabicPeriod"/>
            </a:pPr>
            <a:r>
              <a:rPr lang="en-US" dirty="0" smtClean="0"/>
              <a:t>Understand agency policy and PREA requirements related to staff and inmates’ right to be free from retaliation for reporting</a:t>
            </a:r>
          </a:p>
          <a:p>
            <a:pPr marL="342900" indent="-342900">
              <a:spcAft>
                <a:spcPts val="600"/>
              </a:spcAft>
              <a:buFont typeface="+mj-lt"/>
              <a:buAutoNum type="arabicPeriod"/>
            </a:pPr>
            <a:r>
              <a:rPr lang="en-US" dirty="0"/>
              <a:t>Discuss the role of retaliation in contributing to a code of </a:t>
            </a:r>
            <a:r>
              <a:rPr lang="en-US" dirty="0" smtClean="0"/>
              <a:t>silence</a:t>
            </a:r>
            <a:endParaRPr lang="en-US" dirty="0"/>
          </a:p>
        </p:txBody>
      </p:sp>
      <p:sp>
        <p:nvSpPr>
          <p:cNvPr id="6" name="Slide Number Placeholder 5"/>
          <p:cNvSpPr>
            <a:spLocks noGrp="1"/>
          </p:cNvSpPr>
          <p:nvPr>
            <p:ph type="sldNum" sz="quarter" idx="12"/>
          </p:nvPr>
        </p:nvSpPr>
        <p:spPr/>
        <p:txBody>
          <a:bodyPr/>
          <a:lstStyle/>
          <a:p>
            <a:fld id="{1D9A7EC0-582D-4850-BD02-1E29DEF62370}" type="slidenum">
              <a:rPr lang="en-US" smtClean="0"/>
              <a:pPr/>
              <a:t>32</a:t>
            </a:fld>
            <a:endParaRPr lang="en-US"/>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249266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randombar(horizont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randombar(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Unit 2</a:t>
            </a:r>
            <a:endParaRPr lang="en-US" dirty="0"/>
          </a:p>
        </p:txBody>
      </p:sp>
      <p:pic>
        <p:nvPicPr>
          <p:cNvPr id="6" name="Content Placeholder 5"/>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1988110" y="1219200"/>
            <a:ext cx="5320180" cy="4906963"/>
          </a:xfrm>
        </p:spPr>
      </p:pic>
      <p:sp>
        <p:nvSpPr>
          <p:cNvPr id="4" name="Slide Number Placeholder 3"/>
          <p:cNvSpPr>
            <a:spLocks noGrp="1"/>
          </p:cNvSpPr>
          <p:nvPr>
            <p:ph type="sldNum" sz="quarter" idx="12"/>
          </p:nvPr>
        </p:nvSpPr>
        <p:spPr/>
        <p:txBody>
          <a:bodyPr/>
          <a:lstStyle/>
          <a:p>
            <a:fld id="{8027077B-008D-4965-9019-4B1F59FF498D}" type="slidenum">
              <a:rPr lang="en-US" smtClean="0"/>
              <a:pPr/>
              <a:t>33</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1238600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Employee Training Series Outline</a:t>
            </a:r>
            <a:endParaRPr lang="en-US" dirty="0"/>
          </a:p>
        </p:txBody>
      </p:sp>
      <p:sp>
        <p:nvSpPr>
          <p:cNvPr id="4" name="Content Placeholder 3"/>
          <p:cNvSpPr>
            <a:spLocks noGrp="1"/>
          </p:cNvSpPr>
          <p:nvPr>
            <p:ph sz="quarter" idx="4"/>
          </p:nvPr>
        </p:nvSpPr>
        <p:spPr/>
        <p:txBody>
          <a:bodyPr/>
          <a:lstStyle/>
          <a:p>
            <a:r>
              <a:rPr lang="en-US" dirty="0" smtClean="0"/>
              <a:t>This training is part of series of trainings to assist agencies with PREA Standards 115.31, 115.131, 115.231, and 115.331</a:t>
            </a:r>
          </a:p>
        </p:txBody>
      </p:sp>
      <p:sp>
        <p:nvSpPr>
          <p:cNvPr id="6" name="Slide Number Placeholder 5"/>
          <p:cNvSpPr>
            <a:spLocks noGrp="1"/>
          </p:cNvSpPr>
          <p:nvPr>
            <p:ph type="sldNum" sz="quarter" idx="12"/>
          </p:nvPr>
        </p:nvSpPr>
        <p:spPr/>
        <p:txBody>
          <a:bodyPr/>
          <a:lstStyle/>
          <a:p>
            <a:fld id="{8027077B-008D-4965-9019-4B1F59FF498D}" type="slidenum">
              <a:rPr lang="en-US" smtClean="0"/>
              <a:pPr/>
              <a:t>4</a:t>
            </a:fld>
            <a:endParaRPr lang="en-US" dirty="0"/>
          </a:p>
        </p:txBody>
      </p:sp>
      <p:sp>
        <p:nvSpPr>
          <p:cNvPr id="5" name="Footer Placeholder 4"/>
          <p:cNvSpPr>
            <a:spLocks noGrp="1"/>
          </p:cNvSpPr>
          <p:nvPr>
            <p:ph type="ftr" sz="quarter" idx="3"/>
          </p:nvPr>
        </p:nvSpPr>
        <p:spPr/>
        <p:txBody>
          <a:bodyPr/>
          <a:lstStyle/>
          <a:p>
            <a:r>
              <a:rPr lang="en-US" smtClean="0"/>
              <a:t>The Moss Group, Inc.</a:t>
            </a:r>
            <a:endParaRPr lang="en-US" dirty="0"/>
          </a:p>
        </p:txBody>
      </p:sp>
      <p:sp>
        <p:nvSpPr>
          <p:cNvPr id="7" name="Rectangle 6"/>
          <p:cNvSpPr/>
          <p:nvPr/>
        </p:nvSpPr>
        <p:spPr>
          <a:xfrm>
            <a:off x="762000" y="2139811"/>
            <a:ext cx="7010400" cy="332398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1: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The Prison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Rape Elimination Act: Overview of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the Law and Your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Role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2:</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Inmates</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 Rights to be Free from Sexual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Abuse 		and Sexual Harassment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Staff and Inmate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		Rights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to be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Free from Retaliation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for 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Prevention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Detection</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3 Part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II: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Response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and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Reporting</a:t>
            </a: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4: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Professional </a:t>
            </a:r>
            <a:r>
              <a:rPr lang="en-US" sz="1600" dirty="0">
                <a:solidFill>
                  <a:srgbClr val="5F574F"/>
                </a:solidFill>
                <a:latin typeface="Verdana" panose="020B0604030504040204" pitchFamily="34" charset="0"/>
                <a:ea typeface="Verdana" panose="020B0604030504040204" pitchFamily="34" charset="0"/>
                <a:cs typeface="Verdana" panose="020B0604030504040204" pitchFamily="34" charset="0"/>
              </a:rPr>
              <a:t>Boundaries </a:t>
            </a:r>
            <a:endPar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endParaRPr>
          </a:p>
          <a:p>
            <a:pPr>
              <a:spcAft>
                <a:spcPts val="1200"/>
              </a:spcAft>
            </a:pP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Unit </a:t>
            </a:r>
            <a:r>
              <a:rPr lang="en-US" sz="1600" dirty="0">
                <a:solidFill>
                  <a:srgbClr val="3DADBF"/>
                </a:solidFill>
                <a:latin typeface="Verdana" panose="020B0604030504040204" pitchFamily="34" charset="0"/>
                <a:ea typeface="Verdana" panose="020B0604030504040204" pitchFamily="34" charset="0"/>
                <a:cs typeface="Verdana" panose="020B0604030504040204" pitchFamily="34" charset="0"/>
              </a:rPr>
              <a:t>5: </a:t>
            </a:r>
            <a:r>
              <a:rPr lang="en-US" sz="1600" dirty="0" smtClean="0">
                <a:solidFill>
                  <a:srgbClr val="3DADBF"/>
                </a:solidFill>
                <a:latin typeface="Verdana" panose="020B0604030504040204" pitchFamily="34" charset="0"/>
                <a:ea typeface="Verdana" panose="020B0604030504040204" pitchFamily="34" charset="0"/>
                <a:cs typeface="Verdana" panose="020B0604030504040204" pitchFamily="34" charset="0"/>
              </a:rPr>
              <a:t>		</a:t>
            </a:r>
            <a:r>
              <a:rPr lang="en-US" sz="1600" dirty="0" smtClean="0">
                <a:solidFill>
                  <a:srgbClr val="5F574F"/>
                </a:solidFill>
                <a:latin typeface="Verdana" panose="020B0604030504040204" pitchFamily="34" charset="0"/>
                <a:ea typeface="Verdana" panose="020B0604030504040204" pitchFamily="34" charset="0"/>
                <a:cs typeface="Verdana" panose="020B0604030504040204" pitchFamily="34" charset="0"/>
              </a:rPr>
              <a:t>Effective and Professional Communication with 		Inmates </a:t>
            </a:r>
          </a:p>
        </p:txBody>
      </p:sp>
    </p:spTree>
    <p:extLst>
      <p:ext uri="{BB962C8B-B14F-4D97-AF65-F5344CB8AC3E}">
        <p14:creationId xmlns:p14="http://schemas.microsoft.com/office/powerpoint/2010/main" val="1259092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Unit 2 Objectives</a:t>
            </a:r>
            <a:endParaRPr lang="en-US" dirty="0"/>
          </a:p>
        </p:txBody>
      </p:sp>
      <p:sp>
        <p:nvSpPr>
          <p:cNvPr id="4" name="Content Placeholder 3"/>
          <p:cNvSpPr>
            <a:spLocks noGrp="1"/>
          </p:cNvSpPr>
          <p:nvPr>
            <p:ph sz="quarter" idx="4"/>
          </p:nvPr>
        </p:nvSpPr>
        <p:spPr>
          <a:xfrm>
            <a:off x="685800" y="1600200"/>
            <a:ext cx="7924800" cy="2514600"/>
          </a:xfrm>
          <a:ln>
            <a:solidFill>
              <a:srgbClr val="CA7700"/>
            </a:solidFill>
          </a:ln>
        </p:spPr>
        <p:style>
          <a:lnRef idx="2">
            <a:schemeClr val="accent6"/>
          </a:lnRef>
          <a:fillRef idx="1">
            <a:schemeClr val="lt1"/>
          </a:fillRef>
          <a:effectRef idx="0">
            <a:schemeClr val="accent6"/>
          </a:effectRef>
          <a:fontRef idx="minor">
            <a:schemeClr val="dk1"/>
          </a:fontRef>
        </p:style>
        <p:txBody>
          <a:bodyPr/>
          <a:lstStyle/>
          <a:p>
            <a:pPr marL="342900" indent="-342900">
              <a:spcAft>
                <a:spcPts val="600"/>
              </a:spcAft>
              <a:buFont typeface="+mj-lt"/>
              <a:buAutoNum type="arabicPeriod"/>
            </a:pPr>
            <a:r>
              <a:rPr lang="en-US" dirty="0" smtClean="0"/>
              <a:t>Understand agency policy and PREA requirements related to inmates’ right to be free from sexual abuse and sexual harassment </a:t>
            </a:r>
          </a:p>
          <a:p>
            <a:pPr marL="342900" indent="-342900">
              <a:spcAft>
                <a:spcPts val="600"/>
              </a:spcAft>
              <a:buFont typeface="+mj-lt"/>
              <a:buAutoNum type="arabicPeriod"/>
            </a:pPr>
            <a:r>
              <a:rPr lang="en-US" dirty="0" smtClean="0"/>
              <a:t>Understand agency policy and PREA requirements related to staff and inmates’ right to be free from retaliation for reporting</a:t>
            </a:r>
          </a:p>
          <a:p>
            <a:pPr marL="342900" indent="-342900">
              <a:spcAft>
                <a:spcPts val="600"/>
              </a:spcAft>
              <a:buFont typeface="+mj-lt"/>
              <a:buAutoNum type="arabicPeriod"/>
            </a:pPr>
            <a:r>
              <a:rPr lang="en-US" dirty="0"/>
              <a:t>Discuss the role of retaliation in contributing to a code of </a:t>
            </a:r>
            <a:r>
              <a:rPr lang="en-US" dirty="0" smtClean="0"/>
              <a:t>silence</a:t>
            </a:r>
            <a:endParaRPr lang="en-US" dirty="0"/>
          </a:p>
        </p:txBody>
      </p:sp>
      <p:sp>
        <p:nvSpPr>
          <p:cNvPr id="6" name="Slide Number Placeholder 5"/>
          <p:cNvSpPr>
            <a:spLocks noGrp="1"/>
          </p:cNvSpPr>
          <p:nvPr>
            <p:ph type="sldNum" sz="quarter" idx="12"/>
          </p:nvPr>
        </p:nvSpPr>
        <p:spPr/>
        <p:txBody>
          <a:bodyPr/>
          <a:lstStyle/>
          <a:p>
            <a:fld id="{1D9A7EC0-582D-4850-BD02-1E29DEF62370}" type="slidenum">
              <a:rPr lang="en-US" smtClean="0"/>
              <a:pPr/>
              <a:t>5</a:t>
            </a:fld>
            <a:endParaRPr lang="en-US"/>
          </a:p>
        </p:txBody>
      </p:sp>
      <p:sp>
        <p:nvSpPr>
          <p:cNvPr id="5" name="Footer Placeholder 4"/>
          <p:cNvSpPr>
            <a:spLocks noGrp="1"/>
          </p:cNvSpPr>
          <p:nvPr>
            <p:ph type="ftr" sz="quarter" idx="3"/>
          </p:nvPr>
        </p:nvSpPr>
        <p:spPr/>
        <p:txBody>
          <a:bodyPr/>
          <a:lstStyle/>
          <a:p>
            <a:r>
              <a:rPr lang="en-US" smtClean="0"/>
              <a:t>The Moss Group Inc.</a:t>
            </a:r>
            <a:endParaRPr lang="en-US" dirty="0"/>
          </a:p>
        </p:txBody>
      </p:sp>
    </p:spTree>
    <p:extLst>
      <p:ext uri="{BB962C8B-B14F-4D97-AF65-F5344CB8AC3E}">
        <p14:creationId xmlns:p14="http://schemas.microsoft.com/office/powerpoint/2010/main" val="782485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randombar(horizont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randombar(horizontal)">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randombar(horizontal)">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88834"/>
          </a:xfrm>
        </p:spPr>
        <p:txBody>
          <a:bodyPr/>
          <a:lstStyle/>
          <a:p>
            <a:pPr>
              <a:lnSpc>
                <a:spcPts val="2400"/>
              </a:lnSpc>
            </a:pPr>
            <a:r>
              <a:rPr lang="en-US" sz="2000" dirty="0" smtClean="0"/>
              <a:t>Objective 1:  </a:t>
            </a:r>
            <a:r>
              <a:rPr lang="en-US" sz="2000" dirty="0"/>
              <a:t>Understand agency policy and PREA requirements related to inmates’ right to be free from sexual abuse and sexual </a:t>
            </a:r>
            <a:r>
              <a:rPr lang="en-US" sz="2000" dirty="0" smtClean="0"/>
              <a:t>harassment</a:t>
            </a:r>
            <a:endParaRPr lang="en-US" sz="2000" dirty="0"/>
          </a:p>
        </p:txBody>
      </p:sp>
      <p:sp>
        <p:nvSpPr>
          <p:cNvPr id="6" name="Text Placeholder 5"/>
          <p:cNvSpPr>
            <a:spLocks noGrp="1"/>
          </p:cNvSpPr>
          <p:nvPr>
            <p:ph type="body" sz="quarter" idx="3"/>
          </p:nvPr>
        </p:nvSpPr>
        <p:spPr/>
        <p:txBody>
          <a:bodyPr/>
          <a:lstStyle/>
          <a:p>
            <a:r>
              <a:rPr lang="en-US" dirty="0" smtClean="0"/>
              <a:t>To meet this objective we will discuss: </a:t>
            </a:r>
            <a:endParaRPr lang="en-US" dirty="0"/>
          </a:p>
        </p:txBody>
      </p:sp>
      <p:sp>
        <p:nvSpPr>
          <p:cNvPr id="7" name="Content Placeholder 6"/>
          <p:cNvSpPr>
            <a:spLocks noGrp="1"/>
          </p:cNvSpPr>
          <p:nvPr>
            <p:ph sz="quarter" idx="4"/>
          </p:nvPr>
        </p:nvSpPr>
        <p:spPr>
          <a:xfrm>
            <a:off x="1146582" y="2160695"/>
            <a:ext cx="6773661" cy="1725506"/>
          </a:xfrm>
        </p:spPr>
        <p:style>
          <a:lnRef idx="1">
            <a:schemeClr val="accent6"/>
          </a:lnRef>
          <a:fillRef idx="2">
            <a:schemeClr val="accent6"/>
          </a:fillRef>
          <a:effectRef idx="1">
            <a:schemeClr val="accent6"/>
          </a:effectRef>
          <a:fontRef idx="minor">
            <a:schemeClr val="dk1"/>
          </a:fontRef>
        </p:style>
        <p:txBody>
          <a:bodyPr/>
          <a:lstStyle/>
          <a:p>
            <a:pPr marL="285750" indent="-285750">
              <a:buFont typeface="Arial" panose="020B0604020202020204" pitchFamily="34" charset="0"/>
              <a:buChar char="•"/>
            </a:pPr>
            <a:r>
              <a:rPr lang="en-US" dirty="0" smtClean="0"/>
              <a:t>Key terms and definitions</a:t>
            </a:r>
          </a:p>
          <a:p>
            <a:pPr marL="285750" indent="-285750">
              <a:buFont typeface="Arial" panose="020B0604020202020204" pitchFamily="34" charset="0"/>
              <a:buChar char="•"/>
            </a:pPr>
            <a:r>
              <a:rPr lang="en-US" dirty="0" smtClean="0"/>
              <a:t>Inmates’ rights under PREA</a:t>
            </a:r>
          </a:p>
          <a:p>
            <a:pPr marL="285750" indent="-285750">
              <a:buFont typeface="Arial" panose="020B0604020202020204" pitchFamily="34" charset="0"/>
              <a:buChar char="•"/>
            </a:pPr>
            <a:r>
              <a:rPr lang="en-US" dirty="0" smtClean="0"/>
              <a:t>Facility/agency policy related to inmates’ rights to be free from sexual abuse</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8027077B-008D-4965-9019-4B1F59FF498D}" type="slidenum">
              <a:rPr lang="en-US" smtClean="0"/>
              <a:pPr/>
              <a:t>6</a:t>
            </a:fld>
            <a:endParaRPr lang="en-US" dirty="0"/>
          </a:p>
        </p:txBody>
      </p:sp>
      <p:sp>
        <p:nvSpPr>
          <p:cNvPr id="5" name="Footer Placeholder 4"/>
          <p:cNvSpPr>
            <a:spLocks noGrp="1"/>
          </p:cNvSpPr>
          <p:nvPr>
            <p:ph type="ftr" sz="quarter" idx="13"/>
          </p:nvPr>
        </p:nvSpPr>
        <p:spPr/>
        <p:txBody>
          <a:bodyPr/>
          <a:lstStyle/>
          <a:p>
            <a:r>
              <a:rPr lang="en-US" smtClean="0"/>
              <a:t>The Moss Group Inc.</a:t>
            </a:r>
            <a:endParaRPr lang="en-US" dirty="0"/>
          </a:p>
        </p:txBody>
      </p:sp>
    </p:spTree>
    <p:extLst>
      <p:ext uri="{BB962C8B-B14F-4D97-AF65-F5344CB8AC3E}">
        <p14:creationId xmlns:p14="http://schemas.microsoft.com/office/powerpoint/2010/main" val="29750936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sz="half" idx="1"/>
          </p:nvPr>
        </p:nvSpPr>
        <p:spPr/>
        <p:txBody>
          <a:bodyPr/>
          <a:lstStyle/>
          <a:p>
            <a:r>
              <a:rPr lang="en-US" dirty="0" smtClean="0"/>
              <a:t>Sexual Abuse</a:t>
            </a:r>
          </a:p>
          <a:p>
            <a:r>
              <a:rPr lang="en-US" dirty="0" smtClean="0"/>
              <a:t>Sexual Harassment</a:t>
            </a:r>
          </a:p>
          <a:p>
            <a:r>
              <a:rPr lang="en-US" dirty="0" smtClean="0"/>
              <a:t>Reporting</a:t>
            </a:r>
          </a:p>
          <a:p>
            <a:r>
              <a:rPr lang="en-US" dirty="0" smtClean="0"/>
              <a:t>Retaliation</a:t>
            </a:r>
          </a:p>
          <a:p>
            <a:r>
              <a:rPr lang="en-US" dirty="0" smtClean="0"/>
              <a:t>Code of Silence</a:t>
            </a:r>
          </a:p>
        </p:txBody>
      </p:sp>
      <p:sp>
        <p:nvSpPr>
          <p:cNvPr id="6" name="Title 5"/>
          <p:cNvSpPr>
            <a:spLocks noGrp="1"/>
          </p:cNvSpPr>
          <p:nvPr>
            <p:ph type="title"/>
          </p:nvPr>
        </p:nvSpPr>
        <p:spPr/>
        <p:txBody>
          <a:bodyPr/>
          <a:lstStyle/>
          <a:p>
            <a:r>
              <a:rPr lang="en-US" smtClean="0"/>
              <a:t>Key Terms</a:t>
            </a: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7</a:t>
            </a:fld>
            <a:endParaRPr lang="en-US"/>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7" name="Content Placeholder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77000" y="2057400"/>
            <a:ext cx="1277332" cy="1274764"/>
          </a:xfrm>
          <a:prstGeom prst="rect">
            <a:avLst/>
          </a:prstGeom>
        </p:spPr>
      </p:pic>
    </p:spTree>
    <p:extLst>
      <p:ext uri="{BB962C8B-B14F-4D97-AF65-F5344CB8AC3E}">
        <p14:creationId xmlns:p14="http://schemas.microsoft.com/office/powerpoint/2010/main" val="1310874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Sexual Abuse – Inability to Consent</a:t>
            </a:r>
            <a:endParaRPr lang="en-US" dirty="0"/>
          </a:p>
        </p:txBody>
      </p:sp>
      <p:sp>
        <p:nvSpPr>
          <p:cNvPr id="9" name="Content Placeholder 8"/>
          <p:cNvSpPr>
            <a:spLocks noGrp="1"/>
          </p:cNvSpPr>
          <p:nvPr>
            <p:ph sz="quarter" idx="4"/>
          </p:nvPr>
        </p:nvSpPr>
        <p:spPr>
          <a:xfrm>
            <a:off x="685800" y="1646237"/>
            <a:ext cx="7924800" cy="4906963"/>
          </a:xfrm>
        </p:spPr>
        <p:txBody>
          <a:bodyPr/>
          <a:lstStyle/>
          <a:p>
            <a:pPr marL="285750" indent="-285750">
              <a:spcAft>
                <a:spcPts val="600"/>
              </a:spcAft>
              <a:buFont typeface="Arial" panose="020B0604020202020204" pitchFamily="34" charset="0"/>
              <a:buChar char="•"/>
            </a:pPr>
            <a:r>
              <a:rPr lang="en-US" dirty="0" smtClean="0"/>
              <a:t>By law inmates cannot consent while in a confinement setting, to staff, volunteers, or contractors</a:t>
            </a:r>
          </a:p>
          <a:p>
            <a:pPr marL="285750" indent="-285750">
              <a:spcAft>
                <a:spcPts val="600"/>
              </a:spcAft>
              <a:buFont typeface="Arial" panose="020B0604020202020204" pitchFamily="34" charset="0"/>
              <a:buChar char="•"/>
            </a:pPr>
            <a:r>
              <a:rPr lang="en-US" dirty="0" smtClean="0"/>
              <a:t>Any sexual activity between staff and inmates is considered a violation of PREA and zero-tolerance policy</a:t>
            </a:r>
          </a:p>
          <a:p>
            <a:pPr marL="285750" indent="-285750">
              <a:spcAft>
                <a:spcPts val="600"/>
              </a:spcAft>
              <a:buFont typeface="Arial" panose="020B0604020202020204" pitchFamily="34" charset="0"/>
              <a:buChar char="•"/>
            </a:pPr>
            <a:r>
              <a:rPr lang="en-US" dirty="0" smtClean="0"/>
              <a:t>This is a violation because of the imbalance of power that exists in confinement settings </a:t>
            </a:r>
          </a:p>
        </p:txBody>
      </p:sp>
      <p:sp>
        <p:nvSpPr>
          <p:cNvPr id="3" name="Slide Number Placeholder 2"/>
          <p:cNvSpPr>
            <a:spLocks noGrp="1"/>
          </p:cNvSpPr>
          <p:nvPr>
            <p:ph type="sldNum" sz="quarter" idx="12"/>
          </p:nvPr>
        </p:nvSpPr>
        <p:spPr/>
        <p:txBody>
          <a:bodyPr/>
          <a:lstStyle/>
          <a:p>
            <a:fld id="{1D9A7EC0-582D-4850-BD02-1E29DEF62370}" type="slidenum">
              <a:rPr lang="en-US" smtClean="0"/>
              <a:pPr/>
              <a:t>8</a:t>
            </a:fld>
            <a:endParaRPr lang="en-US"/>
          </a:p>
        </p:txBody>
      </p:sp>
      <p:sp>
        <p:nvSpPr>
          <p:cNvPr id="2" name="Footer Placeholder 1"/>
          <p:cNvSpPr>
            <a:spLocks noGrp="1"/>
          </p:cNvSpPr>
          <p:nvPr>
            <p:ph type="ftr" sz="quarter" idx="3"/>
          </p:nvPr>
        </p:nvSpPr>
        <p:spPr/>
        <p:txBody>
          <a:bodyPr/>
          <a:lstStyle/>
          <a:p>
            <a:r>
              <a:rPr lang="en-US" smtClean="0"/>
              <a:t>The Moss Group Inc.</a:t>
            </a:r>
            <a:endParaRPr lang="en-US" dirty="0"/>
          </a:p>
        </p:txBody>
      </p:sp>
      <p:sp>
        <p:nvSpPr>
          <p:cNvPr id="6" name="Content Placeholder 3"/>
          <p:cNvSpPr txBox="1">
            <a:spLocks/>
          </p:cNvSpPr>
          <p:nvPr/>
        </p:nvSpPr>
        <p:spPr>
          <a:xfrm>
            <a:off x="1066800" y="5852372"/>
            <a:ext cx="6400800" cy="367453"/>
          </a:xfrm>
          <a:prstGeom prst="rect">
            <a:avLst/>
          </a:prstGeom>
        </p:spPr>
        <p:txBody>
          <a:bodyPr vert="horz" lIns="91440" tIns="45720" rIns="91440" bIns="45720" rtlCol="0">
            <a:noAutofit/>
          </a:bodyPr>
          <a:lstStyle/>
          <a:p>
            <a:pPr marL="0" lvl="1">
              <a:defRPr/>
            </a:pPr>
            <a:r>
              <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100" dirty="0" smtClean="0">
                <a:solidFill>
                  <a:srgbClr val="5F574F"/>
                </a:solidFill>
                <a:ea typeface="Verdana" pitchFamily="34" charset="0"/>
                <a:cs typeface="Verdana" pitchFamily="34" charset="0"/>
              </a:rPr>
              <a:t>; </a:t>
            </a:r>
            <a:r>
              <a:rPr lang="en-US" sz="1100" dirty="0" smtClean="0">
                <a:solidFill>
                  <a:srgbClr val="5F574F"/>
                </a:solidFill>
                <a:ea typeface="Verdana" pitchFamily="34" charset="0"/>
                <a:cs typeface="Verdana" pitchFamily="34" charset="0"/>
                <a:hlinkClick r:id="rId3"/>
              </a:rPr>
              <a:t>http</a:t>
            </a:r>
            <a:r>
              <a:rPr lang="en-US" sz="1100" dirty="0">
                <a:solidFill>
                  <a:srgbClr val="5F574F"/>
                </a:solidFill>
                <a:ea typeface="Verdana" pitchFamily="34" charset="0"/>
                <a:cs typeface="Verdana" pitchFamily="34" charset="0"/>
                <a:hlinkClick r:id="rId3"/>
              </a:rPr>
              <a:t>://</a:t>
            </a:r>
            <a:r>
              <a:rPr lang="en-US" sz="1100" dirty="0" smtClean="0">
                <a:solidFill>
                  <a:srgbClr val="5F574F"/>
                </a:solidFill>
                <a:ea typeface="Verdana" pitchFamily="34" charset="0"/>
                <a:cs typeface="Verdana" pitchFamily="34" charset="0"/>
                <a:hlinkClick r:id="rId3"/>
              </a:rPr>
              <a:t>ojp.gov/programs/pdfs/prea_final_rule.pdf</a:t>
            </a:r>
            <a:r>
              <a:rPr lang="en-US" sz="1100" dirty="0" smtClean="0">
                <a:solidFill>
                  <a:srgbClr val="5F574F"/>
                </a:solidFill>
                <a:ea typeface="Verdana" pitchFamily="34" charset="0"/>
                <a:cs typeface="Verdana" pitchFamily="34" charset="0"/>
              </a:rPr>
              <a:t> </a:t>
            </a:r>
            <a:endParaRPr kumimoji="0" lang="en-US" sz="1100" b="0" i="0"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b="0" i="0"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219893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randombar(horizontal)">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randombar(horizontal)">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randombar(horizontal)">
                                      <p:cBhvr>
                                        <p:cTn id="17" dur="500"/>
                                        <p:tgtEl>
                                          <p:spTgt spid="9">
                                            <p:txEl>
                                              <p:pRg st="2" end="2"/>
                                            </p:txEl>
                                          </p:spTgt>
                                        </p:tgtEl>
                                      </p:cBhvr>
                                    </p:animEffect>
                                  </p:childTnLst>
                                </p:cTn>
                              </p:par>
                            </p:childTnLst>
                          </p:cTn>
                        </p:par>
                        <p:par>
                          <p:cTn id="18" fill="hold">
                            <p:stCondLst>
                              <p:cond delay="500"/>
                            </p:stCondLst>
                            <p:childTnLst>
                              <p:par>
                                <p:cTn id="19" presetID="14" presetClass="entr" presetSubtype="10" fill="hold" grpId="0" nodeType="after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randombar(horizontal)">
                                      <p:cBhvr>
                                        <p:cTn id="21"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Inmate-on-Inmate Sexual Abuse</a:t>
            </a:r>
            <a:endParaRPr lang="en-US" dirty="0"/>
          </a:p>
        </p:txBody>
      </p:sp>
      <p:sp>
        <p:nvSpPr>
          <p:cNvPr id="5" name="Text Placeholder 4"/>
          <p:cNvSpPr>
            <a:spLocks noGrp="1"/>
          </p:cNvSpPr>
          <p:nvPr>
            <p:ph type="body" sz="quarter" idx="3"/>
          </p:nvPr>
        </p:nvSpPr>
        <p:spPr>
          <a:xfrm>
            <a:off x="914400" y="1447800"/>
            <a:ext cx="6773660" cy="430840"/>
          </a:xfrm>
        </p:spPr>
        <p:txBody>
          <a:bodyPr/>
          <a:lstStyle/>
          <a:p>
            <a:r>
              <a:rPr lang="en-US" dirty="0" smtClean="0"/>
              <a:t>Occurs when there is:</a:t>
            </a:r>
          </a:p>
        </p:txBody>
      </p:sp>
      <p:sp>
        <p:nvSpPr>
          <p:cNvPr id="6" name="Content Placeholder 5"/>
          <p:cNvSpPr>
            <a:spLocks noGrp="1"/>
          </p:cNvSpPr>
          <p:nvPr>
            <p:ph sz="quarter" idx="4"/>
          </p:nvPr>
        </p:nvSpPr>
        <p:spPr>
          <a:xfrm>
            <a:off x="762000" y="1905000"/>
            <a:ext cx="6773661" cy="3965469"/>
          </a:xfrm>
        </p:spPr>
        <p:txBody>
          <a:bodyPr/>
          <a:lstStyle/>
          <a:p>
            <a:pPr lvl="1">
              <a:buFont typeface="Arial" panose="020B0604020202020204" pitchFamily="34" charset="0"/>
              <a:buChar char="•"/>
            </a:pPr>
            <a:r>
              <a:rPr lang="en-US" dirty="0" smtClean="0"/>
              <a:t>Contact between the penis and the vulva or the penis and the anus, including penetration, however slight</a:t>
            </a:r>
          </a:p>
          <a:p>
            <a:pPr lvl="1">
              <a:buFont typeface="Arial" panose="020B0604020202020204" pitchFamily="34" charset="0"/>
              <a:buChar char="•"/>
            </a:pPr>
            <a:endParaRPr lang="en-US" sz="1300" dirty="0" smtClean="0"/>
          </a:p>
          <a:p>
            <a:pPr lvl="1">
              <a:buFont typeface="Arial" panose="020B0604020202020204" pitchFamily="34" charset="0"/>
              <a:buChar char="•"/>
            </a:pPr>
            <a:r>
              <a:rPr lang="en-US" dirty="0" smtClean="0"/>
              <a:t>Contact between the mouth and the penis, vulva, or anus</a:t>
            </a:r>
          </a:p>
          <a:p>
            <a:pPr lvl="1">
              <a:buFont typeface="Arial" panose="020B0604020202020204" pitchFamily="34" charset="0"/>
              <a:buChar char="•"/>
            </a:pPr>
            <a:endParaRPr lang="en-US" sz="1300" dirty="0"/>
          </a:p>
          <a:p>
            <a:pPr lvl="1">
              <a:buFont typeface="Arial" panose="020B0604020202020204" pitchFamily="34" charset="0"/>
              <a:buChar char="•"/>
            </a:pPr>
            <a:r>
              <a:rPr lang="en-US" dirty="0" smtClean="0"/>
              <a:t>Penetration </a:t>
            </a:r>
            <a:r>
              <a:rPr lang="en-US" dirty="0"/>
              <a:t>of the anal or genital opening of another person, however slight, by a hand, finger, object or other </a:t>
            </a:r>
            <a:r>
              <a:rPr lang="en-US" dirty="0" smtClean="0"/>
              <a:t>instrument</a:t>
            </a:r>
          </a:p>
          <a:p>
            <a:pPr lvl="1">
              <a:buFont typeface="Arial" panose="020B0604020202020204" pitchFamily="34" charset="0"/>
              <a:buChar char="•"/>
            </a:pPr>
            <a:endParaRPr lang="en-US" sz="1300" dirty="0"/>
          </a:p>
          <a:p>
            <a:pPr lvl="1">
              <a:buFont typeface="Arial" panose="020B0604020202020204" pitchFamily="34" charset="0"/>
              <a:buChar char="•"/>
            </a:pPr>
            <a:r>
              <a:rPr lang="en-US" dirty="0" smtClean="0"/>
              <a:t>Any </a:t>
            </a:r>
            <a:r>
              <a:rPr lang="en-US" dirty="0"/>
              <a:t>other intentional touching, either directly or through the clothing, of the genitalia, anus, groin, breast, inner thigh, or the buttocks of another person, excluding contact incidental to a physical altercation</a:t>
            </a: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endParaRPr lang="en-US" dirty="0" smtClean="0"/>
          </a:p>
          <a:p>
            <a:pPr lvl="1">
              <a:buFont typeface="Arial" panose="020B0604020202020204" pitchFamily="34" charset="0"/>
              <a:buChar char="•"/>
            </a:pPr>
            <a:r>
              <a:rPr lang="en-US" dirty="0" smtClean="0"/>
              <a:t>USDOJ PREA Final Rule</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Slide Number Placeholder 2"/>
          <p:cNvSpPr>
            <a:spLocks noGrp="1"/>
          </p:cNvSpPr>
          <p:nvPr>
            <p:ph type="sldNum" sz="quarter" idx="12"/>
          </p:nvPr>
        </p:nvSpPr>
        <p:spPr/>
        <p:txBody>
          <a:bodyPr/>
          <a:lstStyle/>
          <a:p>
            <a:fld id="{1D9A7EC0-582D-4850-BD02-1E29DEF62370}" type="slidenum">
              <a:rPr lang="en-US" smtClean="0"/>
              <a:pPr/>
              <a:t>9</a:t>
            </a:fld>
            <a:endParaRPr lang="en-US" dirty="0"/>
          </a:p>
        </p:txBody>
      </p:sp>
      <p:sp>
        <p:nvSpPr>
          <p:cNvPr id="2" name="Footer Placeholder 1"/>
          <p:cNvSpPr>
            <a:spLocks noGrp="1"/>
          </p:cNvSpPr>
          <p:nvPr>
            <p:ph type="ftr" sz="quarter" idx="13"/>
          </p:nvPr>
        </p:nvSpPr>
        <p:spPr/>
        <p:txBody>
          <a:bodyPr/>
          <a:lstStyle/>
          <a:p>
            <a:r>
              <a:rPr lang="en-US" smtClean="0"/>
              <a:t>The Moss Group Inc.</a:t>
            </a:r>
            <a:endParaRPr lang="en-US" dirty="0"/>
          </a:p>
        </p:txBody>
      </p:sp>
      <p:pic>
        <p:nvPicPr>
          <p:cNvPr id="7" name="Content Placeholder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8600" y="1524000"/>
            <a:ext cx="968946" cy="966998"/>
          </a:xfrm>
          <a:prstGeom prst="rect">
            <a:avLst/>
          </a:prstGeom>
        </p:spPr>
      </p:pic>
      <p:sp>
        <p:nvSpPr>
          <p:cNvPr id="8" name="Content Placeholder 3"/>
          <p:cNvSpPr txBox="1">
            <a:spLocks/>
          </p:cNvSpPr>
          <p:nvPr/>
        </p:nvSpPr>
        <p:spPr>
          <a:xfrm>
            <a:off x="1473200" y="6203209"/>
            <a:ext cx="6628627" cy="367453"/>
          </a:xfrm>
          <a:prstGeom prst="rect">
            <a:avLst/>
          </a:prstGeom>
        </p:spPr>
        <p:txBody>
          <a:bodyPr vert="horz" lIns="91440" tIns="45720" rIns="91440" bIns="45720" rtlCol="0">
            <a:noAutofit/>
          </a:bodyPr>
          <a:lstStyle/>
          <a:p>
            <a:pPr marL="0" lvl="1">
              <a:defRPr/>
            </a:pPr>
            <a:r>
              <a:rPr kumimoji="0" lang="en-US" sz="1000" b="0" i="1" u="none" strike="noStrike" kern="1200" cap="none" spc="0" normalizeH="0" baseline="0" noProof="0" dirty="0" smtClean="0">
                <a:ln>
                  <a:noFill/>
                </a:ln>
                <a:solidFill>
                  <a:srgbClr val="5F574F"/>
                </a:solidFill>
                <a:effectLst/>
                <a:uLnTx/>
                <a:uFillTx/>
                <a:ea typeface="Verdana" pitchFamily="34" charset="0"/>
                <a:cs typeface="Verdana" pitchFamily="34" charset="0"/>
              </a:rPr>
              <a:t>United State Department of Justice, PREA Final Rule, 2012</a:t>
            </a:r>
            <a:r>
              <a:rPr lang="en-US" sz="1000" i="1" dirty="0" smtClean="0">
                <a:solidFill>
                  <a:srgbClr val="5F574F"/>
                </a:solidFill>
                <a:ea typeface="Verdana" pitchFamily="34" charset="0"/>
                <a:cs typeface="Verdana" pitchFamily="34" charset="0"/>
              </a:rPr>
              <a:t>; </a:t>
            </a:r>
            <a:r>
              <a:rPr lang="en-US" sz="1000" i="1" dirty="0" smtClean="0">
                <a:solidFill>
                  <a:srgbClr val="5F574F"/>
                </a:solidFill>
                <a:ea typeface="Verdana" pitchFamily="34" charset="0"/>
                <a:cs typeface="Verdana" pitchFamily="34" charset="0"/>
                <a:hlinkClick r:id="rId4"/>
              </a:rPr>
              <a:t>http</a:t>
            </a:r>
            <a:r>
              <a:rPr lang="en-US" sz="1000" i="1" dirty="0">
                <a:solidFill>
                  <a:srgbClr val="5F574F"/>
                </a:solidFill>
                <a:ea typeface="Verdana" pitchFamily="34" charset="0"/>
                <a:cs typeface="Verdana" pitchFamily="34" charset="0"/>
                <a:hlinkClick r:id="rId4"/>
              </a:rPr>
              <a:t>://</a:t>
            </a:r>
            <a:r>
              <a:rPr lang="en-US" sz="1000" i="1" dirty="0" smtClean="0">
                <a:solidFill>
                  <a:srgbClr val="5F574F"/>
                </a:solidFill>
                <a:ea typeface="Verdana" pitchFamily="34" charset="0"/>
                <a:cs typeface="Verdana" pitchFamily="34" charset="0"/>
                <a:hlinkClick r:id="rId4"/>
              </a:rPr>
              <a:t>ojp.gov/programs/pdfs/prea_final_rule.pdf</a:t>
            </a:r>
            <a:r>
              <a:rPr lang="en-US" sz="1000" i="1" dirty="0" smtClean="0">
                <a:solidFill>
                  <a:srgbClr val="5F574F"/>
                </a:solidFill>
                <a:ea typeface="Verdana" pitchFamily="34" charset="0"/>
                <a:cs typeface="Verdana" pitchFamily="34" charset="0"/>
              </a:rPr>
              <a:t> </a:t>
            </a:r>
            <a:endParaRPr kumimoji="0" lang="en-US" sz="1000" b="0" i="1" u="none" strike="noStrike" kern="1200" cap="none" spc="0" normalizeH="0" baseline="0" noProof="0" dirty="0" smtClean="0">
              <a:ln>
                <a:noFill/>
              </a:ln>
              <a:solidFill>
                <a:srgbClr val="5F574F"/>
              </a:solidFill>
              <a:effectLst/>
              <a:uLnTx/>
              <a:uFillTx/>
              <a:ea typeface="Verdana" pitchFamily="34" charset="0"/>
              <a:cs typeface="Verdan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1" u="none" strike="noStrike" kern="1200" cap="none" spc="0" normalizeH="0" baseline="0" noProof="0" dirty="0">
              <a:ln>
                <a:noFill/>
              </a:ln>
              <a:solidFill>
                <a:srgbClr val="5F574F"/>
              </a:solidFill>
              <a:effectLst/>
              <a:uLnTx/>
              <a:uFillTx/>
              <a:ea typeface="Verdana" pitchFamily="34" charset="0"/>
              <a:cs typeface="Verdana" pitchFamily="34" charset="0"/>
            </a:endParaRPr>
          </a:p>
        </p:txBody>
      </p:sp>
    </p:spTree>
    <p:extLst>
      <p:ext uri="{BB962C8B-B14F-4D97-AF65-F5344CB8AC3E}">
        <p14:creationId xmlns:p14="http://schemas.microsoft.com/office/powerpoint/2010/main" val="10975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randombar(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PREA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802a6eec-6c45-4f26-9156-5087f124f971">J5HX5DTTTNVX-3-6254</_dlc_DocId>
    <_dlc_DocIdUrl xmlns="802a6eec-6c45-4f26-9156-5087f124f971">
      <Url>https://nccd.sharepoint.com/sites/prea/_layouts/15/DocIdRedir.aspx?ID=J5HX5DTTTNVX-3-6254</Url>
      <Description>J5HX5DTTTNVX-3-6254</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0262BB51A719C47B3678DFB56461D15" ma:contentTypeVersion="3" ma:contentTypeDescription="Create a new document." ma:contentTypeScope="" ma:versionID="893ca14553eaf99a4d33bea5db3966e9">
  <xsd:schema xmlns:xsd="http://www.w3.org/2001/XMLSchema" xmlns:xs="http://www.w3.org/2001/XMLSchema" xmlns:p="http://schemas.microsoft.com/office/2006/metadata/properties" xmlns:ns1="http://schemas.microsoft.com/sharepoint/v3" xmlns:ns2="802a6eec-6c45-4f26-9156-5087f124f971" targetNamespace="http://schemas.microsoft.com/office/2006/metadata/properties" ma:root="true" ma:fieldsID="2416319d1d460113da65d1fcf89d8626" ns1:_="" ns2:_="">
    <xsd:import namespace="http://schemas.microsoft.com/sharepoint/v3"/>
    <xsd:import namespace="802a6eec-6c45-4f26-9156-5087f124f971"/>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2"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02a6eec-6c45-4f26-9156-5087f124f971"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D59BEA7-322C-442C-8C47-59170591C934}">
  <ds:schemaRefs>
    <ds:schemaRef ds:uri="http://schemas.microsoft.com/sharepoint/v3/contenttype/forms"/>
  </ds:schemaRefs>
</ds:datastoreItem>
</file>

<file path=customXml/itemProps2.xml><?xml version="1.0" encoding="utf-8"?>
<ds:datastoreItem xmlns:ds="http://schemas.openxmlformats.org/officeDocument/2006/customXml" ds:itemID="{64DD2EB8-B394-4F88-8924-BD168E001CB2}">
  <ds:schemaRefs>
    <ds:schemaRef ds:uri="http://schemas.microsoft.com/sharepoint/v3"/>
    <ds:schemaRef ds:uri="http://purl.org/dc/dcmitype/"/>
    <ds:schemaRef ds:uri="http://schemas.microsoft.com/office/2006/documentManagement/types"/>
    <ds:schemaRef ds:uri="http://www.w3.org/XML/1998/namespace"/>
    <ds:schemaRef ds:uri="http://purl.org/dc/term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802a6eec-6c45-4f26-9156-5087f124f971"/>
  </ds:schemaRefs>
</ds:datastoreItem>
</file>

<file path=customXml/itemProps3.xml><?xml version="1.0" encoding="utf-8"?>
<ds:datastoreItem xmlns:ds="http://schemas.openxmlformats.org/officeDocument/2006/customXml" ds:itemID="{548EB380-B641-4DBB-9225-8B4A2573E1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02a6eec-6c45-4f26-9156-5087f124f9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A162A3F-1511-436C-9771-C6AA7985A97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PREA PPT Template</Template>
  <TotalTime>3877</TotalTime>
  <Words>2245</Words>
  <Application>Microsoft Office PowerPoint</Application>
  <PresentationFormat>On-screen Show (4:3)</PresentationFormat>
  <Paragraphs>311</Paragraphs>
  <Slides>33</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Times New Roman</vt:lpstr>
      <vt:lpstr>Verdana</vt:lpstr>
      <vt:lpstr>PREA PPT Template</vt:lpstr>
      <vt:lpstr>PREA Employee Training Notification of Curriculum Utilization August 2014</vt:lpstr>
      <vt:lpstr>Unit 2: Inmates’ Rights to be Free from Sexual Abuse and Sexual Harassment and  Staff and Inmates’ Rights to be Free from Retaliation for Reporting</vt:lpstr>
      <vt:lpstr>Introductions</vt:lpstr>
      <vt:lpstr>Employee Training Series Outline</vt:lpstr>
      <vt:lpstr>Unit 2 Objectives</vt:lpstr>
      <vt:lpstr>Objective 1:  Understand agency policy and PREA requirements related to inmates’ right to be free from sexual abuse and sexual harassment</vt:lpstr>
      <vt:lpstr>Key Terms</vt:lpstr>
      <vt:lpstr>Sexual Abuse – Inability to Consent</vt:lpstr>
      <vt:lpstr>Inmate-on-Inmate Sexual Abuse</vt:lpstr>
      <vt:lpstr>Staff Member/Contractor/Volunteer on Inmate Sexual Abuse</vt:lpstr>
      <vt:lpstr>Staff Member/Contractor/Volunteer on Inmate Sexual Abuse, Continued</vt:lpstr>
      <vt:lpstr>Sexual Harassment</vt:lpstr>
      <vt:lpstr>Inmate Rights</vt:lpstr>
      <vt:lpstr>Sexual Abuse in Confinement</vt:lpstr>
      <vt:lpstr>PREA or Rule Violation?</vt:lpstr>
      <vt:lpstr>Consequences of NOT Respecting Rights</vt:lpstr>
      <vt:lpstr>Consequences of NOT Respecting Rights, Continued</vt:lpstr>
      <vt:lpstr>Policy Review</vt:lpstr>
      <vt:lpstr>Objective 2: Understand agency policy and PREA requirements related to staff and inmates’ right to be free from retaliation for reporting </vt:lpstr>
      <vt:lpstr>Retaliation</vt:lpstr>
      <vt:lpstr>Retaliation, Continued</vt:lpstr>
      <vt:lpstr>Agency Protection Against Retaliation (115.67)</vt:lpstr>
      <vt:lpstr>Agency Protection Against Retaliation (115.67), Continued</vt:lpstr>
      <vt:lpstr>What Does Policy Say?</vt:lpstr>
      <vt:lpstr>Objective 3: Discuss the role of retaliation in contributing to a code of silence</vt:lpstr>
      <vt:lpstr>Impact of Retaliation on Reporting</vt:lpstr>
      <vt:lpstr>Code of Silence</vt:lpstr>
      <vt:lpstr>Code of Silence, Continued</vt:lpstr>
      <vt:lpstr>Indicators of a Reporting Culture</vt:lpstr>
      <vt:lpstr>Indicators of a Reporting Culture, Continued</vt:lpstr>
      <vt:lpstr>Group Discussion: What Does This Mean for My Agency?</vt:lpstr>
      <vt:lpstr>Review: Unit 2 Objectives</vt:lpstr>
      <vt:lpstr>End of Unit 2</vt:lpstr>
    </vt:vector>
  </TitlesOfParts>
  <Company>National Council on Crime &amp; Delinquency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 for using this template</dc:title>
  <dc:creator>Danielle Stewart</dc:creator>
  <cp:lastModifiedBy>Amy Fry</cp:lastModifiedBy>
  <cp:revision>62</cp:revision>
  <cp:lastPrinted>2014-06-01T16:37:21Z</cp:lastPrinted>
  <dcterms:created xsi:type="dcterms:W3CDTF">2013-12-30T22:17:39Z</dcterms:created>
  <dcterms:modified xsi:type="dcterms:W3CDTF">2014-10-22T14:41:55Z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0x01010090262BB51A719C47B3678DFB56461D15</vt:lpwstr>
  </property>
  <property fmtid="{D5CDD505-2E9C-101B-9397-08002B2CF9AE}" pid="3" name="_dlc_DocIdItemGuid">
    <vt:lpwstr>e87eec07-cdc8-44b5-a2ca-8b674b36fbb2</vt:lpwstr>
  </property>
</Properties>
</file>