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45"/>
  </p:notesMasterIdLst>
  <p:handoutMasterIdLst>
    <p:handoutMasterId r:id="rId46"/>
  </p:handoutMasterIdLst>
  <p:sldIdLst>
    <p:sldId id="341" r:id="rId6"/>
    <p:sldId id="258" r:id="rId7"/>
    <p:sldId id="259" r:id="rId8"/>
    <p:sldId id="326" r:id="rId9"/>
    <p:sldId id="262" r:id="rId10"/>
    <p:sldId id="329" r:id="rId11"/>
    <p:sldId id="267" r:id="rId12"/>
    <p:sldId id="268" r:id="rId13"/>
    <p:sldId id="269" r:id="rId14"/>
    <p:sldId id="330" r:id="rId15"/>
    <p:sldId id="331" r:id="rId16"/>
    <p:sldId id="332" r:id="rId17"/>
    <p:sldId id="270" r:id="rId18"/>
    <p:sldId id="333" r:id="rId19"/>
    <p:sldId id="274" r:id="rId20"/>
    <p:sldId id="277" r:id="rId21"/>
    <p:sldId id="278" r:id="rId22"/>
    <p:sldId id="281" r:id="rId23"/>
    <p:sldId id="282" r:id="rId24"/>
    <p:sldId id="276" r:id="rId25"/>
    <p:sldId id="283" r:id="rId26"/>
    <p:sldId id="289" r:id="rId27"/>
    <p:sldId id="290" r:id="rId28"/>
    <p:sldId id="334" r:id="rId29"/>
    <p:sldId id="297" r:id="rId30"/>
    <p:sldId id="298" r:id="rId31"/>
    <p:sldId id="299" r:id="rId32"/>
    <p:sldId id="300" r:id="rId33"/>
    <p:sldId id="301" r:id="rId34"/>
    <p:sldId id="335" r:id="rId35"/>
    <p:sldId id="338" r:id="rId36"/>
    <p:sldId id="337" r:id="rId37"/>
    <p:sldId id="328" r:id="rId38"/>
    <p:sldId id="306" r:id="rId39"/>
    <p:sldId id="307" r:id="rId40"/>
    <p:sldId id="339" r:id="rId41"/>
    <p:sldId id="310" r:id="rId42"/>
    <p:sldId id="340" r:id="rId43"/>
    <p:sldId id="327" r:id="rId44"/>
  </p:sldIdLst>
  <p:sldSz cx="9144000" cy="6858000" type="screen4x3"/>
  <p:notesSz cx="7000875" cy="9229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2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leb Asbridge" initials="CA"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A7700"/>
    <a:srgbClr val="5F574F"/>
    <a:srgbClr val="84161E"/>
    <a:srgbClr val="85312F"/>
    <a:srgbClr val="3399FF"/>
    <a:srgbClr val="9900CC"/>
    <a:srgbClr val="FF33CC"/>
    <a:srgbClr val="8DEA7E"/>
    <a:srgbClr val="3DA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273" autoAdjust="0"/>
    <p:restoredTop sz="82396" autoAdjust="0"/>
  </p:normalViewPr>
  <p:slideViewPr>
    <p:cSldViewPr>
      <p:cViewPr varScale="1">
        <p:scale>
          <a:sx n="92" d="100"/>
          <a:sy n="92" d="100"/>
        </p:scale>
        <p:origin x="106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86"/>
    </p:cViewPr>
  </p:sorterViewPr>
  <p:notesViewPr>
    <p:cSldViewPr>
      <p:cViewPr varScale="1">
        <p:scale>
          <a:sx n="56" d="100"/>
          <a:sy n="56" d="100"/>
        </p:scale>
        <p:origin x="-2838" y="-84"/>
      </p:cViewPr>
      <p:guideLst>
        <p:guide orient="horz" pos="2907"/>
        <p:guide pos="22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8DE611-A89B-4034-9B87-4C6F0F33F797}" type="doc">
      <dgm:prSet loTypeId="urn:microsoft.com/office/officeart/2008/layout/AlternatingPictureBlocks" loCatId="picture" qsTypeId="urn:microsoft.com/office/officeart/2005/8/quickstyle/simple1" qsCatId="simple" csTypeId="urn:microsoft.com/office/officeart/2005/8/colors/accent1_2" csCatId="accent1" phldr="1"/>
      <dgm:spPr/>
    </dgm:pt>
    <dgm:pt modelId="{86250BB4-9556-45A5-8666-0D78453A3645}">
      <dgm:prSet phldrT="[Text]" custT="1"/>
      <dgm:spPr/>
      <dgm:t>
        <a:bodyPr/>
        <a:lstStyle/>
        <a:p>
          <a:r>
            <a:rPr lang="en-US" sz="1600" dirty="0" smtClean="0"/>
            <a:t>PREA supports elimination, reduction and prevention of sexual abuse in corrections</a:t>
          </a:r>
          <a:endParaRPr lang="en-US" sz="1600" dirty="0"/>
        </a:p>
      </dgm:t>
    </dgm:pt>
    <dgm:pt modelId="{BEB14233-1170-4EAE-BDBF-4CFD447BF71C}" type="parTrans" cxnId="{9CFB1BBA-BA61-4317-9B7C-F44F67F9172F}">
      <dgm:prSet/>
      <dgm:spPr/>
      <dgm:t>
        <a:bodyPr/>
        <a:lstStyle/>
        <a:p>
          <a:endParaRPr lang="en-US"/>
        </a:p>
      </dgm:t>
    </dgm:pt>
    <dgm:pt modelId="{B584BFC0-062E-463F-BE89-630A4B8B54B4}" type="sibTrans" cxnId="{9CFB1BBA-BA61-4317-9B7C-F44F67F9172F}">
      <dgm:prSet/>
      <dgm:spPr/>
      <dgm:t>
        <a:bodyPr/>
        <a:lstStyle/>
        <a:p>
          <a:endParaRPr lang="en-US"/>
        </a:p>
      </dgm:t>
    </dgm:pt>
    <dgm:pt modelId="{6524B8CE-4168-40CD-9E81-95AA05283BEA}">
      <dgm:prSet phldrT="[Text]" custT="1"/>
      <dgm:spPr/>
      <dgm:t>
        <a:bodyPr/>
        <a:lstStyle/>
        <a:p>
          <a:r>
            <a:rPr lang="en-US" sz="1600" dirty="0" smtClean="0"/>
            <a:t> Mandates several national data collection activities</a:t>
          </a:r>
          <a:endParaRPr lang="en-US" sz="1600" dirty="0"/>
        </a:p>
      </dgm:t>
    </dgm:pt>
    <dgm:pt modelId="{C62A604C-34F2-4FB2-8445-A9006779E9CC}" type="parTrans" cxnId="{7F17CEA9-E9BA-4CCF-82CA-E9591E250E81}">
      <dgm:prSet/>
      <dgm:spPr/>
      <dgm:t>
        <a:bodyPr/>
        <a:lstStyle/>
        <a:p>
          <a:endParaRPr lang="en-US"/>
        </a:p>
      </dgm:t>
    </dgm:pt>
    <dgm:pt modelId="{6B0E8DCA-AB77-42B6-8AE2-6C6A1208FCB5}" type="sibTrans" cxnId="{7F17CEA9-E9BA-4CCF-82CA-E9591E250E81}">
      <dgm:prSet/>
      <dgm:spPr/>
      <dgm:t>
        <a:bodyPr/>
        <a:lstStyle/>
        <a:p>
          <a:endParaRPr lang="en-US"/>
        </a:p>
      </dgm:t>
    </dgm:pt>
    <dgm:pt modelId="{818499D4-8A88-4D87-B060-6C5D6EF93F19}">
      <dgm:prSet phldrT="[Text]" custT="1"/>
      <dgm:spPr/>
      <dgm:t>
        <a:bodyPr/>
        <a:lstStyle/>
        <a:p>
          <a:r>
            <a:rPr lang="en-US" sz="1400" dirty="0" smtClean="0"/>
            <a:t>Created a national commission to develop standards and accountability measures for all correctional settings</a:t>
          </a:r>
          <a:endParaRPr lang="en-US" sz="1400" dirty="0"/>
        </a:p>
      </dgm:t>
    </dgm:pt>
    <dgm:pt modelId="{EBACFA4F-CE78-4AF5-844F-C090AB342122}" type="parTrans" cxnId="{7A8619BF-CB56-410F-ABD9-D8B1AFDE466E}">
      <dgm:prSet/>
      <dgm:spPr/>
      <dgm:t>
        <a:bodyPr/>
        <a:lstStyle/>
        <a:p>
          <a:endParaRPr lang="en-US"/>
        </a:p>
      </dgm:t>
    </dgm:pt>
    <dgm:pt modelId="{EBD52956-5845-4A11-A32B-E70D61DA6799}" type="sibTrans" cxnId="{7A8619BF-CB56-410F-ABD9-D8B1AFDE466E}">
      <dgm:prSet/>
      <dgm:spPr/>
      <dgm:t>
        <a:bodyPr/>
        <a:lstStyle/>
        <a:p>
          <a:endParaRPr lang="en-US"/>
        </a:p>
      </dgm:t>
    </dgm:pt>
    <dgm:pt modelId="{34CE1CF6-A77E-4857-96E4-DDD5950E8973}">
      <dgm:prSet phldrT="[Text]"/>
      <dgm:spPr/>
      <dgm:t>
        <a:bodyPr/>
        <a:lstStyle/>
        <a:p>
          <a:r>
            <a:rPr lang="en-US" dirty="0" smtClean="0"/>
            <a:t>Covers much more than prison sexual assault; it includes a range of behaviors to include sexual abuse and sexual harassment </a:t>
          </a:r>
          <a:endParaRPr lang="en-US" dirty="0"/>
        </a:p>
      </dgm:t>
    </dgm:pt>
    <dgm:pt modelId="{9F1A338B-666E-4C5E-9FA6-99F4325E491A}" type="parTrans" cxnId="{F5DE6336-1392-4BEB-9406-57795E3DC410}">
      <dgm:prSet/>
      <dgm:spPr/>
      <dgm:t>
        <a:bodyPr/>
        <a:lstStyle/>
        <a:p>
          <a:endParaRPr lang="en-US"/>
        </a:p>
      </dgm:t>
    </dgm:pt>
    <dgm:pt modelId="{60E3B8DD-7376-436B-A36D-E7659A5E9693}" type="sibTrans" cxnId="{F5DE6336-1392-4BEB-9406-57795E3DC410}">
      <dgm:prSet/>
      <dgm:spPr/>
      <dgm:t>
        <a:bodyPr/>
        <a:lstStyle/>
        <a:p>
          <a:endParaRPr lang="en-US"/>
        </a:p>
      </dgm:t>
    </dgm:pt>
    <dgm:pt modelId="{2BCA3390-87D1-4684-B2E0-9D756FA58BDC}" type="pres">
      <dgm:prSet presAssocID="{3F8DE611-A89B-4034-9B87-4C6F0F33F797}" presName="linearFlow" presStyleCnt="0">
        <dgm:presLayoutVars>
          <dgm:dir/>
          <dgm:resizeHandles val="exact"/>
        </dgm:presLayoutVars>
      </dgm:prSet>
      <dgm:spPr/>
    </dgm:pt>
    <dgm:pt modelId="{266580EE-9EA1-448A-88D2-9F5888CB92FF}" type="pres">
      <dgm:prSet presAssocID="{86250BB4-9556-45A5-8666-0D78453A3645}" presName="comp" presStyleCnt="0"/>
      <dgm:spPr/>
    </dgm:pt>
    <dgm:pt modelId="{8BA202BA-DCC8-4F24-9701-F6E9D29121EF}" type="pres">
      <dgm:prSet presAssocID="{86250BB4-9556-45A5-8666-0D78453A3645}" presName="rect2" presStyleLbl="node1" presStyleIdx="0" presStyleCnt="4">
        <dgm:presLayoutVars>
          <dgm:bulletEnabled val="1"/>
        </dgm:presLayoutVars>
      </dgm:prSet>
      <dgm:spPr/>
      <dgm:t>
        <a:bodyPr/>
        <a:lstStyle/>
        <a:p>
          <a:endParaRPr lang="en-US"/>
        </a:p>
      </dgm:t>
    </dgm:pt>
    <dgm:pt modelId="{2A9B0FBE-C559-4CD9-9E5D-AA38C6873B9E}" type="pres">
      <dgm:prSet presAssocID="{86250BB4-9556-45A5-8666-0D78453A3645}" presName="rect1" presStyleLbl="lnNod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000" r="-1000"/>
          </a:stretch>
        </a:blipFill>
      </dgm:spPr>
    </dgm:pt>
    <dgm:pt modelId="{C3B6C629-6861-4765-97A4-80EFDAE9C86F}" type="pres">
      <dgm:prSet presAssocID="{B584BFC0-062E-463F-BE89-630A4B8B54B4}" presName="sibTrans" presStyleCnt="0"/>
      <dgm:spPr/>
    </dgm:pt>
    <dgm:pt modelId="{4A8A4E78-7B39-4550-ACD1-90702D5E09CF}" type="pres">
      <dgm:prSet presAssocID="{6524B8CE-4168-40CD-9E81-95AA05283BEA}" presName="comp" presStyleCnt="0"/>
      <dgm:spPr/>
    </dgm:pt>
    <dgm:pt modelId="{B5AA394D-0FEA-483F-9F50-B9F18B064484}" type="pres">
      <dgm:prSet presAssocID="{6524B8CE-4168-40CD-9E81-95AA05283BEA}" presName="rect2" presStyleLbl="node1" presStyleIdx="1" presStyleCnt="4" custScaleX="102331">
        <dgm:presLayoutVars>
          <dgm:bulletEnabled val="1"/>
        </dgm:presLayoutVars>
      </dgm:prSet>
      <dgm:spPr/>
      <dgm:t>
        <a:bodyPr/>
        <a:lstStyle/>
        <a:p>
          <a:endParaRPr lang="en-US"/>
        </a:p>
      </dgm:t>
    </dgm:pt>
    <dgm:pt modelId="{8EDCC24D-7E95-4E56-A974-8E4EEB693166}" type="pres">
      <dgm:prSet presAssocID="{6524B8CE-4168-40CD-9E81-95AA05283BEA}" presName="rect1" presStyleLbl="lnNod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 r="-1000"/>
          </a:stretch>
        </a:blipFill>
      </dgm:spPr>
    </dgm:pt>
    <dgm:pt modelId="{38E6343F-5515-4444-98A8-2D8B61FACE4F}" type="pres">
      <dgm:prSet presAssocID="{6B0E8DCA-AB77-42B6-8AE2-6C6A1208FCB5}" presName="sibTrans" presStyleCnt="0"/>
      <dgm:spPr/>
    </dgm:pt>
    <dgm:pt modelId="{CD662C52-E31F-414F-B072-BA0B72AC0EEA}" type="pres">
      <dgm:prSet presAssocID="{818499D4-8A88-4D87-B060-6C5D6EF93F19}" presName="comp" presStyleCnt="0"/>
      <dgm:spPr/>
    </dgm:pt>
    <dgm:pt modelId="{DDEA302B-5217-4DB9-9472-444618D9C663}" type="pres">
      <dgm:prSet presAssocID="{818499D4-8A88-4D87-B060-6C5D6EF93F19}" presName="rect2" presStyleLbl="node1" presStyleIdx="2" presStyleCnt="4">
        <dgm:presLayoutVars>
          <dgm:bulletEnabled val="1"/>
        </dgm:presLayoutVars>
      </dgm:prSet>
      <dgm:spPr/>
      <dgm:t>
        <a:bodyPr/>
        <a:lstStyle/>
        <a:p>
          <a:endParaRPr lang="en-US"/>
        </a:p>
      </dgm:t>
    </dgm:pt>
    <dgm:pt modelId="{8020FA18-774D-4CF0-8A97-B02C2DAB0049}" type="pres">
      <dgm:prSet presAssocID="{818499D4-8A88-4D87-B060-6C5D6EF93F19}" presName="rect1" presStyleLbl="lnNod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000" r="-1000"/>
          </a:stretch>
        </a:blipFill>
      </dgm:spPr>
    </dgm:pt>
    <dgm:pt modelId="{97474AE5-4588-4131-B680-DCA9B4186B3A}" type="pres">
      <dgm:prSet presAssocID="{EBD52956-5845-4A11-A32B-E70D61DA6799}" presName="sibTrans" presStyleCnt="0"/>
      <dgm:spPr/>
    </dgm:pt>
    <dgm:pt modelId="{03C16C22-7B49-4645-85FE-5236122138AE}" type="pres">
      <dgm:prSet presAssocID="{34CE1CF6-A77E-4857-96E4-DDD5950E8973}" presName="comp" presStyleCnt="0"/>
      <dgm:spPr/>
    </dgm:pt>
    <dgm:pt modelId="{C6015709-C82E-46BA-BD3E-027A46BC6C72}" type="pres">
      <dgm:prSet presAssocID="{34CE1CF6-A77E-4857-96E4-DDD5950E8973}" presName="rect2" presStyleLbl="node1" presStyleIdx="3" presStyleCnt="4">
        <dgm:presLayoutVars>
          <dgm:bulletEnabled val="1"/>
        </dgm:presLayoutVars>
      </dgm:prSet>
      <dgm:spPr/>
      <dgm:t>
        <a:bodyPr/>
        <a:lstStyle/>
        <a:p>
          <a:endParaRPr lang="en-US"/>
        </a:p>
      </dgm:t>
    </dgm:pt>
    <dgm:pt modelId="{D78DDC2E-4165-45DE-B0D5-BF7C6ECB490E}" type="pres">
      <dgm:prSet presAssocID="{34CE1CF6-A77E-4857-96E4-DDD5950E8973}" presName="rect1" presStyleLbl="lnNod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1000" r="-1000"/>
          </a:stretch>
        </a:blipFill>
      </dgm:spPr>
    </dgm:pt>
  </dgm:ptLst>
  <dgm:cxnLst>
    <dgm:cxn modelId="{7A8619BF-CB56-410F-ABD9-D8B1AFDE466E}" srcId="{3F8DE611-A89B-4034-9B87-4C6F0F33F797}" destId="{818499D4-8A88-4D87-B060-6C5D6EF93F19}" srcOrd="2" destOrd="0" parTransId="{EBACFA4F-CE78-4AF5-844F-C090AB342122}" sibTransId="{EBD52956-5845-4A11-A32B-E70D61DA6799}"/>
    <dgm:cxn modelId="{D5B98B5B-0AC7-43A9-8424-B52C3054DEF8}" type="presOf" srcId="{818499D4-8A88-4D87-B060-6C5D6EF93F19}" destId="{DDEA302B-5217-4DB9-9472-444618D9C663}" srcOrd="0" destOrd="0" presId="urn:microsoft.com/office/officeart/2008/layout/AlternatingPictureBlocks"/>
    <dgm:cxn modelId="{1F5D0B46-80BE-41F0-8469-2EF9E7EE1A1E}" type="presOf" srcId="{3F8DE611-A89B-4034-9B87-4C6F0F33F797}" destId="{2BCA3390-87D1-4684-B2E0-9D756FA58BDC}" srcOrd="0" destOrd="0" presId="urn:microsoft.com/office/officeart/2008/layout/AlternatingPictureBlocks"/>
    <dgm:cxn modelId="{7F17CEA9-E9BA-4CCF-82CA-E9591E250E81}" srcId="{3F8DE611-A89B-4034-9B87-4C6F0F33F797}" destId="{6524B8CE-4168-40CD-9E81-95AA05283BEA}" srcOrd="1" destOrd="0" parTransId="{C62A604C-34F2-4FB2-8445-A9006779E9CC}" sibTransId="{6B0E8DCA-AB77-42B6-8AE2-6C6A1208FCB5}"/>
    <dgm:cxn modelId="{B360E3B7-959D-4ED2-B3D1-57827E64DC55}" type="presOf" srcId="{86250BB4-9556-45A5-8666-0D78453A3645}" destId="{8BA202BA-DCC8-4F24-9701-F6E9D29121EF}" srcOrd="0" destOrd="0" presId="urn:microsoft.com/office/officeart/2008/layout/AlternatingPictureBlocks"/>
    <dgm:cxn modelId="{282D80C4-2907-4C20-923B-01510CBFBBAC}" type="presOf" srcId="{34CE1CF6-A77E-4857-96E4-DDD5950E8973}" destId="{C6015709-C82E-46BA-BD3E-027A46BC6C72}" srcOrd="0" destOrd="0" presId="urn:microsoft.com/office/officeart/2008/layout/AlternatingPictureBlocks"/>
    <dgm:cxn modelId="{F5DE6336-1392-4BEB-9406-57795E3DC410}" srcId="{3F8DE611-A89B-4034-9B87-4C6F0F33F797}" destId="{34CE1CF6-A77E-4857-96E4-DDD5950E8973}" srcOrd="3" destOrd="0" parTransId="{9F1A338B-666E-4C5E-9FA6-99F4325E491A}" sibTransId="{60E3B8DD-7376-436B-A36D-E7659A5E9693}"/>
    <dgm:cxn modelId="{6EE26E9B-26B8-47FD-909D-2A8562CCF6E8}" type="presOf" srcId="{6524B8CE-4168-40CD-9E81-95AA05283BEA}" destId="{B5AA394D-0FEA-483F-9F50-B9F18B064484}" srcOrd="0" destOrd="0" presId="urn:microsoft.com/office/officeart/2008/layout/AlternatingPictureBlocks"/>
    <dgm:cxn modelId="{9CFB1BBA-BA61-4317-9B7C-F44F67F9172F}" srcId="{3F8DE611-A89B-4034-9B87-4C6F0F33F797}" destId="{86250BB4-9556-45A5-8666-0D78453A3645}" srcOrd="0" destOrd="0" parTransId="{BEB14233-1170-4EAE-BDBF-4CFD447BF71C}" sibTransId="{B584BFC0-062E-463F-BE89-630A4B8B54B4}"/>
    <dgm:cxn modelId="{FE9FB514-1E07-497E-B8A7-77812BE6C0E0}" type="presParOf" srcId="{2BCA3390-87D1-4684-B2E0-9D756FA58BDC}" destId="{266580EE-9EA1-448A-88D2-9F5888CB92FF}" srcOrd="0" destOrd="0" presId="urn:microsoft.com/office/officeart/2008/layout/AlternatingPictureBlocks"/>
    <dgm:cxn modelId="{35745BD2-6779-4F49-A279-4A274A3F69D3}" type="presParOf" srcId="{266580EE-9EA1-448A-88D2-9F5888CB92FF}" destId="{8BA202BA-DCC8-4F24-9701-F6E9D29121EF}" srcOrd="0" destOrd="0" presId="urn:microsoft.com/office/officeart/2008/layout/AlternatingPictureBlocks"/>
    <dgm:cxn modelId="{B181CE21-CD60-4493-9166-AEE999303C5A}" type="presParOf" srcId="{266580EE-9EA1-448A-88D2-9F5888CB92FF}" destId="{2A9B0FBE-C559-4CD9-9E5D-AA38C6873B9E}" srcOrd="1" destOrd="0" presId="urn:microsoft.com/office/officeart/2008/layout/AlternatingPictureBlocks"/>
    <dgm:cxn modelId="{458887C4-012B-4780-A7BE-BA82D740635D}" type="presParOf" srcId="{2BCA3390-87D1-4684-B2E0-9D756FA58BDC}" destId="{C3B6C629-6861-4765-97A4-80EFDAE9C86F}" srcOrd="1" destOrd="0" presId="urn:microsoft.com/office/officeart/2008/layout/AlternatingPictureBlocks"/>
    <dgm:cxn modelId="{155EB735-D5BF-43FA-A06F-CB650D2B5CA4}" type="presParOf" srcId="{2BCA3390-87D1-4684-B2E0-9D756FA58BDC}" destId="{4A8A4E78-7B39-4550-ACD1-90702D5E09CF}" srcOrd="2" destOrd="0" presId="urn:microsoft.com/office/officeart/2008/layout/AlternatingPictureBlocks"/>
    <dgm:cxn modelId="{F714FF66-95F9-4DB4-8EE1-8DDD1F0ADAE8}" type="presParOf" srcId="{4A8A4E78-7B39-4550-ACD1-90702D5E09CF}" destId="{B5AA394D-0FEA-483F-9F50-B9F18B064484}" srcOrd="0" destOrd="0" presId="urn:microsoft.com/office/officeart/2008/layout/AlternatingPictureBlocks"/>
    <dgm:cxn modelId="{93C40234-6E95-4B11-A678-8B7A413B3FCA}" type="presParOf" srcId="{4A8A4E78-7B39-4550-ACD1-90702D5E09CF}" destId="{8EDCC24D-7E95-4E56-A974-8E4EEB693166}" srcOrd="1" destOrd="0" presId="urn:microsoft.com/office/officeart/2008/layout/AlternatingPictureBlocks"/>
    <dgm:cxn modelId="{98DC8824-5272-490E-BA66-021331EF47F1}" type="presParOf" srcId="{2BCA3390-87D1-4684-B2E0-9D756FA58BDC}" destId="{38E6343F-5515-4444-98A8-2D8B61FACE4F}" srcOrd="3" destOrd="0" presId="urn:microsoft.com/office/officeart/2008/layout/AlternatingPictureBlocks"/>
    <dgm:cxn modelId="{E420C441-03CA-4177-8FEC-F7D75579795A}" type="presParOf" srcId="{2BCA3390-87D1-4684-B2E0-9D756FA58BDC}" destId="{CD662C52-E31F-414F-B072-BA0B72AC0EEA}" srcOrd="4" destOrd="0" presId="urn:microsoft.com/office/officeart/2008/layout/AlternatingPictureBlocks"/>
    <dgm:cxn modelId="{E93B9730-D9DA-4A9A-A0BE-94F7B5CBC1AD}" type="presParOf" srcId="{CD662C52-E31F-414F-B072-BA0B72AC0EEA}" destId="{DDEA302B-5217-4DB9-9472-444618D9C663}" srcOrd="0" destOrd="0" presId="urn:microsoft.com/office/officeart/2008/layout/AlternatingPictureBlocks"/>
    <dgm:cxn modelId="{536E705E-F237-4434-8A0A-80D94A40EE18}" type="presParOf" srcId="{CD662C52-E31F-414F-B072-BA0B72AC0EEA}" destId="{8020FA18-774D-4CF0-8A97-B02C2DAB0049}" srcOrd="1" destOrd="0" presId="urn:microsoft.com/office/officeart/2008/layout/AlternatingPictureBlocks"/>
    <dgm:cxn modelId="{7652A734-10AB-4850-BBC2-57EAE60D8764}" type="presParOf" srcId="{2BCA3390-87D1-4684-B2E0-9D756FA58BDC}" destId="{97474AE5-4588-4131-B680-DCA9B4186B3A}" srcOrd="5" destOrd="0" presId="urn:microsoft.com/office/officeart/2008/layout/AlternatingPictureBlocks"/>
    <dgm:cxn modelId="{ADC16012-5B24-4FE9-9764-ABB6423D3F77}" type="presParOf" srcId="{2BCA3390-87D1-4684-B2E0-9D756FA58BDC}" destId="{03C16C22-7B49-4645-85FE-5236122138AE}" srcOrd="6" destOrd="0" presId="urn:microsoft.com/office/officeart/2008/layout/AlternatingPictureBlocks"/>
    <dgm:cxn modelId="{41585FF7-D950-4149-9408-B57F011635BC}" type="presParOf" srcId="{03C16C22-7B49-4645-85FE-5236122138AE}" destId="{C6015709-C82E-46BA-BD3E-027A46BC6C72}" srcOrd="0" destOrd="0" presId="urn:microsoft.com/office/officeart/2008/layout/AlternatingPictureBlocks"/>
    <dgm:cxn modelId="{A3E2407C-5D72-461B-B1DD-C959D52DAE0B}" type="presParOf" srcId="{03C16C22-7B49-4645-85FE-5236122138AE}" destId="{D78DDC2E-4165-45DE-B0D5-BF7C6ECB490E}"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38BDB5-9B0C-44C7-8B10-B68150095245}" type="doc">
      <dgm:prSet loTypeId="urn:microsoft.com/office/officeart/2005/8/layout/cycle3" loCatId="cycle" qsTypeId="urn:microsoft.com/office/officeart/2005/8/quickstyle/simple1" qsCatId="simple" csTypeId="urn:microsoft.com/office/officeart/2005/8/colors/accent6_1" csCatId="accent6" phldr="1"/>
      <dgm:spPr/>
    </dgm:pt>
    <dgm:pt modelId="{65240B1A-8511-4A7E-9DFA-B12703F2CEEE}">
      <dgm:prSet phldrT="[Text]" custT="1"/>
      <dgm:spPr/>
      <dgm:t>
        <a:bodyPr/>
        <a:lstStyle/>
        <a:p>
          <a:r>
            <a:rPr lang="en-US" sz="1800" dirty="0" smtClean="0"/>
            <a:t>4% of state and federal prisons, and 3.2% of jails report 1 or more incidents of sexual victimization</a:t>
          </a:r>
          <a:endParaRPr lang="en-US" sz="1800" dirty="0"/>
        </a:p>
      </dgm:t>
    </dgm:pt>
    <dgm:pt modelId="{E00FC318-4562-4279-B2E7-AAC12CC309F1}" type="parTrans" cxnId="{F245D190-9403-403A-B366-07A391AD96DE}">
      <dgm:prSet/>
      <dgm:spPr/>
      <dgm:t>
        <a:bodyPr/>
        <a:lstStyle/>
        <a:p>
          <a:endParaRPr lang="en-US"/>
        </a:p>
      </dgm:t>
    </dgm:pt>
    <dgm:pt modelId="{C769D1A8-6EFA-4396-82C5-DF218F63C171}" type="sibTrans" cxnId="{F245D190-9403-403A-B366-07A391AD96DE}">
      <dgm:prSet/>
      <dgm:spPr/>
      <dgm:t>
        <a:bodyPr/>
        <a:lstStyle/>
        <a:p>
          <a:endParaRPr lang="en-US"/>
        </a:p>
      </dgm:t>
    </dgm:pt>
    <dgm:pt modelId="{C92E2B12-2790-4823-B39A-6C3FA65799BA}">
      <dgm:prSet phldrT="[Text]" custT="1"/>
      <dgm:spPr/>
      <dgm:t>
        <a:bodyPr/>
        <a:lstStyle/>
        <a:p>
          <a:r>
            <a:rPr lang="en-US" sz="1800" dirty="0" smtClean="0"/>
            <a:t>2.0% (29,300) and 1.6% (11,700) of inmates in prisons and jails respectively, report inmate on inmate abusive or nonconsensual sexual acts</a:t>
          </a:r>
          <a:endParaRPr lang="en-US" sz="1800" dirty="0"/>
        </a:p>
      </dgm:t>
    </dgm:pt>
    <dgm:pt modelId="{FB00C84B-5B22-4C04-83C7-87B1294B0401}" type="parTrans" cxnId="{98B3C357-F2D2-496D-85B6-95C29AFA3447}">
      <dgm:prSet/>
      <dgm:spPr/>
      <dgm:t>
        <a:bodyPr/>
        <a:lstStyle/>
        <a:p>
          <a:endParaRPr lang="en-US"/>
        </a:p>
      </dgm:t>
    </dgm:pt>
    <dgm:pt modelId="{37379AA7-028B-467F-A8CD-BEB7DD65D3C3}" type="sibTrans" cxnId="{98B3C357-F2D2-496D-85B6-95C29AFA3447}">
      <dgm:prSet/>
      <dgm:spPr/>
      <dgm:t>
        <a:bodyPr/>
        <a:lstStyle/>
        <a:p>
          <a:endParaRPr lang="en-US"/>
        </a:p>
      </dgm:t>
    </dgm:pt>
    <dgm:pt modelId="{FD0CEFCB-F5C2-47AF-A0B3-5DB0E3A95C84}">
      <dgm:prSet phldrT="[Text]" custT="1"/>
      <dgm:spPr/>
      <dgm:t>
        <a:bodyPr/>
        <a:lstStyle/>
        <a:p>
          <a:r>
            <a:rPr lang="en-US" sz="1800" dirty="0" smtClean="0"/>
            <a:t>2.4% (34,000) and 1.8% (13,200) of inmates in prisons and jails respectively report staff sexual misconduct</a:t>
          </a:r>
          <a:endParaRPr lang="en-US" sz="1800" dirty="0"/>
        </a:p>
      </dgm:t>
    </dgm:pt>
    <dgm:pt modelId="{84E53FB2-503B-414E-993C-47330BA19832}" type="sibTrans" cxnId="{913926A9-B1E8-4984-9464-491735F94C73}">
      <dgm:prSet/>
      <dgm:spPr/>
      <dgm:t>
        <a:bodyPr/>
        <a:lstStyle/>
        <a:p>
          <a:endParaRPr lang="en-US"/>
        </a:p>
      </dgm:t>
    </dgm:pt>
    <dgm:pt modelId="{A058DE0F-BE20-4124-A665-DEE214775C7B}" type="parTrans" cxnId="{913926A9-B1E8-4984-9464-491735F94C73}">
      <dgm:prSet/>
      <dgm:spPr/>
      <dgm:t>
        <a:bodyPr/>
        <a:lstStyle/>
        <a:p>
          <a:endParaRPr lang="en-US"/>
        </a:p>
      </dgm:t>
    </dgm:pt>
    <dgm:pt modelId="{FC0AB526-778A-4A2F-AE7B-84795C83103C}" type="pres">
      <dgm:prSet presAssocID="{6038BDB5-9B0C-44C7-8B10-B68150095245}" presName="Name0" presStyleCnt="0">
        <dgm:presLayoutVars>
          <dgm:dir/>
          <dgm:resizeHandles val="exact"/>
        </dgm:presLayoutVars>
      </dgm:prSet>
      <dgm:spPr/>
    </dgm:pt>
    <dgm:pt modelId="{DC6D62AC-2CC9-406E-9A9F-3961AC231241}" type="pres">
      <dgm:prSet presAssocID="{6038BDB5-9B0C-44C7-8B10-B68150095245}" presName="cycle" presStyleCnt="0"/>
      <dgm:spPr/>
    </dgm:pt>
    <dgm:pt modelId="{9BAC4F30-831A-4AD7-AA0E-FB5741937DC6}" type="pres">
      <dgm:prSet presAssocID="{65240B1A-8511-4A7E-9DFA-B12703F2CEEE}" presName="nodeFirstNode" presStyleLbl="node1" presStyleIdx="0" presStyleCnt="3">
        <dgm:presLayoutVars>
          <dgm:bulletEnabled val="1"/>
        </dgm:presLayoutVars>
      </dgm:prSet>
      <dgm:spPr/>
      <dgm:t>
        <a:bodyPr/>
        <a:lstStyle/>
        <a:p>
          <a:endParaRPr lang="en-US"/>
        </a:p>
      </dgm:t>
    </dgm:pt>
    <dgm:pt modelId="{FF519BFC-6FC9-406D-AE43-297FB69ACF71}" type="pres">
      <dgm:prSet presAssocID="{C769D1A8-6EFA-4396-82C5-DF218F63C171}" presName="sibTransFirstNode" presStyleLbl="bgShp" presStyleIdx="0" presStyleCnt="1"/>
      <dgm:spPr/>
      <dgm:t>
        <a:bodyPr/>
        <a:lstStyle/>
        <a:p>
          <a:endParaRPr lang="en-US"/>
        </a:p>
      </dgm:t>
    </dgm:pt>
    <dgm:pt modelId="{2B50FA3D-3290-45CF-9DDE-2FE3CF61D2CF}" type="pres">
      <dgm:prSet presAssocID="{C92E2B12-2790-4823-B39A-6C3FA65799BA}" presName="nodeFollowingNodes" presStyleLbl="node1" presStyleIdx="1" presStyleCnt="3">
        <dgm:presLayoutVars>
          <dgm:bulletEnabled val="1"/>
        </dgm:presLayoutVars>
      </dgm:prSet>
      <dgm:spPr/>
      <dgm:t>
        <a:bodyPr/>
        <a:lstStyle/>
        <a:p>
          <a:endParaRPr lang="en-US"/>
        </a:p>
      </dgm:t>
    </dgm:pt>
    <dgm:pt modelId="{D7F3DF8E-61FF-44BC-BEDC-6619377B3B3A}" type="pres">
      <dgm:prSet presAssocID="{FD0CEFCB-F5C2-47AF-A0B3-5DB0E3A95C84}" presName="nodeFollowingNodes" presStyleLbl="node1" presStyleIdx="2" presStyleCnt="3">
        <dgm:presLayoutVars>
          <dgm:bulletEnabled val="1"/>
        </dgm:presLayoutVars>
      </dgm:prSet>
      <dgm:spPr/>
      <dgm:t>
        <a:bodyPr/>
        <a:lstStyle/>
        <a:p>
          <a:endParaRPr lang="en-US"/>
        </a:p>
      </dgm:t>
    </dgm:pt>
  </dgm:ptLst>
  <dgm:cxnLst>
    <dgm:cxn modelId="{0B388F6E-1AB2-40BB-A8FB-000067604F95}" type="presOf" srcId="{C769D1A8-6EFA-4396-82C5-DF218F63C171}" destId="{FF519BFC-6FC9-406D-AE43-297FB69ACF71}" srcOrd="0" destOrd="0" presId="urn:microsoft.com/office/officeart/2005/8/layout/cycle3"/>
    <dgm:cxn modelId="{66229096-3288-4166-BF41-32F456538750}" type="presOf" srcId="{FD0CEFCB-F5C2-47AF-A0B3-5DB0E3A95C84}" destId="{D7F3DF8E-61FF-44BC-BEDC-6619377B3B3A}" srcOrd="0" destOrd="0" presId="urn:microsoft.com/office/officeart/2005/8/layout/cycle3"/>
    <dgm:cxn modelId="{1DAE38E4-170A-4777-B0F4-8691D6DD6122}" type="presOf" srcId="{65240B1A-8511-4A7E-9DFA-B12703F2CEEE}" destId="{9BAC4F30-831A-4AD7-AA0E-FB5741937DC6}" srcOrd="0" destOrd="0" presId="urn:microsoft.com/office/officeart/2005/8/layout/cycle3"/>
    <dgm:cxn modelId="{F245D190-9403-403A-B366-07A391AD96DE}" srcId="{6038BDB5-9B0C-44C7-8B10-B68150095245}" destId="{65240B1A-8511-4A7E-9DFA-B12703F2CEEE}" srcOrd="0" destOrd="0" parTransId="{E00FC318-4562-4279-B2E7-AAC12CC309F1}" sibTransId="{C769D1A8-6EFA-4396-82C5-DF218F63C171}"/>
    <dgm:cxn modelId="{913926A9-B1E8-4984-9464-491735F94C73}" srcId="{6038BDB5-9B0C-44C7-8B10-B68150095245}" destId="{FD0CEFCB-F5C2-47AF-A0B3-5DB0E3A95C84}" srcOrd="2" destOrd="0" parTransId="{A058DE0F-BE20-4124-A665-DEE214775C7B}" sibTransId="{84E53FB2-503B-414E-993C-47330BA19832}"/>
    <dgm:cxn modelId="{98B3C357-F2D2-496D-85B6-95C29AFA3447}" srcId="{6038BDB5-9B0C-44C7-8B10-B68150095245}" destId="{C92E2B12-2790-4823-B39A-6C3FA65799BA}" srcOrd="1" destOrd="0" parTransId="{FB00C84B-5B22-4C04-83C7-87B1294B0401}" sibTransId="{37379AA7-028B-467F-A8CD-BEB7DD65D3C3}"/>
    <dgm:cxn modelId="{CE63683F-5BE8-4ED9-9358-FD02345A5179}" type="presOf" srcId="{6038BDB5-9B0C-44C7-8B10-B68150095245}" destId="{FC0AB526-778A-4A2F-AE7B-84795C83103C}" srcOrd="0" destOrd="0" presId="urn:microsoft.com/office/officeart/2005/8/layout/cycle3"/>
    <dgm:cxn modelId="{6ED8CE0A-415A-434E-BC1C-96B9F0B8162A}" type="presOf" srcId="{C92E2B12-2790-4823-B39A-6C3FA65799BA}" destId="{2B50FA3D-3290-45CF-9DDE-2FE3CF61D2CF}" srcOrd="0" destOrd="0" presId="urn:microsoft.com/office/officeart/2005/8/layout/cycle3"/>
    <dgm:cxn modelId="{5A4E24EA-8E65-4BFB-8F02-6BC23D267C06}" type="presParOf" srcId="{FC0AB526-778A-4A2F-AE7B-84795C83103C}" destId="{DC6D62AC-2CC9-406E-9A9F-3961AC231241}" srcOrd="0" destOrd="0" presId="urn:microsoft.com/office/officeart/2005/8/layout/cycle3"/>
    <dgm:cxn modelId="{CFBD6C73-C770-4D57-A997-1160769AB8B0}" type="presParOf" srcId="{DC6D62AC-2CC9-406E-9A9F-3961AC231241}" destId="{9BAC4F30-831A-4AD7-AA0E-FB5741937DC6}" srcOrd="0" destOrd="0" presId="urn:microsoft.com/office/officeart/2005/8/layout/cycle3"/>
    <dgm:cxn modelId="{D4A88321-111A-4167-A54B-09F6BF6F8A3E}" type="presParOf" srcId="{DC6D62AC-2CC9-406E-9A9F-3961AC231241}" destId="{FF519BFC-6FC9-406D-AE43-297FB69ACF71}" srcOrd="1" destOrd="0" presId="urn:microsoft.com/office/officeart/2005/8/layout/cycle3"/>
    <dgm:cxn modelId="{6B00DD80-0306-4853-A448-09B36C8BE12C}" type="presParOf" srcId="{DC6D62AC-2CC9-406E-9A9F-3961AC231241}" destId="{2B50FA3D-3290-45CF-9DDE-2FE3CF61D2CF}" srcOrd="2" destOrd="0" presId="urn:microsoft.com/office/officeart/2005/8/layout/cycle3"/>
    <dgm:cxn modelId="{82FACD81-C05D-4F65-BDCD-1631A1634549}" type="presParOf" srcId="{DC6D62AC-2CC9-406E-9A9F-3961AC231241}" destId="{D7F3DF8E-61FF-44BC-BEDC-6619377B3B3A}"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43E891-4475-4EFF-8129-7ECF6F2A8227}" type="doc">
      <dgm:prSet loTypeId="urn:microsoft.com/office/officeart/2005/8/layout/hProcess9" loCatId="process" qsTypeId="urn:microsoft.com/office/officeart/2005/8/quickstyle/simple1" qsCatId="simple" csTypeId="urn:microsoft.com/office/officeart/2005/8/colors/accent5_2" csCatId="accent5" phldr="1"/>
      <dgm:spPr/>
    </dgm:pt>
    <dgm:pt modelId="{29EBA1C4-FB3E-4A77-A3BB-07BC578FF244}">
      <dgm:prSet phldrT="[Text]"/>
      <dgm:spPr/>
      <dgm:t>
        <a:bodyPr/>
        <a:lstStyle/>
        <a:p>
          <a:r>
            <a:rPr lang="en-US" dirty="0" smtClean="0"/>
            <a:t>Pre-Audit</a:t>
          </a:r>
          <a:endParaRPr lang="en-US" dirty="0"/>
        </a:p>
      </dgm:t>
    </dgm:pt>
    <dgm:pt modelId="{D317A522-C815-473D-8A76-9D4F4DA31CCF}" type="parTrans" cxnId="{803C17D7-A07B-4771-9230-8C8CC52F4CE8}">
      <dgm:prSet/>
      <dgm:spPr/>
      <dgm:t>
        <a:bodyPr/>
        <a:lstStyle/>
        <a:p>
          <a:endParaRPr lang="en-US"/>
        </a:p>
      </dgm:t>
    </dgm:pt>
    <dgm:pt modelId="{65A4EB96-7C54-4059-9CC3-8DA6D17F42DD}" type="sibTrans" cxnId="{803C17D7-A07B-4771-9230-8C8CC52F4CE8}">
      <dgm:prSet/>
      <dgm:spPr/>
      <dgm:t>
        <a:bodyPr/>
        <a:lstStyle/>
        <a:p>
          <a:endParaRPr lang="en-US"/>
        </a:p>
      </dgm:t>
    </dgm:pt>
    <dgm:pt modelId="{4E85E7DE-CB01-4157-BA5F-1737827A6EBE}">
      <dgm:prSet phldrT="[Text]"/>
      <dgm:spPr/>
      <dgm:t>
        <a:bodyPr/>
        <a:lstStyle/>
        <a:p>
          <a:r>
            <a:rPr lang="en-US" dirty="0" smtClean="0"/>
            <a:t>On-site Audit </a:t>
          </a:r>
          <a:endParaRPr lang="en-US" dirty="0"/>
        </a:p>
      </dgm:t>
    </dgm:pt>
    <dgm:pt modelId="{FCB7BCAA-C29A-4337-8219-097BD5494FA3}" type="parTrans" cxnId="{48ECF242-8DEA-4B71-9408-2B5E6544C0E2}">
      <dgm:prSet/>
      <dgm:spPr/>
      <dgm:t>
        <a:bodyPr/>
        <a:lstStyle/>
        <a:p>
          <a:endParaRPr lang="en-US"/>
        </a:p>
      </dgm:t>
    </dgm:pt>
    <dgm:pt modelId="{6366A740-1667-4CC0-A98B-1154BA579865}" type="sibTrans" cxnId="{48ECF242-8DEA-4B71-9408-2B5E6544C0E2}">
      <dgm:prSet/>
      <dgm:spPr/>
      <dgm:t>
        <a:bodyPr/>
        <a:lstStyle/>
        <a:p>
          <a:endParaRPr lang="en-US"/>
        </a:p>
      </dgm:t>
    </dgm:pt>
    <dgm:pt modelId="{066C75CA-2EA2-4A26-8FF4-94DA7FAD2703}">
      <dgm:prSet phldrT="[Text]"/>
      <dgm:spPr/>
      <dgm:t>
        <a:bodyPr/>
        <a:lstStyle/>
        <a:p>
          <a:r>
            <a:rPr lang="en-US" dirty="0" smtClean="0"/>
            <a:t>Post-Audit </a:t>
          </a:r>
          <a:endParaRPr lang="en-US" dirty="0"/>
        </a:p>
      </dgm:t>
    </dgm:pt>
    <dgm:pt modelId="{6E3EB261-2BE8-460A-8814-0B40A243AABD}" type="parTrans" cxnId="{5AA581B9-416D-4992-9FFD-2E3940479087}">
      <dgm:prSet/>
      <dgm:spPr/>
      <dgm:t>
        <a:bodyPr/>
        <a:lstStyle/>
        <a:p>
          <a:endParaRPr lang="en-US"/>
        </a:p>
      </dgm:t>
    </dgm:pt>
    <dgm:pt modelId="{E44B4E3A-70C0-4DF0-96D6-489540808CD2}" type="sibTrans" cxnId="{5AA581B9-416D-4992-9FFD-2E3940479087}">
      <dgm:prSet/>
      <dgm:spPr/>
      <dgm:t>
        <a:bodyPr/>
        <a:lstStyle/>
        <a:p>
          <a:endParaRPr lang="en-US"/>
        </a:p>
      </dgm:t>
    </dgm:pt>
    <dgm:pt modelId="{C2DD1286-14E9-4A91-86A9-711B8843829F}" type="pres">
      <dgm:prSet presAssocID="{8443E891-4475-4EFF-8129-7ECF6F2A8227}" presName="CompostProcess" presStyleCnt="0">
        <dgm:presLayoutVars>
          <dgm:dir/>
          <dgm:resizeHandles val="exact"/>
        </dgm:presLayoutVars>
      </dgm:prSet>
      <dgm:spPr/>
    </dgm:pt>
    <dgm:pt modelId="{9F530053-5707-4284-8CAF-577E22CA6CC6}" type="pres">
      <dgm:prSet presAssocID="{8443E891-4475-4EFF-8129-7ECF6F2A8227}" presName="arrow" presStyleLbl="bgShp" presStyleIdx="0" presStyleCnt="1"/>
      <dgm:spPr/>
    </dgm:pt>
    <dgm:pt modelId="{6CE290D4-9C6B-4ED2-9F96-E7233E0704B8}" type="pres">
      <dgm:prSet presAssocID="{8443E891-4475-4EFF-8129-7ECF6F2A8227}" presName="linearProcess" presStyleCnt="0"/>
      <dgm:spPr/>
    </dgm:pt>
    <dgm:pt modelId="{CE51E631-C271-4E0A-AB26-7D9F07194F14}" type="pres">
      <dgm:prSet presAssocID="{29EBA1C4-FB3E-4A77-A3BB-07BC578FF244}" presName="textNode" presStyleLbl="node1" presStyleIdx="0" presStyleCnt="3">
        <dgm:presLayoutVars>
          <dgm:bulletEnabled val="1"/>
        </dgm:presLayoutVars>
      </dgm:prSet>
      <dgm:spPr/>
      <dgm:t>
        <a:bodyPr/>
        <a:lstStyle/>
        <a:p>
          <a:endParaRPr lang="en-US"/>
        </a:p>
      </dgm:t>
    </dgm:pt>
    <dgm:pt modelId="{64F58EC6-6DAC-4809-B4C4-7D8460E34F1E}" type="pres">
      <dgm:prSet presAssocID="{65A4EB96-7C54-4059-9CC3-8DA6D17F42DD}" presName="sibTrans" presStyleCnt="0"/>
      <dgm:spPr/>
    </dgm:pt>
    <dgm:pt modelId="{A5E4C81F-48F0-4DF1-8AA2-511F0F0053A1}" type="pres">
      <dgm:prSet presAssocID="{4E85E7DE-CB01-4157-BA5F-1737827A6EBE}" presName="textNode" presStyleLbl="node1" presStyleIdx="1" presStyleCnt="3">
        <dgm:presLayoutVars>
          <dgm:bulletEnabled val="1"/>
        </dgm:presLayoutVars>
      </dgm:prSet>
      <dgm:spPr/>
      <dgm:t>
        <a:bodyPr/>
        <a:lstStyle/>
        <a:p>
          <a:endParaRPr lang="en-US"/>
        </a:p>
      </dgm:t>
    </dgm:pt>
    <dgm:pt modelId="{E3D08207-2DA9-458A-96F7-A401FFEF7EDD}" type="pres">
      <dgm:prSet presAssocID="{6366A740-1667-4CC0-A98B-1154BA579865}" presName="sibTrans" presStyleCnt="0"/>
      <dgm:spPr/>
    </dgm:pt>
    <dgm:pt modelId="{1E3BAF95-BE0A-4F87-BE49-E65416873F0C}" type="pres">
      <dgm:prSet presAssocID="{066C75CA-2EA2-4A26-8FF4-94DA7FAD2703}" presName="textNode" presStyleLbl="node1" presStyleIdx="2" presStyleCnt="3">
        <dgm:presLayoutVars>
          <dgm:bulletEnabled val="1"/>
        </dgm:presLayoutVars>
      </dgm:prSet>
      <dgm:spPr/>
      <dgm:t>
        <a:bodyPr/>
        <a:lstStyle/>
        <a:p>
          <a:endParaRPr lang="en-US"/>
        </a:p>
      </dgm:t>
    </dgm:pt>
  </dgm:ptLst>
  <dgm:cxnLst>
    <dgm:cxn modelId="{47F55275-3DEF-44B1-8DE7-3CDF43840F67}" type="presOf" srcId="{29EBA1C4-FB3E-4A77-A3BB-07BC578FF244}" destId="{CE51E631-C271-4E0A-AB26-7D9F07194F14}" srcOrd="0" destOrd="0" presId="urn:microsoft.com/office/officeart/2005/8/layout/hProcess9"/>
    <dgm:cxn modelId="{72AE976C-632F-44E9-A008-74E01C8369BE}" type="presOf" srcId="{4E85E7DE-CB01-4157-BA5F-1737827A6EBE}" destId="{A5E4C81F-48F0-4DF1-8AA2-511F0F0053A1}" srcOrd="0" destOrd="0" presId="urn:microsoft.com/office/officeart/2005/8/layout/hProcess9"/>
    <dgm:cxn modelId="{5AA581B9-416D-4992-9FFD-2E3940479087}" srcId="{8443E891-4475-4EFF-8129-7ECF6F2A8227}" destId="{066C75CA-2EA2-4A26-8FF4-94DA7FAD2703}" srcOrd="2" destOrd="0" parTransId="{6E3EB261-2BE8-460A-8814-0B40A243AABD}" sibTransId="{E44B4E3A-70C0-4DF0-96D6-489540808CD2}"/>
    <dgm:cxn modelId="{803C17D7-A07B-4771-9230-8C8CC52F4CE8}" srcId="{8443E891-4475-4EFF-8129-7ECF6F2A8227}" destId="{29EBA1C4-FB3E-4A77-A3BB-07BC578FF244}" srcOrd="0" destOrd="0" parTransId="{D317A522-C815-473D-8A76-9D4F4DA31CCF}" sibTransId="{65A4EB96-7C54-4059-9CC3-8DA6D17F42DD}"/>
    <dgm:cxn modelId="{742EF503-18F4-4846-85B4-A0D698B353A6}" type="presOf" srcId="{8443E891-4475-4EFF-8129-7ECF6F2A8227}" destId="{C2DD1286-14E9-4A91-86A9-711B8843829F}" srcOrd="0" destOrd="0" presId="urn:microsoft.com/office/officeart/2005/8/layout/hProcess9"/>
    <dgm:cxn modelId="{D8EDAFF6-8E91-4E4E-9F0C-FFA5F91E5B50}" type="presOf" srcId="{066C75CA-2EA2-4A26-8FF4-94DA7FAD2703}" destId="{1E3BAF95-BE0A-4F87-BE49-E65416873F0C}" srcOrd="0" destOrd="0" presId="urn:microsoft.com/office/officeart/2005/8/layout/hProcess9"/>
    <dgm:cxn modelId="{48ECF242-8DEA-4B71-9408-2B5E6544C0E2}" srcId="{8443E891-4475-4EFF-8129-7ECF6F2A8227}" destId="{4E85E7DE-CB01-4157-BA5F-1737827A6EBE}" srcOrd="1" destOrd="0" parTransId="{FCB7BCAA-C29A-4337-8219-097BD5494FA3}" sibTransId="{6366A740-1667-4CC0-A98B-1154BA579865}"/>
    <dgm:cxn modelId="{6AABFA43-E034-498D-A034-B2892F9EEEBC}" type="presParOf" srcId="{C2DD1286-14E9-4A91-86A9-711B8843829F}" destId="{9F530053-5707-4284-8CAF-577E22CA6CC6}" srcOrd="0" destOrd="0" presId="urn:microsoft.com/office/officeart/2005/8/layout/hProcess9"/>
    <dgm:cxn modelId="{3FE13A01-1F47-4D12-9DD8-081BAB7BC17B}" type="presParOf" srcId="{C2DD1286-14E9-4A91-86A9-711B8843829F}" destId="{6CE290D4-9C6B-4ED2-9F96-E7233E0704B8}" srcOrd="1" destOrd="0" presId="urn:microsoft.com/office/officeart/2005/8/layout/hProcess9"/>
    <dgm:cxn modelId="{03E15DBC-A56E-48B8-8716-BB83511B7630}" type="presParOf" srcId="{6CE290D4-9C6B-4ED2-9F96-E7233E0704B8}" destId="{CE51E631-C271-4E0A-AB26-7D9F07194F14}" srcOrd="0" destOrd="0" presId="urn:microsoft.com/office/officeart/2005/8/layout/hProcess9"/>
    <dgm:cxn modelId="{B134F7EA-6BBB-4F09-8A5E-C8591407492D}" type="presParOf" srcId="{6CE290D4-9C6B-4ED2-9F96-E7233E0704B8}" destId="{64F58EC6-6DAC-4809-B4C4-7D8460E34F1E}" srcOrd="1" destOrd="0" presId="urn:microsoft.com/office/officeart/2005/8/layout/hProcess9"/>
    <dgm:cxn modelId="{0866996E-E33D-4696-B555-4B4818ADACAF}" type="presParOf" srcId="{6CE290D4-9C6B-4ED2-9F96-E7233E0704B8}" destId="{A5E4C81F-48F0-4DF1-8AA2-511F0F0053A1}" srcOrd="2" destOrd="0" presId="urn:microsoft.com/office/officeart/2005/8/layout/hProcess9"/>
    <dgm:cxn modelId="{D6D40080-1C43-442B-B450-0AF6ABEFAE48}" type="presParOf" srcId="{6CE290D4-9C6B-4ED2-9F96-E7233E0704B8}" destId="{E3D08207-2DA9-458A-96F7-A401FFEF7EDD}" srcOrd="3" destOrd="0" presId="urn:microsoft.com/office/officeart/2005/8/layout/hProcess9"/>
    <dgm:cxn modelId="{E158F2DB-1FC0-4886-89F1-A2625D9B87E8}" type="presParOf" srcId="{6CE290D4-9C6B-4ED2-9F96-E7233E0704B8}" destId="{1E3BAF95-BE0A-4F87-BE49-E65416873F0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1486"/>
          </a:xfrm>
          <a:prstGeom prst="rect">
            <a:avLst/>
          </a:prstGeom>
        </p:spPr>
        <p:txBody>
          <a:bodyPr vert="horz" lIns="92738" tIns="46369" rIns="92738" bIns="46369" rtlCol="0"/>
          <a:lstStyle>
            <a:lvl1pPr algn="l">
              <a:defRPr sz="1200"/>
            </a:lvl1pPr>
          </a:lstStyle>
          <a:p>
            <a:endParaRPr lang="en-US"/>
          </a:p>
        </p:txBody>
      </p:sp>
      <p:sp>
        <p:nvSpPr>
          <p:cNvPr id="3" name="Date Placeholder 2"/>
          <p:cNvSpPr>
            <a:spLocks noGrp="1"/>
          </p:cNvSpPr>
          <p:nvPr>
            <p:ph type="dt" sz="quarter" idx="1"/>
          </p:nvPr>
        </p:nvSpPr>
        <p:spPr>
          <a:xfrm>
            <a:off x="3965542" y="0"/>
            <a:ext cx="3033713" cy="461486"/>
          </a:xfrm>
          <a:prstGeom prst="rect">
            <a:avLst/>
          </a:prstGeom>
        </p:spPr>
        <p:txBody>
          <a:bodyPr vert="horz" lIns="92738" tIns="46369" rIns="92738" bIns="46369" rtlCol="0"/>
          <a:lstStyle>
            <a:lvl1pPr algn="r">
              <a:defRPr sz="1200"/>
            </a:lvl1pPr>
          </a:lstStyle>
          <a:p>
            <a:fld id="{06F20FC7-8139-AF40-8240-A3B9527C32B2}" type="datetimeFigureOut">
              <a:rPr lang="en-US" smtClean="0"/>
              <a:pPr/>
              <a:t>1/15/2015</a:t>
            </a:fld>
            <a:endParaRPr lang="en-US"/>
          </a:p>
        </p:txBody>
      </p:sp>
      <p:sp>
        <p:nvSpPr>
          <p:cNvPr id="4" name="Footer Placeholder 3"/>
          <p:cNvSpPr>
            <a:spLocks noGrp="1"/>
          </p:cNvSpPr>
          <p:nvPr>
            <p:ph type="ftr" sz="quarter" idx="2"/>
          </p:nvPr>
        </p:nvSpPr>
        <p:spPr>
          <a:xfrm>
            <a:off x="0" y="8766637"/>
            <a:ext cx="3033713" cy="461486"/>
          </a:xfrm>
          <a:prstGeom prst="rect">
            <a:avLst/>
          </a:prstGeom>
        </p:spPr>
        <p:txBody>
          <a:bodyPr vert="horz" lIns="92738" tIns="46369" rIns="92738" bIns="46369" rtlCol="0" anchor="b"/>
          <a:lstStyle>
            <a:lvl1pPr algn="l">
              <a:defRPr sz="1200"/>
            </a:lvl1pPr>
          </a:lstStyle>
          <a:p>
            <a:endParaRPr lang="en-US"/>
          </a:p>
        </p:txBody>
      </p:sp>
      <p:sp>
        <p:nvSpPr>
          <p:cNvPr id="5" name="Slide Number Placeholder 4"/>
          <p:cNvSpPr>
            <a:spLocks noGrp="1"/>
          </p:cNvSpPr>
          <p:nvPr>
            <p:ph type="sldNum" sz="quarter" idx="3"/>
          </p:nvPr>
        </p:nvSpPr>
        <p:spPr>
          <a:xfrm>
            <a:off x="3965542" y="8766637"/>
            <a:ext cx="3033713" cy="461486"/>
          </a:xfrm>
          <a:prstGeom prst="rect">
            <a:avLst/>
          </a:prstGeom>
        </p:spPr>
        <p:txBody>
          <a:bodyPr vert="horz" lIns="92738" tIns="46369" rIns="92738" bIns="46369" rtlCol="0" anchor="b"/>
          <a:lstStyle>
            <a:lvl1pPr algn="r">
              <a:defRPr sz="1200"/>
            </a:lvl1pPr>
          </a:lstStyle>
          <a:p>
            <a:fld id="{FC679332-3968-D345-9FCF-5A3E40A76C1D}" type="slidenum">
              <a:rPr lang="en-US" smtClean="0"/>
              <a:pPr/>
              <a:t>‹#›</a:t>
            </a:fld>
            <a:endParaRPr lang="en-US"/>
          </a:p>
        </p:txBody>
      </p:sp>
    </p:spTree>
    <p:extLst>
      <p:ext uri="{BB962C8B-B14F-4D97-AF65-F5344CB8AC3E}">
        <p14:creationId xmlns:p14="http://schemas.microsoft.com/office/powerpoint/2010/main" val="2497835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1486"/>
          </a:xfrm>
          <a:prstGeom prst="rect">
            <a:avLst/>
          </a:prstGeom>
        </p:spPr>
        <p:txBody>
          <a:bodyPr vert="horz" lIns="92738" tIns="46369" rIns="92738" bIns="46369" rtlCol="0"/>
          <a:lstStyle>
            <a:lvl1pPr algn="l">
              <a:defRPr sz="1200"/>
            </a:lvl1pPr>
          </a:lstStyle>
          <a:p>
            <a:endParaRPr lang="en-US"/>
          </a:p>
        </p:txBody>
      </p:sp>
      <p:sp>
        <p:nvSpPr>
          <p:cNvPr id="3" name="Date Placeholder 2"/>
          <p:cNvSpPr>
            <a:spLocks noGrp="1"/>
          </p:cNvSpPr>
          <p:nvPr>
            <p:ph type="dt" idx="1"/>
          </p:nvPr>
        </p:nvSpPr>
        <p:spPr>
          <a:xfrm>
            <a:off x="3965542" y="0"/>
            <a:ext cx="3033713" cy="461486"/>
          </a:xfrm>
          <a:prstGeom prst="rect">
            <a:avLst/>
          </a:prstGeom>
        </p:spPr>
        <p:txBody>
          <a:bodyPr vert="horz" lIns="92738" tIns="46369" rIns="92738" bIns="46369" rtlCol="0"/>
          <a:lstStyle>
            <a:lvl1pPr algn="r">
              <a:defRPr sz="1200"/>
            </a:lvl1pPr>
          </a:lstStyle>
          <a:p>
            <a:fld id="{F72CBB29-B6D1-4844-89A9-CB084A051FE6}" type="datetimeFigureOut">
              <a:rPr lang="en-US" smtClean="0"/>
              <a:pPr/>
              <a:t>1/15/2015</a:t>
            </a:fld>
            <a:endParaRPr lang="en-US"/>
          </a:p>
        </p:txBody>
      </p:sp>
      <p:sp>
        <p:nvSpPr>
          <p:cNvPr id="4" name="Slide Image Placeholder 3"/>
          <p:cNvSpPr>
            <a:spLocks noGrp="1" noRot="1" noChangeAspect="1"/>
          </p:cNvSpPr>
          <p:nvPr>
            <p:ph type="sldImg" idx="2"/>
          </p:nvPr>
        </p:nvSpPr>
        <p:spPr>
          <a:xfrm>
            <a:off x="1193800" y="692150"/>
            <a:ext cx="4613275" cy="3460750"/>
          </a:xfrm>
          <a:prstGeom prst="rect">
            <a:avLst/>
          </a:prstGeom>
          <a:noFill/>
          <a:ln w="12700">
            <a:solidFill>
              <a:prstClr val="black"/>
            </a:solidFill>
          </a:ln>
        </p:spPr>
        <p:txBody>
          <a:bodyPr vert="horz" lIns="92738" tIns="46369" rIns="92738" bIns="46369" rtlCol="0" anchor="ctr"/>
          <a:lstStyle/>
          <a:p>
            <a:endParaRPr lang="en-US"/>
          </a:p>
        </p:txBody>
      </p:sp>
      <p:sp>
        <p:nvSpPr>
          <p:cNvPr id="5" name="Notes Placeholder 4"/>
          <p:cNvSpPr>
            <a:spLocks noGrp="1"/>
          </p:cNvSpPr>
          <p:nvPr>
            <p:ph type="body" sz="quarter" idx="3"/>
          </p:nvPr>
        </p:nvSpPr>
        <p:spPr>
          <a:xfrm>
            <a:off x="700088" y="4384120"/>
            <a:ext cx="5600700" cy="4153376"/>
          </a:xfrm>
          <a:prstGeom prst="rect">
            <a:avLst/>
          </a:prstGeom>
        </p:spPr>
        <p:txBody>
          <a:bodyPr vert="horz" lIns="92738" tIns="46369" rIns="92738" bIns="4636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6637"/>
            <a:ext cx="3033713" cy="461486"/>
          </a:xfrm>
          <a:prstGeom prst="rect">
            <a:avLst/>
          </a:prstGeom>
        </p:spPr>
        <p:txBody>
          <a:bodyPr vert="horz" lIns="92738" tIns="46369" rIns="92738" bIns="46369" rtlCol="0" anchor="b"/>
          <a:lstStyle>
            <a:lvl1pPr algn="l">
              <a:defRPr sz="1200"/>
            </a:lvl1pPr>
          </a:lstStyle>
          <a:p>
            <a:endParaRPr lang="en-US"/>
          </a:p>
        </p:txBody>
      </p:sp>
      <p:sp>
        <p:nvSpPr>
          <p:cNvPr id="7" name="Slide Number Placeholder 6"/>
          <p:cNvSpPr>
            <a:spLocks noGrp="1"/>
          </p:cNvSpPr>
          <p:nvPr>
            <p:ph type="sldNum" sz="quarter" idx="5"/>
          </p:nvPr>
        </p:nvSpPr>
        <p:spPr>
          <a:xfrm>
            <a:off x="3965542" y="8766637"/>
            <a:ext cx="3033713" cy="461486"/>
          </a:xfrm>
          <a:prstGeom prst="rect">
            <a:avLst/>
          </a:prstGeom>
        </p:spPr>
        <p:txBody>
          <a:bodyPr vert="horz" lIns="92738" tIns="46369" rIns="92738" bIns="46369" rtlCol="0" anchor="b"/>
          <a:lstStyle>
            <a:lvl1pPr algn="r">
              <a:defRPr sz="1200"/>
            </a:lvl1pPr>
          </a:lstStyle>
          <a:p>
            <a:fld id="{8E3AD2ED-49A5-429A-B3D3-3014F5F1DDCA}" type="slidenum">
              <a:rPr lang="en-US" smtClean="0"/>
              <a:pPr/>
              <a:t>‹#›</a:t>
            </a:fld>
            <a:endParaRPr lang="en-US"/>
          </a:p>
        </p:txBody>
      </p:sp>
    </p:spTree>
    <p:extLst>
      <p:ext uri="{BB962C8B-B14F-4D97-AF65-F5344CB8AC3E}">
        <p14:creationId xmlns:p14="http://schemas.microsoft.com/office/powerpoint/2010/main" val="1386660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3</a:t>
            </a:fld>
            <a:endParaRPr lang="en-US"/>
          </a:p>
        </p:txBody>
      </p:sp>
    </p:spTree>
    <p:extLst>
      <p:ext uri="{BB962C8B-B14F-4D97-AF65-F5344CB8AC3E}">
        <p14:creationId xmlns:p14="http://schemas.microsoft.com/office/powerpoint/2010/main" val="3039453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Facilitator</a:t>
            </a:r>
            <a:r>
              <a:rPr lang="en-US" baseline="0" dirty="0" smtClean="0"/>
              <a:t> will review relevant state laws re: mandatory reporting laws, specific to juveniles.  These laws are another layer of legal responsibility in juvenile agencies.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23</a:t>
            </a:fld>
            <a:endParaRPr lang="en-US"/>
          </a:p>
        </p:txBody>
      </p:sp>
    </p:spTree>
    <p:extLst>
      <p:ext uri="{BB962C8B-B14F-4D97-AF65-F5344CB8AC3E}">
        <p14:creationId xmlns:p14="http://schemas.microsoft.com/office/powerpoint/2010/main" val="202386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7384">
              <a:defRPr/>
            </a:pPr>
            <a:r>
              <a:rPr lang="en-US" dirty="0" smtClean="0"/>
              <a:t>**What is LEP…”Disabled and LEP” from outline list</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28</a:t>
            </a:fld>
            <a:endParaRPr lang="en-US"/>
          </a:p>
        </p:txBody>
      </p:sp>
    </p:spTree>
    <p:extLst>
      <p:ext uri="{BB962C8B-B14F-4D97-AF65-F5344CB8AC3E}">
        <p14:creationId xmlns:p14="http://schemas.microsoft.com/office/powerpoint/2010/main" val="3392163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7384">
              <a:defRPr/>
            </a:pPr>
            <a:r>
              <a:rPr lang="en-US" dirty="0" smtClean="0"/>
              <a:t>**What is LEP…”Disabled and LEP” from outline list</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29</a:t>
            </a:fld>
            <a:endParaRPr lang="en-US"/>
          </a:p>
        </p:txBody>
      </p:sp>
    </p:spTree>
    <p:extLst>
      <p:ext uri="{BB962C8B-B14F-4D97-AF65-F5344CB8AC3E}">
        <p14:creationId xmlns:p14="http://schemas.microsoft.com/office/powerpoint/2010/main" val="579094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communicate the culture through their interactions, conversations, work styles, leadership, management and supervision styles, rituals, facility maintenance, performance appraisals, staff meetings, organizational chart, and more. </a:t>
            </a:r>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33</a:t>
            </a:fld>
            <a:endParaRPr lang="en-US"/>
          </a:p>
        </p:txBody>
      </p:sp>
    </p:spTree>
    <p:extLst>
      <p:ext uri="{BB962C8B-B14F-4D97-AF65-F5344CB8AC3E}">
        <p14:creationId xmlns:p14="http://schemas.microsoft.com/office/powerpoint/2010/main" val="354341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Public Law 108-79 signed by President Bush 9/4/03.</a:t>
            </a:r>
          </a:p>
          <a:p>
            <a:pPr lvl="2"/>
            <a:r>
              <a:rPr lang="en-US" dirty="0"/>
              <a:t>-  Supports the elimination, reduction and prevention of sexual assault within the corrections system.</a:t>
            </a:r>
          </a:p>
          <a:p>
            <a:pPr lvl="2"/>
            <a:r>
              <a:rPr lang="en-US" dirty="0"/>
              <a:t>-  Mandates several national data collection activities.</a:t>
            </a:r>
          </a:p>
          <a:p>
            <a:pPr lvl="2"/>
            <a:r>
              <a:rPr lang="en-US" dirty="0"/>
              <a:t>-  Created a national commission to develop standards and accountability </a:t>
            </a:r>
          </a:p>
          <a:p>
            <a:r>
              <a:rPr lang="en-US" dirty="0"/>
              <a:t>	    measures for all correctional settings</a:t>
            </a:r>
          </a:p>
          <a:p>
            <a:pPr lvl="2"/>
            <a:r>
              <a:rPr lang="en-US" dirty="0"/>
              <a:t>Applies to all federal and state prisons, jails, police lock-ups, private facilities and community correctional settings such as residential, parole, halfway houses</a:t>
            </a:r>
          </a:p>
          <a:p>
            <a:pPr lvl="2"/>
            <a:r>
              <a:rPr lang="en-US" dirty="0"/>
              <a:t>As you may know, PREA covers much more than prison rape.  It covers a range of behaviors to include rape, sexual abuse, and sexual harassment.</a:t>
            </a:r>
          </a:p>
          <a:p>
            <a:endParaRPr lang="en-US" dirty="0" smtClean="0"/>
          </a:p>
        </p:txBody>
      </p:sp>
      <p:sp>
        <p:nvSpPr>
          <p:cNvPr id="4" name="Slide Number Placeholder 3"/>
          <p:cNvSpPr>
            <a:spLocks noGrp="1"/>
          </p:cNvSpPr>
          <p:nvPr>
            <p:ph type="sldNum" sz="quarter" idx="10"/>
          </p:nvPr>
        </p:nvSpPr>
        <p:spPr/>
        <p:txBody>
          <a:bodyPr/>
          <a:lstStyle/>
          <a:p>
            <a:fld id="{8E3AD2ED-49A5-429A-B3D3-3014F5F1DDCA}" type="slidenum">
              <a:rPr lang="en-US" smtClean="0"/>
              <a:pPr/>
              <a:t>7</a:t>
            </a:fld>
            <a:endParaRPr lang="en-US"/>
          </a:p>
        </p:txBody>
      </p:sp>
    </p:spTree>
    <p:extLst>
      <p:ext uri="{BB962C8B-B14F-4D97-AF65-F5344CB8AC3E}">
        <p14:creationId xmlns:p14="http://schemas.microsoft.com/office/powerpoint/2010/main" val="264656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a:t>Supports the elimination, reduction and prevention of sexual </a:t>
            </a:r>
            <a:r>
              <a:rPr lang="en-US" dirty="0" smtClean="0"/>
              <a:t>abuse </a:t>
            </a:r>
            <a:r>
              <a:rPr lang="en-US" dirty="0"/>
              <a:t>within the corrections system.</a:t>
            </a:r>
          </a:p>
          <a:p>
            <a:pPr lvl="2"/>
            <a:r>
              <a:rPr lang="en-US" dirty="0"/>
              <a:t>Mandates several national data collection activities.</a:t>
            </a:r>
          </a:p>
          <a:p>
            <a:pPr lvl="2"/>
            <a:r>
              <a:rPr lang="en-US" dirty="0"/>
              <a:t>Created a national commission to develop standards and accountability </a:t>
            </a:r>
          </a:p>
          <a:p>
            <a:r>
              <a:rPr lang="en-US" dirty="0"/>
              <a:t>	    measures for all correctional settings</a:t>
            </a:r>
          </a:p>
          <a:p>
            <a:pPr lvl="2"/>
            <a:r>
              <a:rPr lang="en-US" dirty="0"/>
              <a:t>-  As you may know, PREA covers much more than prison rape.  It covers a range of behaviors to include rape, sexual abuse, and sexual harassment.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8</a:t>
            </a:fld>
            <a:endParaRPr lang="en-US"/>
          </a:p>
        </p:txBody>
      </p:sp>
    </p:spTree>
    <p:extLst>
      <p:ext uri="{BB962C8B-B14F-4D97-AF65-F5344CB8AC3E}">
        <p14:creationId xmlns:p14="http://schemas.microsoft.com/office/powerpoint/2010/main" val="395310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9</a:t>
            </a:fld>
            <a:endParaRPr lang="en-US"/>
          </a:p>
        </p:txBody>
      </p:sp>
    </p:spTree>
    <p:extLst>
      <p:ext uri="{BB962C8B-B14F-4D97-AF65-F5344CB8AC3E}">
        <p14:creationId xmlns:p14="http://schemas.microsoft.com/office/powerpoint/2010/main" val="240602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t>#6 -    It protects the </a:t>
            </a:r>
            <a:r>
              <a:rPr lang="en-US" dirty="0" smtClean="0"/>
              <a:t>inmates</a:t>
            </a:r>
            <a:r>
              <a:rPr lang="en-US" dirty="0"/>
              <a:t>’ Eighth Amendment rights:</a:t>
            </a:r>
          </a:p>
          <a:p>
            <a:pPr lvl="2"/>
            <a:r>
              <a:rPr lang="en-US" dirty="0"/>
              <a:t>-  The Eighth Amendment to the U.S. Constitution is a protection against cruel or unusual punishment.</a:t>
            </a:r>
          </a:p>
          <a:p>
            <a:pPr lvl="2"/>
            <a:r>
              <a:rPr lang="en-US" dirty="0"/>
              <a:t>-  No one was ever sentenced to prison, placed on probation, or provided parole with the expectation of being raped.</a:t>
            </a:r>
          </a:p>
          <a:p>
            <a:r>
              <a:rPr lang="en-US" dirty="0"/>
              <a:t>	-  This is regardless if it is the result of fellow inmate involvement or involvement with those responsible for supervision.</a:t>
            </a:r>
          </a:p>
          <a:p>
            <a:endParaRPr lang="en-US" dirty="0"/>
          </a:p>
          <a:p>
            <a:r>
              <a:rPr lang="en-US" dirty="0"/>
              <a:t>#7 – Ot</a:t>
            </a:r>
            <a:r>
              <a:rPr lang="en-US" dirty="0">
                <a:solidFill>
                  <a:srgbClr val="FFFF00"/>
                </a:solidFill>
              </a:rPr>
              <a:t>her accrediting organizations like the NCCHC – National Commission on Correctional Health Care, will look for compliance with specific healthcare standards.  During audits, NCCHC will look to ensure that the medical staff have received specialized PREA training for medical and mental health staff.  </a:t>
            </a:r>
          </a:p>
          <a:p>
            <a:endParaRPr lang="en-US" dirty="0">
              <a:solidFill>
                <a:srgbClr val="FFFF00"/>
              </a:solidFill>
            </a:endParaRPr>
          </a:p>
          <a:p>
            <a:r>
              <a:rPr lang="en-US" dirty="0">
                <a:solidFill>
                  <a:srgbClr val="FFFF00"/>
                </a:solidFill>
              </a:rPr>
              <a:t>#8 – The correctional field and societies ills are interrelated.  Sexual abuse and sexual harassment in corrections further complicates  </a:t>
            </a:r>
            <a:r>
              <a:rPr lang="en-US" dirty="0"/>
              <a:t>and exacerbates those issues. So, race, poverty, etc are often contributing factors to why people behave in ways that result in incarceration. That also means that sexual abuse and sexual harassment in corrections may be concentrated on a certain demographic, further complicating the issues faced by that community. PREA helps eliminate another complicating factor. </a:t>
            </a:r>
            <a:endParaRPr lang="en-US" b="0" dirty="0" smtClean="0">
              <a:solidFill>
                <a:srgbClr val="FFFF00"/>
              </a:solidFill>
            </a:endParaRP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11</a:t>
            </a:fld>
            <a:endParaRPr lang="en-US"/>
          </a:p>
        </p:txBody>
      </p:sp>
    </p:spTree>
    <p:extLst>
      <p:ext uri="{BB962C8B-B14F-4D97-AF65-F5344CB8AC3E}">
        <p14:creationId xmlns:p14="http://schemas.microsoft.com/office/powerpoint/2010/main" val="2195263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a:p>
            <a:pPr lvl="1"/>
            <a:r>
              <a:rPr lang="en-US" dirty="0"/>
              <a:t>Public Safety- Those who experienced brutality and assault while in prison are more likely to commit crimes when released.</a:t>
            </a:r>
          </a:p>
          <a:p>
            <a:pPr lvl="1"/>
            <a:r>
              <a:rPr lang="en-US" dirty="0"/>
              <a:t>Public Health- Prison rape increases the incidence and spread of HIV, AIDS, tuberculosis</a:t>
            </a:r>
          </a:p>
          <a:p>
            <a:pPr lvl="1"/>
            <a:r>
              <a:rPr lang="en-US" dirty="0"/>
              <a:t>Institutional Violence- Increases mental health care expenditures, the rate of post-traumatic stress disorder, depression, suicide, ultimately increases levels of homicides and violence against offenders and staff</a:t>
            </a:r>
          </a:p>
          <a:p>
            <a:pPr lvl="1"/>
            <a:endParaRPr lang="en-US" dirty="0"/>
          </a:p>
          <a:p>
            <a:pPr lvl="1"/>
            <a:r>
              <a:rPr lang="en-US" dirty="0"/>
              <a:t>ASK CLASS:  Are there other reasons you can think of as to why the PREA legislation was enacted?  (i.e., morally wrong; endangers staff and inmates working in confined settings)</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13</a:t>
            </a:fld>
            <a:endParaRPr lang="en-US"/>
          </a:p>
        </p:txBody>
      </p:sp>
    </p:spTree>
    <p:extLst>
      <p:ext uri="{BB962C8B-B14F-4D97-AF65-F5344CB8AC3E}">
        <p14:creationId xmlns:p14="http://schemas.microsoft.com/office/powerpoint/2010/main" val="3709069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a:t>It helps us review operations in our facility to include investigations, supervision, physical plant, medical mental health services, staff training, etc.</a:t>
            </a:r>
          </a:p>
          <a:p>
            <a:pPr lvl="2"/>
            <a:r>
              <a:rPr lang="en-US" dirty="0"/>
              <a:t>Creates mechanisms to support staff and inmate reporting</a:t>
            </a:r>
          </a:p>
          <a:p>
            <a:pPr lvl="2"/>
            <a:r>
              <a:rPr lang="en-US" dirty="0"/>
              <a:t>Promotes a culture of safety within agencies and facilities.  </a:t>
            </a:r>
          </a:p>
          <a:p>
            <a:pPr lvl="2"/>
            <a:endParaRPr lang="en-US" dirty="0"/>
          </a:p>
          <a:p>
            <a:pPr lvl="2"/>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15</a:t>
            </a:fld>
            <a:endParaRPr lang="en-US"/>
          </a:p>
        </p:txBody>
      </p:sp>
    </p:spTree>
    <p:extLst>
      <p:ext uri="{BB962C8B-B14F-4D97-AF65-F5344CB8AC3E}">
        <p14:creationId xmlns:p14="http://schemas.microsoft.com/office/powerpoint/2010/main" val="465016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Participants</a:t>
            </a:r>
            <a:r>
              <a:rPr lang="en-US" baseline="0" dirty="0" smtClean="0"/>
              <a:t> will be tasked with discussing 1)  </a:t>
            </a:r>
            <a:r>
              <a:rPr lang="en-US" u="sng" baseline="0" dirty="0" smtClean="0"/>
              <a:t>HOW</a:t>
            </a:r>
            <a:r>
              <a:rPr lang="en-US" baseline="0" dirty="0" smtClean="0"/>
              <a:t> PREA can actually help them perform their jobs.  2)  WHAT may be more challenging as a result of PREA?  </a:t>
            </a:r>
          </a:p>
          <a:p>
            <a:endParaRPr lang="en-US" baseline="0" dirty="0" smtClean="0"/>
          </a:p>
          <a:p>
            <a:r>
              <a:rPr lang="en-US" baseline="0" dirty="0" smtClean="0"/>
              <a:t>**Ask groups to discuss, record responses on a flipchart and identify a spokesperson to report out/share responses  ( in 15 min)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20</a:t>
            </a:fld>
            <a:endParaRPr lang="en-US"/>
          </a:p>
        </p:txBody>
      </p:sp>
    </p:spTree>
    <p:extLst>
      <p:ext uri="{BB962C8B-B14F-4D97-AF65-F5344CB8AC3E}">
        <p14:creationId xmlns:p14="http://schemas.microsoft.com/office/powerpoint/2010/main" val="2961900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Direct Students to discuss what they believe to be the local laws (of their state, jurisdiction, etc.) that relate</a:t>
            </a:r>
            <a:r>
              <a:rPr lang="en-US" baseline="0" dirty="0" smtClean="0"/>
              <a:t> to PREA.</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Verdana"/>
                <a:cs typeface="Verdana"/>
              </a:rPr>
              <a:t>–refer to AU</a:t>
            </a:r>
          </a:p>
          <a:p>
            <a:endParaRPr lang="en-US" baseline="0" dirty="0" smtClean="0"/>
          </a:p>
          <a:p>
            <a:r>
              <a:rPr lang="en-US" baseline="0" dirty="0" smtClean="0"/>
              <a:t>ASK:  What local laws impact operations?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22</a:t>
            </a:fld>
            <a:endParaRPr lang="en-US"/>
          </a:p>
        </p:txBody>
      </p:sp>
    </p:spTree>
    <p:extLst>
      <p:ext uri="{BB962C8B-B14F-4D97-AF65-F5344CB8AC3E}">
        <p14:creationId xmlns:p14="http://schemas.microsoft.com/office/powerpoint/2010/main" val="19666063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None/>
            </a:pPr>
            <a:endParaRPr lang="en-US" dirty="0">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a:effectLst>
            <a:outerShdw blurRad="50800" dist="25400" dir="162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effectLst>
                  <a:outerShdw blurRad="50800" dist="25400" dir="2700000" algn="tl" rotWithShape="0">
                    <a:srgbClr val="000000">
                      <a:alpha val="50000"/>
                    </a:srgbClr>
                  </a:outerShdw>
                </a:effectLst>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pic>
        <p:nvPicPr>
          <p:cNvPr id="7"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352800" y="904012"/>
            <a:ext cx="4724400" cy="6730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5488034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5"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1680030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9" name="Text Placeholder 4"/>
          <p:cNvSpPr>
            <a:spLocks noGrp="1"/>
          </p:cNvSpPr>
          <p:nvPr>
            <p:ph type="body" sz="quarter" idx="3"/>
          </p:nvPr>
        </p:nvSpPr>
        <p:spPr>
          <a:xfrm>
            <a:off x="1146583" y="1729854"/>
            <a:ext cx="6773660" cy="430840"/>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Content Placeholder 5"/>
          <p:cNvSpPr>
            <a:spLocks noGrp="1"/>
          </p:cNvSpPr>
          <p:nvPr>
            <p:ph sz="quarter" idx="4"/>
          </p:nvPr>
        </p:nvSpPr>
        <p:spPr>
          <a:xfrm>
            <a:off x="1146582" y="2160694"/>
            <a:ext cx="6773661" cy="3965469"/>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1"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2"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12528583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ctr"/>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9" name="Title 1"/>
          <p:cNvSpPr>
            <a:spLocks noGrp="1"/>
          </p:cNvSpPr>
          <p:nvPr>
            <p:ph type="title" hasCustomPrompt="1"/>
          </p:nvPr>
        </p:nvSpPr>
        <p:spPr>
          <a:xfrm>
            <a:off x="457200" y="81311"/>
            <a:ext cx="8229600" cy="888834"/>
          </a:xfrm>
        </p:spPr>
        <p:txBody>
          <a:bodyPr>
            <a:noAutofit/>
          </a:bodyPr>
          <a:lstStyle>
            <a:lvl1pPr algn="l">
              <a:lnSpc>
                <a:spcPts val="25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5"/>
          <p:cNvSpPr>
            <a:spLocks noGrp="1"/>
          </p:cNvSpPr>
          <p:nvPr>
            <p:ph sz="quarter" idx="4"/>
          </p:nvPr>
        </p:nvSpPr>
        <p:spPr>
          <a:xfrm>
            <a:off x="4645025" y="2174875"/>
            <a:ext cx="4041775"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2"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6531906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500">
                <a:solidFill>
                  <a:srgbClr val="5F574F"/>
                </a:solidFill>
                <a:latin typeface="Verdana" pitchFamily="34" charset="0"/>
                <a:ea typeface="Verdana" pitchFamily="34" charset="0"/>
                <a:cs typeface="Verdana" pitchFamily="34" charset="0"/>
              </a:defRPr>
            </a:lvl1pPr>
            <a:lvl2pPr>
              <a:defRPr sz="1500">
                <a:solidFill>
                  <a:srgbClr val="5F574F"/>
                </a:solidFill>
                <a:latin typeface="Verdana" pitchFamily="34" charset="0"/>
                <a:ea typeface="Verdana" pitchFamily="34" charset="0"/>
                <a:cs typeface="Verdana" pitchFamily="34" charset="0"/>
              </a:defRPr>
            </a:lvl2pPr>
            <a:lvl3pPr>
              <a:defRPr sz="1500">
                <a:solidFill>
                  <a:srgbClr val="5F574F"/>
                </a:solidFill>
                <a:latin typeface="Verdana" pitchFamily="34" charset="0"/>
                <a:ea typeface="Verdana" pitchFamily="34" charset="0"/>
                <a:cs typeface="Verdana" pitchFamily="34" charset="0"/>
              </a:defRPr>
            </a:lvl3pPr>
            <a:lvl4pPr>
              <a:defRPr sz="1500">
                <a:solidFill>
                  <a:srgbClr val="5F574F"/>
                </a:solidFill>
                <a:latin typeface="Verdana" pitchFamily="34" charset="0"/>
                <a:ea typeface="Verdana" pitchFamily="34" charset="0"/>
                <a:cs typeface="Verdana" pitchFamily="34" charset="0"/>
              </a:defRPr>
            </a:lvl4pPr>
            <a:lvl5pPr>
              <a:defRPr sz="15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500">
                <a:solidFill>
                  <a:srgbClr val="5F574F"/>
                </a:solidFill>
                <a:latin typeface="Verdana" pitchFamily="34" charset="0"/>
                <a:ea typeface="Verdana" pitchFamily="34" charset="0"/>
                <a:cs typeface="Verdana" pitchFamily="34" charset="0"/>
              </a:defRPr>
            </a:lvl1pPr>
            <a:lvl2pPr>
              <a:defRPr sz="1500">
                <a:solidFill>
                  <a:srgbClr val="5F574F"/>
                </a:solidFill>
                <a:latin typeface="Verdana" pitchFamily="34" charset="0"/>
                <a:ea typeface="Verdana" pitchFamily="34" charset="0"/>
                <a:cs typeface="Verdana" pitchFamily="34" charset="0"/>
              </a:defRPr>
            </a:lvl2pPr>
            <a:lvl3pPr>
              <a:defRPr sz="1500">
                <a:solidFill>
                  <a:srgbClr val="5F574F"/>
                </a:solidFill>
                <a:latin typeface="Verdana" pitchFamily="34" charset="0"/>
                <a:ea typeface="Verdana" pitchFamily="34" charset="0"/>
                <a:cs typeface="Verdana" pitchFamily="34" charset="0"/>
              </a:defRPr>
            </a:lvl3pPr>
            <a:lvl4pPr>
              <a:defRPr sz="1500">
                <a:solidFill>
                  <a:srgbClr val="5F574F"/>
                </a:solidFill>
                <a:latin typeface="Verdana" pitchFamily="34" charset="0"/>
                <a:ea typeface="Verdana" pitchFamily="34" charset="0"/>
                <a:cs typeface="Verdana" pitchFamily="34" charset="0"/>
              </a:defRPr>
            </a:lvl4pPr>
            <a:lvl5pPr>
              <a:defRPr sz="15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txBox="1">
            <a:spLocks/>
          </p:cNvSpPr>
          <p:nvPr userDrawn="1"/>
        </p:nvSpPr>
        <p:spPr>
          <a:xfrm>
            <a:off x="-26894"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11" name="Title 1"/>
          <p:cNvSpPr>
            <a:spLocks noGrp="1"/>
          </p:cNvSpPr>
          <p:nvPr>
            <p:ph type="title" hasCustomPrompt="1"/>
          </p:nvPr>
        </p:nvSpPr>
        <p:spPr>
          <a:xfrm>
            <a:off x="457200" y="81311"/>
            <a:ext cx="8229600" cy="888834"/>
          </a:xfrm>
        </p:spPr>
        <p:txBody>
          <a:bodyPr>
            <a:noAutofit/>
          </a:bodyPr>
          <a:lstStyle>
            <a:lvl1pPr algn="l">
              <a:lnSpc>
                <a:spcPct val="1000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2"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22367715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0" strike="sngStrike" dirty="0" smtClean="0">
                <a:solidFill>
                  <a:schemeClr val="bg1"/>
                </a:solidFill>
                <a:effectLst/>
                <a:latin typeface="Verdana" pitchFamily="34" charset="0"/>
                <a:ea typeface="Verdana" pitchFamily="34" charset="0"/>
                <a:cs typeface="Verdana" pitchFamily="34" charset="0"/>
              </a:rPr>
              <a:t>   </a:t>
            </a:r>
          </a:p>
        </p:txBody>
      </p:sp>
      <p:sp>
        <p:nvSpPr>
          <p:cNvPr id="7" name="Title 1"/>
          <p:cNvSpPr>
            <a:spLocks noGrp="1"/>
          </p:cNvSpPr>
          <p:nvPr>
            <p:ph type="title" hasCustomPrompt="1"/>
          </p:nvPr>
        </p:nvSpPr>
        <p:spPr>
          <a:xfrm>
            <a:off x="457200" y="81311"/>
            <a:ext cx="8229600" cy="888834"/>
          </a:xfrm>
        </p:spPr>
        <p:txBody>
          <a:bodyPr>
            <a:noAutofit/>
          </a:bodyPr>
          <a:lstStyle>
            <a:lvl1pPr algn="l">
              <a:lnSpc>
                <a:spcPct val="1000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0"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8"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25790736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ct val="1000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1146582" y="1265237"/>
            <a:ext cx="6773661"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9"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1"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25630873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Amount of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ct val="1000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65237"/>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9"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1"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8138691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a:effectLst>
            <a:outerShdw blurRad="50800" dist="25400" dir="4800000" algn="tl" rotWithShape="0">
              <a:srgbClr val="5F574F">
                <a:alpha val="50000"/>
              </a:srgb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b="0">
                <a:solidFill>
                  <a:srgbClr val="FFFFFF"/>
                </a:solidFill>
                <a:effectLst/>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65237"/>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9" name="Picture 6" descr="C:\Users\mikel\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11"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40272470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5" name="Slide Number Placeholder 5"/>
          <p:cNvSpPr>
            <a:spLocks noGrp="1"/>
          </p:cNvSpPr>
          <p:nvPr>
            <p:ph type="sldNum" sz="quarter" idx="11"/>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18741955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
        <p:nvSpPr>
          <p:cNvPr id="8" name="Slide Number Placeholder 5"/>
          <p:cNvSpPr>
            <a:spLocks noGrp="1"/>
          </p:cNvSpPr>
          <p:nvPr>
            <p:ph type="sldNum" sz="quarter" idx="4"/>
          </p:nvPr>
        </p:nvSpPr>
        <p:spPr>
          <a:xfrm>
            <a:off x="76200" y="643572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A7EC0-582D-4850-BD02-1E29DEF62370}" type="slidenum">
              <a:rPr lang="en-US" smtClean="0"/>
              <a:pPr/>
              <a:t>‹#›</a:t>
            </a:fld>
            <a:endParaRPr lang="en-US" dirty="0"/>
          </a:p>
        </p:txBody>
      </p:sp>
    </p:spTree>
    <p:extLst>
      <p:ext uri="{BB962C8B-B14F-4D97-AF65-F5344CB8AC3E}">
        <p14:creationId xmlns:p14="http://schemas.microsoft.com/office/powerpoint/2010/main" val="2717484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0" r:id="rId6"/>
    <p:sldLayoutId id="2147483662" r:id="rId7"/>
    <p:sldLayoutId id="2147483661" r:id="rId8"/>
    <p:sldLayoutId id="2147483658" r:id="rId9"/>
    <p:sldLayoutId id="2147483659"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ojp.usdoj.gov/programs/pdfs/prea_final_rule.pd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bjs.gov/index.cfm?ty=pbdetail&amp;iid=4656"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bjs.gov/index.cfm?ty=pbdetail&amp;iid=4656"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prearesourcecenter.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29"/>
            <a:ext cx="8229600" cy="1132271"/>
          </a:xfrm>
        </p:spPr>
        <p:txBody>
          <a:bodyPr/>
          <a:lstStyle/>
          <a:p>
            <a:r>
              <a:rPr lang="en-US" dirty="0" smtClean="0"/>
              <a:t>PREA Employee Training</a:t>
            </a:r>
            <a:br>
              <a:rPr lang="en-US" dirty="0" smtClean="0"/>
            </a:br>
            <a:r>
              <a:rPr lang="en-US" dirty="0" smtClean="0"/>
              <a:t>Notification of Curriculum Utilization</a:t>
            </a:r>
            <a:br>
              <a:rPr lang="en-US" dirty="0" smtClean="0"/>
            </a:br>
            <a:r>
              <a:rPr lang="en-US" dirty="0" smtClean="0"/>
              <a:t>August 2014</a:t>
            </a:r>
            <a:endParaRPr lang="en-US" dirty="0"/>
          </a:p>
        </p:txBody>
      </p:sp>
      <p:sp>
        <p:nvSpPr>
          <p:cNvPr id="3" name="Footer Placeholder 2"/>
          <p:cNvSpPr>
            <a:spLocks noGrp="1"/>
          </p:cNvSpPr>
          <p:nvPr>
            <p:ph type="ftr" sz="quarter" idx="10"/>
          </p:nvPr>
        </p:nvSpPr>
        <p:spPr/>
        <p:txBody>
          <a:bodyPr/>
          <a:lstStyle/>
          <a:p>
            <a:r>
              <a:rPr lang="en-US" smtClean="0"/>
              <a:t>The Moss Group Inc.</a:t>
            </a:r>
            <a:endParaRPr lang="en-US" dirty="0"/>
          </a:p>
        </p:txBody>
      </p:sp>
      <p:sp>
        <p:nvSpPr>
          <p:cNvPr id="4" name="Slide Number Placeholder 3"/>
          <p:cNvSpPr>
            <a:spLocks noGrp="1"/>
          </p:cNvSpPr>
          <p:nvPr>
            <p:ph type="sldNum" sz="quarter" idx="11"/>
          </p:nvPr>
        </p:nvSpPr>
        <p:spPr/>
        <p:txBody>
          <a:bodyPr/>
          <a:lstStyle/>
          <a:p>
            <a:fld id="{1D9A7EC0-582D-4850-BD02-1E29DEF62370}" type="slidenum">
              <a:rPr lang="en-US" smtClean="0"/>
              <a:pPr/>
              <a:t>1</a:t>
            </a:fld>
            <a:endParaRPr lang="en-US" dirty="0"/>
          </a:p>
        </p:txBody>
      </p:sp>
      <p:sp>
        <p:nvSpPr>
          <p:cNvPr id="5" name="Rectangle 4"/>
          <p:cNvSpPr/>
          <p:nvPr/>
        </p:nvSpPr>
        <p:spPr>
          <a:xfrm>
            <a:off x="152400" y="1371600"/>
            <a:ext cx="8839200" cy="5016758"/>
          </a:xfrm>
          <a:prstGeom prst="rect">
            <a:avLst/>
          </a:prstGeom>
        </p:spPr>
        <p:txBody>
          <a:bodyPr wrap="square">
            <a:spAutoFit/>
          </a:bodyPr>
          <a:lstStyle/>
          <a:p>
            <a:r>
              <a:rPr lang="en-GB" sz="1600" dirty="0" smtClean="0">
                <a:latin typeface="Verdana" panose="020B0604030504040204" pitchFamily="34" charset="0"/>
                <a:ea typeface="Calibri" panose="020F0502020204030204" pitchFamily="34" charset="0"/>
              </a:rPr>
              <a:t>The </a:t>
            </a:r>
            <a:r>
              <a:rPr lang="en-GB" sz="1600" dirty="0">
                <a:latin typeface="Verdana" panose="020B0604030504040204" pitchFamily="34" charset="0"/>
                <a:ea typeface="Calibri" panose="020F0502020204030204" pitchFamily="34" charset="0"/>
              </a:rPr>
              <a:t>enclosed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was developed by The Moss Group, Inc. as part of contract deliverables for the National PREA Resource Center (PRC), a cooperative agreement between the National Council on Crime and Delinquency (NCCD) and the Bureau of Justice Assistance (BJA). The Prison Rape Elimination Act (PREA) standards served as the basis for the curriculum’s content and development, with the goal of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being to satisfy specific PREA standard requirements.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It is recommended that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 reviewed in its entirety before choosing which modules to use. Any alterations to the original materials must either be acknowledged during their presentation or have the PRC and The Moss Group, Inc. logos removed.</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BJA is currently undergoing a comprehensive review of the enclosed curriculum for official approval, at which point the BJA logo may be added.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i="1" dirty="0">
                <a:latin typeface="Verdana" panose="020B0604030504040204" pitchFamily="34" charset="0"/>
                <a:ea typeface="Calibri" panose="020F0502020204030204" pitchFamily="34" charset="0"/>
              </a:rPr>
              <a:t>Note: Use of the enclosed curriculum, either in part or whole, does </a:t>
            </a:r>
            <a:r>
              <a:rPr lang="en-GB" sz="1600" i="1" dirty="0" smtClean="0">
                <a:latin typeface="Verdana" panose="020B0604030504040204" pitchFamily="34" charset="0"/>
                <a:ea typeface="Calibri" panose="020F0502020204030204" pitchFamily="34" charset="0"/>
              </a:rPr>
              <a:t>not guarantee </a:t>
            </a:r>
            <a:r>
              <a:rPr lang="en-GB" sz="1600" i="1" dirty="0">
                <a:latin typeface="Verdana" panose="020B0604030504040204" pitchFamily="34" charset="0"/>
                <a:ea typeface="Calibri" panose="020F0502020204030204" pitchFamily="34" charset="0"/>
              </a:rPr>
              <a:t>that an auditor will find a facility “meets standards.” Rather, an </a:t>
            </a:r>
            <a:r>
              <a:rPr lang="en-GB" sz="1600" i="1" dirty="0" smtClean="0">
                <a:latin typeface="Verdana" panose="020B0604030504040204" pitchFamily="34" charset="0"/>
                <a:ea typeface="Calibri" panose="020F0502020204030204" pitchFamily="34" charset="0"/>
              </a:rPr>
              <a:t>auditor</a:t>
            </a:r>
            <a:br>
              <a:rPr lang="en-GB" sz="1600" i="1" dirty="0" smtClean="0">
                <a:latin typeface="Verdana" panose="020B0604030504040204" pitchFamily="34" charset="0"/>
                <a:ea typeface="Calibri" panose="020F0502020204030204" pitchFamily="34" charset="0"/>
              </a:rPr>
            </a:br>
            <a:r>
              <a:rPr lang="en-GB" sz="1600" i="1" dirty="0" smtClean="0">
                <a:latin typeface="Verdana" panose="020B0604030504040204" pitchFamily="34" charset="0"/>
                <a:ea typeface="Calibri" panose="020F0502020204030204" pitchFamily="34" charset="0"/>
              </a:rPr>
              <a:t>will </a:t>
            </a:r>
            <a:r>
              <a:rPr lang="en-GB" sz="1600" i="1" dirty="0">
                <a:latin typeface="Verdana" panose="020B0604030504040204" pitchFamily="34" charset="0"/>
                <a:ea typeface="Calibri" panose="020F0502020204030204" pitchFamily="34" charset="0"/>
              </a:rPr>
              <a:t>take into consideration the curriculum used as part of their </a:t>
            </a:r>
            <a:r>
              <a:rPr lang="en-GB" sz="1600" i="1" dirty="0" smtClean="0">
                <a:latin typeface="Verdana" panose="020B0604030504040204" pitchFamily="34" charset="0"/>
                <a:ea typeface="Calibri" panose="020F0502020204030204" pitchFamily="34" charset="0"/>
              </a:rPr>
              <a:t>overall determination </a:t>
            </a:r>
            <a:r>
              <a:rPr lang="en-GB" sz="1600" i="1" dirty="0">
                <a:latin typeface="Verdana" panose="020B0604030504040204" pitchFamily="34" charset="0"/>
                <a:ea typeface="Calibri" panose="020F0502020204030204" pitchFamily="34" charset="0"/>
              </a:rPr>
              <a:t>of compliance.</a:t>
            </a:r>
            <a:endParaRPr lang="en-AU"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87079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Important Functions of the Law</a:t>
            </a:r>
            <a:endParaRPr lang="en-US" dirty="0"/>
          </a:p>
        </p:txBody>
      </p:sp>
      <p:sp>
        <p:nvSpPr>
          <p:cNvPr id="3" name="Text Placeholder 2"/>
          <p:cNvSpPr>
            <a:spLocks noGrp="1"/>
          </p:cNvSpPr>
          <p:nvPr>
            <p:ph type="body" sz="quarter" idx="3"/>
          </p:nvPr>
        </p:nvSpPr>
        <p:spPr/>
        <p:txBody>
          <a:bodyPr/>
          <a:lstStyle/>
          <a:p>
            <a:r>
              <a:rPr lang="en-US" smtClean="0"/>
              <a:t>Eight (8) Functions:</a:t>
            </a:r>
            <a:endParaRPr lang="en-US" dirty="0" smtClean="0"/>
          </a:p>
        </p:txBody>
      </p:sp>
      <p:sp>
        <p:nvSpPr>
          <p:cNvPr id="4" name="Content Placeholder 3"/>
          <p:cNvSpPr>
            <a:spLocks noGrp="1"/>
          </p:cNvSpPr>
          <p:nvPr>
            <p:ph sz="quarter" idx="4"/>
          </p:nvPr>
        </p:nvSpPr>
        <p:spPr/>
        <p:txBody>
          <a:bodyPr/>
          <a:lstStyle/>
          <a:p>
            <a:pPr marL="342900" indent="-342900">
              <a:buFont typeface="+mj-lt"/>
              <a:buAutoNum type="arabicPeriod"/>
            </a:pPr>
            <a:r>
              <a:rPr lang="en-US" dirty="0" smtClean="0"/>
              <a:t>Makes prevention a top priority</a:t>
            </a:r>
          </a:p>
          <a:p>
            <a:pPr marL="342900" indent="-342900">
              <a:buFont typeface="+mj-lt"/>
              <a:buAutoNum type="arabicPeriod"/>
            </a:pPr>
            <a:endParaRPr lang="en-US" dirty="0" smtClean="0"/>
          </a:p>
          <a:p>
            <a:pPr marL="342900" indent="-342900">
              <a:buFont typeface="+mj-lt"/>
              <a:buAutoNum type="arabicPeriod"/>
            </a:pPr>
            <a:r>
              <a:rPr lang="en-US" dirty="0" smtClean="0"/>
              <a:t>Sets national standards for detection, prevention, reduction, prosecution and punishment</a:t>
            </a:r>
          </a:p>
          <a:p>
            <a:pPr marL="342900" indent="-342900">
              <a:buFont typeface="+mj-lt"/>
              <a:buAutoNum type="arabicPeriod"/>
            </a:pPr>
            <a:endParaRPr lang="en-US" dirty="0" smtClean="0"/>
          </a:p>
          <a:p>
            <a:pPr marL="342900" indent="-342900">
              <a:buFont typeface="+mj-lt"/>
              <a:buAutoNum type="arabicPeriod"/>
            </a:pPr>
            <a:r>
              <a:rPr lang="en-US" dirty="0" smtClean="0"/>
              <a:t>Increases data collection to determine prevalence of sexual abuse and develop applicable responses</a:t>
            </a:r>
          </a:p>
          <a:p>
            <a:pPr marL="342900" indent="-342900">
              <a:buFont typeface="+mj-lt"/>
              <a:buAutoNum type="arabicPeriod"/>
            </a:pPr>
            <a:endParaRPr lang="en-US" dirty="0" smtClean="0"/>
          </a:p>
          <a:p>
            <a:pPr marL="342900" indent="-342900">
              <a:buFont typeface="+mj-lt"/>
              <a:buAutoNum type="arabicPeriod"/>
            </a:pPr>
            <a:r>
              <a:rPr lang="en-US" dirty="0" smtClean="0"/>
              <a:t>Standardizes definitions for collecting data</a:t>
            </a:r>
          </a:p>
          <a:p>
            <a:pPr marL="342900" indent="-342900">
              <a:buFont typeface="+mj-lt"/>
              <a:buAutoNum type="arabicPeriod"/>
            </a:pPr>
            <a:endParaRPr lang="en-US" dirty="0" smtClean="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10</a:t>
            </a:fld>
            <a:endParaRPr lang="en-US" dirty="0"/>
          </a:p>
        </p:txBody>
      </p:sp>
    </p:spTree>
    <p:extLst>
      <p:ext uri="{BB962C8B-B14F-4D97-AF65-F5344CB8AC3E}">
        <p14:creationId xmlns:p14="http://schemas.microsoft.com/office/powerpoint/2010/main" val="83206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randombar(horizontal)">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Important Functions of the Law (continued)</a:t>
            </a:r>
            <a:endParaRPr lang="en-US" dirty="0">
              <a:latin typeface="Verdana"/>
              <a:cs typeface="Verdana"/>
            </a:endParaRPr>
          </a:p>
        </p:txBody>
      </p:sp>
      <p:sp>
        <p:nvSpPr>
          <p:cNvPr id="7" name="Content Placeholder 3"/>
          <p:cNvSpPr>
            <a:spLocks noGrp="1"/>
          </p:cNvSpPr>
          <p:nvPr>
            <p:ph sz="quarter" idx="4"/>
          </p:nvPr>
        </p:nvSpPr>
        <p:spPr>
          <a:xfrm>
            <a:off x="457200" y="1676400"/>
            <a:ext cx="8001000" cy="4495800"/>
          </a:xfrm>
        </p:spPr>
        <p:txBody>
          <a:bodyPr/>
          <a:lstStyle/>
          <a:p>
            <a:pPr marL="338138" indent="-338138">
              <a:buFont typeface="+mj-lt"/>
              <a:buAutoNum type="arabicPeriod" startAt="5"/>
            </a:pPr>
            <a:r>
              <a:rPr lang="en-US" dirty="0" smtClean="0">
                <a:latin typeface="Verdana"/>
                <a:cs typeface="Verdana"/>
              </a:rPr>
              <a:t>Increases accountability of officials who fail to detect, prevent, reduce and prosecute prison sexual assault</a:t>
            </a:r>
          </a:p>
          <a:p>
            <a:pPr marL="338138" indent="-338138">
              <a:buAutoNum type="arabicPeriod" startAt="5"/>
            </a:pPr>
            <a:endParaRPr lang="en-US" dirty="0" smtClean="0">
              <a:latin typeface="Verdana"/>
              <a:cs typeface="Verdana"/>
            </a:endParaRPr>
          </a:p>
          <a:p>
            <a:pPr marL="338138" indent="-338138">
              <a:buAutoNum type="arabicPeriod" startAt="5"/>
            </a:pPr>
            <a:r>
              <a:rPr lang="en-US" dirty="0" smtClean="0">
                <a:latin typeface="Verdana"/>
                <a:cs typeface="Verdana"/>
              </a:rPr>
              <a:t>Protects the inmates’ Eighth Amendment rights</a:t>
            </a:r>
          </a:p>
          <a:p>
            <a:pPr marL="338138" indent="-338138">
              <a:buAutoNum type="arabicPeriod" startAt="5"/>
            </a:pPr>
            <a:endParaRPr lang="en-US" dirty="0" smtClean="0">
              <a:latin typeface="Verdana"/>
              <a:cs typeface="Verdana"/>
            </a:endParaRPr>
          </a:p>
          <a:p>
            <a:pPr marL="338138" indent="-338138">
              <a:buAutoNum type="arabicPeriod" startAt="5"/>
            </a:pPr>
            <a:r>
              <a:rPr lang="en-US" dirty="0" smtClean="0">
                <a:latin typeface="Verdana"/>
                <a:cs typeface="Verdana"/>
              </a:rPr>
              <a:t>Established requirement for accreditation organizations to adopt accreditation standards (re: PREA)</a:t>
            </a:r>
          </a:p>
          <a:p>
            <a:pPr marL="338138" indent="-338138">
              <a:buAutoNum type="arabicPeriod" startAt="5"/>
            </a:pPr>
            <a:endParaRPr lang="en-US" dirty="0" smtClean="0">
              <a:latin typeface="Verdana"/>
              <a:cs typeface="Verdana"/>
            </a:endParaRPr>
          </a:p>
          <a:p>
            <a:pPr marL="338138" indent="-338138">
              <a:buAutoNum type="arabicPeriod" startAt="5"/>
            </a:pPr>
            <a:r>
              <a:rPr lang="en-US" dirty="0" smtClean="0">
                <a:latin typeface="Verdana"/>
                <a:cs typeface="Verdana"/>
              </a:rPr>
              <a:t>Impacts health care, mental health care, disease prevention, crime prevention, investigation and prosecution; physical plant, maintenance, and operation; race relations; poverty, unemployment and homelessness</a:t>
            </a:r>
            <a:endParaRPr lang="en-US" dirty="0">
              <a:latin typeface="Verdana"/>
              <a:cs typeface="Verdana"/>
            </a:endParaRPr>
          </a:p>
        </p:txBody>
      </p:sp>
      <p:sp>
        <p:nvSpPr>
          <p:cNvPr id="3" name="Footer Placeholder 2"/>
          <p:cNvSpPr>
            <a:spLocks noGrp="1"/>
          </p:cNvSpPr>
          <p:nvPr>
            <p:ph type="ftr" sz="quarter" idx="10"/>
          </p:nvPr>
        </p:nvSpPr>
        <p:spPr/>
        <p:txBody>
          <a:bodyPr/>
          <a:lstStyle/>
          <a:p>
            <a:r>
              <a:rPr lang="en-US" smtClean="0"/>
              <a:t>The Moss Group Inc.</a:t>
            </a:r>
            <a:endParaRPr lang="en-US" dirty="0"/>
          </a:p>
        </p:txBody>
      </p:sp>
      <p:sp>
        <p:nvSpPr>
          <p:cNvPr id="4" name="Slide Number Placeholder 3"/>
          <p:cNvSpPr>
            <a:spLocks noGrp="1"/>
          </p:cNvSpPr>
          <p:nvPr>
            <p:ph type="sldNum" sz="quarter" idx="11"/>
          </p:nvPr>
        </p:nvSpPr>
        <p:spPr/>
        <p:txBody>
          <a:bodyPr/>
          <a:lstStyle/>
          <a:p>
            <a:fld id="{1D9A7EC0-582D-4850-BD02-1E29DEF62370}" type="slidenum">
              <a:rPr lang="en-US" smtClean="0"/>
              <a:pPr/>
              <a:t>11</a:t>
            </a:fld>
            <a:endParaRPr lang="en-US" dirty="0"/>
          </a:p>
        </p:txBody>
      </p:sp>
    </p:spTree>
    <p:extLst>
      <p:ext uri="{BB962C8B-B14F-4D97-AF65-F5344CB8AC3E}">
        <p14:creationId xmlns:p14="http://schemas.microsoft.com/office/powerpoint/2010/main" val="169646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randombar(horizontal)">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randombar(horizontal)">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randombar(horizontal)">
                                      <p:cBhvr>
                                        <p:cTn id="2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2:  Explain why PREA was Enacted</a:t>
            </a:r>
            <a:endParaRPr lang="en-US"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146582" y="2160695"/>
            <a:ext cx="6773661" cy="1344506"/>
          </a:xfrm>
          <a:ln>
            <a:solidFill>
              <a:srgbClr val="CA7700"/>
            </a:solidFill>
          </a:ln>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The three primary reasons PREA was enacted according to lawmakers </a:t>
            </a:r>
          </a:p>
          <a:p>
            <a:pPr marL="285750" indent="-285750">
              <a:buFont typeface="Arial" panose="020B0604020202020204" pitchFamily="34" charset="0"/>
              <a:buChar char="•"/>
            </a:pPr>
            <a:r>
              <a:rPr lang="en-US" dirty="0" smtClean="0"/>
              <a:t>Other reasons why PREA was passed</a:t>
            </a:r>
            <a:endParaRPr lang="en-US" dirty="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12</a:t>
            </a:fld>
            <a:endParaRPr lang="en-US" dirty="0"/>
          </a:p>
        </p:txBody>
      </p:sp>
    </p:spTree>
    <p:extLst>
      <p:ext uri="{BB962C8B-B14F-4D97-AF65-F5344CB8AC3E}">
        <p14:creationId xmlns:p14="http://schemas.microsoft.com/office/powerpoint/2010/main" val="2857695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PREA Enactment</a:t>
            </a:r>
            <a:endParaRPr lang="en-US" dirty="0"/>
          </a:p>
        </p:txBody>
      </p:sp>
      <p:sp>
        <p:nvSpPr>
          <p:cNvPr id="8" name="Text Placeholder 7"/>
          <p:cNvSpPr>
            <a:spLocks noGrp="1"/>
          </p:cNvSpPr>
          <p:nvPr>
            <p:ph type="body" sz="quarter" idx="3"/>
          </p:nvPr>
        </p:nvSpPr>
        <p:spPr/>
        <p:txBody>
          <a:bodyPr/>
          <a:lstStyle/>
          <a:p>
            <a:r>
              <a:rPr lang="en-US" dirty="0" smtClean="0"/>
              <a:t>3 stated reasons why PREA was enacted:</a:t>
            </a:r>
          </a:p>
        </p:txBody>
      </p:sp>
      <p:sp>
        <p:nvSpPr>
          <p:cNvPr id="9" name="Content Placeholder 8"/>
          <p:cNvSpPr>
            <a:spLocks noGrp="1"/>
          </p:cNvSpPr>
          <p:nvPr>
            <p:ph sz="quarter" idx="4"/>
          </p:nvPr>
        </p:nvSpPr>
        <p:spPr/>
        <p:txBody>
          <a:bodyPr/>
          <a:lstStyle/>
          <a:p>
            <a:pPr marL="285750" indent="-285750">
              <a:spcAft>
                <a:spcPts val="600"/>
              </a:spcAft>
              <a:buFont typeface="Arial" panose="020B0604020202020204" pitchFamily="34" charset="0"/>
              <a:buChar char="•"/>
            </a:pPr>
            <a:r>
              <a:rPr lang="en-US" dirty="0" smtClean="0"/>
              <a:t>Public Safety</a:t>
            </a:r>
          </a:p>
          <a:p>
            <a:pPr marL="285750" indent="-285750">
              <a:spcAft>
                <a:spcPts val="600"/>
              </a:spcAft>
              <a:buFont typeface="Arial" panose="020B0604020202020204" pitchFamily="34" charset="0"/>
              <a:buChar char="•"/>
            </a:pPr>
            <a:r>
              <a:rPr lang="en-US" dirty="0" smtClean="0"/>
              <a:t>Public Health</a:t>
            </a:r>
          </a:p>
          <a:p>
            <a:pPr marL="285750" indent="-285750">
              <a:spcAft>
                <a:spcPts val="600"/>
              </a:spcAft>
              <a:buFont typeface="Arial" panose="020B0604020202020204" pitchFamily="34" charset="0"/>
              <a:buChar char="•"/>
            </a:pPr>
            <a:r>
              <a:rPr lang="en-US" dirty="0" smtClean="0"/>
              <a:t>Institutional Violence</a:t>
            </a:r>
          </a:p>
          <a:p>
            <a:pPr>
              <a:spcAft>
                <a:spcPts val="600"/>
              </a:spcAft>
            </a:pPr>
            <a:endParaRPr lang="en-US" dirty="0" smtClean="0"/>
          </a:p>
          <a:p>
            <a:pPr>
              <a:spcAft>
                <a:spcPts val="600"/>
              </a:spcAft>
            </a:pPr>
            <a:endParaRPr lang="en-US" dirty="0"/>
          </a:p>
          <a:p>
            <a:pPr algn="ctr">
              <a:spcAft>
                <a:spcPts val="600"/>
              </a:spcAft>
            </a:pPr>
            <a:r>
              <a:rPr lang="en-US" dirty="0" smtClean="0"/>
              <a:t>Can you think of other reasons?</a:t>
            </a:r>
            <a:endParaRPr lang="en-US" dirty="0"/>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Objective 3: Determine </a:t>
            </a:r>
            <a:r>
              <a:rPr lang="en-US" dirty="0"/>
              <a:t>how PREA </a:t>
            </a:r>
            <a:r>
              <a:rPr lang="en-US" dirty="0" smtClean="0"/>
              <a:t>Impacts </a:t>
            </a:r>
            <a:r>
              <a:rPr lang="en-US" dirty="0"/>
              <a:t>your </a:t>
            </a:r>
            <a:r>
              <a:rPr lang="en-US" dirty="0" smtClean="0"/>
              <a:t>Role </a:t>
            </a:r>
            <a:r>
              <a:rPr lang="en-US" dirty="0"/>
              <a:t>as a </a:t>
            </a:r>
            <a:r>
              <a:rPr lang="en-US" dirty="0" smtClean="0"/>
              <a:t>Corrections </a:t>
            </a:r>
            <a:r>
              <a:rPr lang="en-US" dirty="0"/>
              <a:t>P</a:t>
            </a:r>
            <a:r>
              <a:rPr lang="en-US" dirty="0" smtClean="0"/>
              <a:t>rofessional</a:t>
            </a:r>
            <a:endParaRPr lang="en-US"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146582" y="2160694"/>
            <a:ext cx="6773661" cy="18779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PREA Standards and the impact on facility operations</a:t>
            </a:r>
          </a:p>
          <a:p>
            <a:pPr marL="285750" indent="-285750">
              <a:buFont typeface="Arial" panose="020B0604020202020204" pitchFamily="34" charset="0"/>
              <a:buChar char="•"/>
            </a:pPr>
            <a:r>
              <a:rPr lang="en-US" dirty="0" smtClean="0"/>
              <a:t>What we are learning from data to help inform operations</a:t>
            </a:r>
          </a:p>
          <a:p>
            <a:pPr marL="285750" indent="-285750">
              <a:buFont typeface="Arial" panose="020B0604020202020204" pitchFamily="34" charset="0"/>
              <a:buChar char="•"/>
            </a:pPr>
            <a:r>
              <a:rPr lang="en-US" dirty="0" smtClean="0"/>
              <a:t>Legal considerations</a:t>
            </a:r>
          </a:p>
          <a:p>
            <a:pPr marL="285750" indent="-285750">
              <a:buFont typeface="Arial" panose="020B0604020202020204" pitchFamily="34" charset="0"/>
              <a:buChar char="•"/>
            </a:pPr>
            <a:r>
              <a:rPr lang="en-US" dirty="0" smtClean="0"/>
              <a:t>Mandatory reporting laws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14</a:t>
            </a:fld>
            <a:endParaRPr lang="en-US" dirty="0"/>
          </a:p>
        </p:txBody>
      </p:sp>
    </p:spTree>
    <p:extLst>
      <p:ext uri="{BB962C8B-B14F-4D97-AF65-F5344CB8AC3E}">
        <p14:creationId xmlns:p14="http://schemas.microsoft.com/office/powerpoint/2010/main" val="4211818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PREA Impacts Your Job</a:t>
            </a:r>
            <a:endParaRPr lang="en-US" dirty="0"/>
          </a:p>
        </p:txBody>
      </p:sp>
      <p:sp>
        <p:nvSpPr>
          <p:cNvPr id="4" name="Content Placeholder 3"/>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PREA promotes good operational practices regarding safety and security</a:t>
            </a:r>
          </a:p>
          <a:p>
            <a:pPr marL="285750" indent="-285750">
              <a:buFont typeface="Arial" panose="020B0604020202020204" pitchFamily="34" charset="0"/>
              <a:buChar char="•"/>
            </a:pPr>
            <a:r>
              <a:rPr lang="en-US" dirty="0" smtClean="0"/>
              <a:t>For example, standards give direction to: </a:t>
            </a:r>
          </a:p>
          <a:p>
            <a:pPr marL="1028700" lvl="1">
              <a:buFont typeface="Verdana" panose="020B0604030504040204" pitchFamily="34" charset="0"/>
              <a:buChar char="−"/>
            </a:pPr>
            <a:r>
              <a:rPr lang="en-US" dirty="0" smtClean="0"/>
              <a:t>Staffing</a:t>
            </a:r>
            <a:endParaRPr lang="en-US" dirty="0"/>
          </a:p>
          <a:p>
            <a:pPr marL="1028700" lvl="1">
              <a:buFont typeface="Verdana" panose="020B0604030504040204" pitchFamily="34" charset="0"/>
              <a:buChar char="−"/>
            </a:pPr>
            <a:r>
              <a:rPr lang="en-US" dirty="0" smtClean="0"/>
              <a:t>Classification</a:t>
            </a:r>
          </a:p>
          <a:p>
            <a:pPr marL="1028700" lvl="1">
              <a:buFont typeface="Verdana" panose="020B0604030504040204" pitchFamily="34" charset="0"/>
              <a:buChar char="−"/>
            </a:pPr>
            <a:r>
              <a:rPr lang="en-US" dirty="0" smtClean="0"/>
              <a:t>Cross-gender supervision</a:t>
            </a:r>
          </a:p>
          <a:p>
            <a:pPr marL="1028700" lvl="1">
              <a:buFont typeface="Verdana" panose="020B0604030504040204" pitchFamily="34" charset="0"/>
              <a:buChar char="−"/>
            </a:pPr>
            <a:r>
              <a:rPr lang="en-US" dirty="0" smtClean="0"/>
              <a:t>Investigations</a:t>
            </a:r>
          </a:p>
          <a:p>
            <a:pPr marL="1028700" lvl="1">
              <a:buFont typeface="Verdana" panose="020B0604030504040204" pitchFamily="34" charset="0"/>
              <a:buChar char="−"/>
            </a:pPr>
            <a:r>
              <a:rPr lang="en-US" dirty="0" smtClean="0"/>
              <a:t>First responder</a:t>
            </a:r>
          </a:p>
          <a:p>
            <a:pPr marL="1028700" lvl="1">
              <a:buFont typeface="Verdana" panose="020B0604030504040204" pitchFamily="34" charset="0"/>
              <a:buChar char="−"/>
            </a:pPr>
            <a:r>
              <a:rPr lang="en-US" dirty="0" smtClean="0"/>
              <a:t>Training</a:t>
            </a:r>
          </a:p>
          <a:p>
            <a:pPr lvl="1" indent="0">
              <a:buNone/>
            </a:pPr>
            <a:endParaRPr lang="en-US" dirty="0"/>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1D9A7EC0-582D-4850-BD02-1E29DEF62370}"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mtClean="0"/>
              <a:t>PREA Standards</a:t>
            </a:r>
            <a:endParaRPr lang="en-US" dirty="0"/>
          </a:p>
        </p:txBody>
      </p:sp>
      <p:sp>
        <p:nvSpPr>
          <p:cNvPr id="15" name="Content Placeholder 14"/>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To read the Department of Justice’s full set of standards go to:</a:t>
            </a:r>
          </a:p>
          <a:p>
            <a:endParaRPr lang="en-US" dirty="0" smtClean="0"/>
          </a:p>
          <a:p>
            <a:pPr lvl="3"/>
            <a:r>
              <a:rPr lang="en-US" dirty="0">
                <a:hlinkClick r:id="rId2"/>
              </a:rPr>
              <a:t>www.ojp.usdoj.gov/programs/pdfs/prea_final_rule.pdf</a:t>
            </a:r>
            <a:r>
              <a:rPr lang="en-US" dirty="0" smtClean="0"/>
              <a:t> </a:t>
            </a:r>
          </a:p>
          <a:p>
            <a:endParaRPr lang="en-US" dirty="0" smtClean="0"/>
          </a:p>
          <a:p>
            <a:pPr marL="285750" indent="-285750">
              <a:buFont typeface="Arial" panose="020B0604020202020204" pitchFamily="34" charset="0"/>
              <a:buChar char="•"/>
            </a:pPr>
            <a:r>
              <a:rPr lang="en-US" dirty="0" smtClean="0"/>
              <a:t>The standards provide a framework for developing policy, training employees, and preventing, detecting, responding to incidents of sexual abuse and sexual harassment</a:t>
            </a:r>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Learning from the Data: Adult Prisons and Jails</a:t>
            </a:r>
            <a:endParaRPr lang="en-US" dirty="0"/>
          </a:p>
        </p:txBody>
      </p:sp>
      <p:sp>
        <p:nvSpPr>
          <p:cNvPr id="3" name="Text Placeholder 2"/>
          <p:cNvSpPr>
            <a:spLocks noGrp="1"/>
          </p:cNvSpPr>
          <p:nvPr>
            <p:ph sz="quarter" idx="4"/>
          </p:nvPr>
        </p:nvSpPr>
        <p:spPr>
          <a:xfrm>
            <a:off x="381000" y="1258313"/>
            <a:ext cx="7924800" cy="4906963"/>
          </a:xfrm>
        </p:spPr>
        <p:txBody>
          <a:bodyPr/>
          <a:lstStyle/>
          <a:p>
            <a:r>
              <a:rPr lang="en-US" dirty="0" smtClean="0"/>
              <a:t>According to the Bureau of Justice Statistics (BJS)</a:t>
            </a:r>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17</a:t>
            </a:fld>
            <a:endParaRPr lang="en-US" dirty="0"/>
          </a:p>
        </p:txBody>
      </p:sp>
      <p:sp>
        <p:nvSpPr>
          <p:cNvPr id="7" name="TextBox 6"/>
          <p:cNvSpPr txBox="1"/>
          <p:nvPr/>
        </p:nvSpPr>
        <p:spPr>
          <a:xfrm>
            <a:off x="7010400" y="3180926"/>
            <a:ext cx="1981200" cy="1015663"/>
          </a:xfrm>
          <a:prstGeom prst="rect">
            <a:avLst/>
          </a:prstGeom>
          <a:noFill/>
        </p:spPr>
        <p:txBody>
          <a:bodyPr wrap="square" rtlCol="0">
            <a:spAutoFit/>
          </a:bodyPr>
          <a:lstStyle/>
          <a:p>
            <a:r>
              <a:rPr lang="en-US" sz="1200" dirty="0" smtClean="0">
                <a:solidFill>
                  <a:srgbClr val="5F574F"/>
                </a:solidFill>
                <a:cs typeface="Verdana"/>
              </a:rPr>
              <a:t>Source</a:t>
            </a:r>
            <a:r>
              <a:rPr lang="en-US" sz="1200" dirty="0">
                <a:solidFill>
                  <a:srgbClr val="5F574F"/>
                </a:solidFill>
                <a:cs typeface="Verdana"/>
              </a:rPr>
              <a:t>:  Sexual Victimization in Prisons and Jails Reported by </a:t>
            </a:r>
            <a:r>
              <a:rPr lang="en-US" sz="1200" dirty="0" smtClean="0">
                <a:solidFill>
                  <a:srgbClr val="5F574F"/>
                </a:solidFill>
                <a:cs typeface="Verdana"/>
              </a:rPr>
              <a:t>Inmates (2011-12) http</a:t>
            </a:r>
            <a:r>
              <a:rPr lang="en-US" sz="1200" dirty="0">
                <a:solidFill>
                  <a:srgbClr val="5F574F"/>
                </a:solidFill>
                <a:cs typeface="Verdana"/>
              </a:rPr>
              <a:t>://www.bjs.gov/index.cfm?ty=pbdetail&amp;iid=4654</a:t>
            </a:r>
            <a:endParaRPr lang="en-US" sz="1200" dirty="0">
              <a:solidFill>
                <a:srgbClr val="5F574F"/>
              </a:solidFill>
            </a:endParaRPr>
          </a:p>
        </p:txBody>
      </p:sp>
      <p:graphicFrame>
        <p:nvGraphicFramePr>
          <p:cNvPr id="13" name="Diagram 12"/>
          <p:cNvGraphicFramePr/>
          <p:nvPr>
            <p:extLst>
              <p:ext uri="{D42A27DB-BD31-4B8C-83A1-F6EECF244321}">
                <p14:modId xmlns:p14="http://schemas.microsoft.com/office/powerpoint/2010/main" val="3608846635"/>
              </p:ext>
            </p:extLst>
          </p:nvPr>
        </p:nvGraphicFramePr>
        <p:xfrm>
          <a:off x="647700" y="1752600"/>
          <a:ext cx="7848600" cy="4655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7696200" cy="639762"/>
          </a:xfrm>
        </p:spPr>
        <p:txBody>
          <a:bodyPr/>
          <a:lstStyle/>
          <a:p>
            <a:r>
              <a:rPr lang="en-US" dirty="0" smtClean="0">
                <a:latin typeface="Verdana"/>
                <a:cs typeface="Verdana"/>
              </a:rPr>
              <a:t>According to the Bureau of Justice Statistics (BJS) (2012):</a:t>
            </a:r>
          </a:p>
        </p:txBody>
      </p:sp>
      <p:sp>
        <p:nvSpPr>
          <p:cNvPr id="4" name="Content Placeholder 3"/>
          <p:cNvSpPr>
            <a:spLocks noGrp="1"/>
          </p:cNvSpPr>
          <p:nvPr>
            <p:ph sz="half" idx="2"/>
          </p:nvPr>
        </p:nvSpPr>
        <p:spPr>
          <a:xfrm>
            <a:off x="457200" y="2405061"/>
            <a:ext cx="4040188" cy="3721101"/>
          </a:xfrm>
        </p:spPr>
        <p:txBody>
          <a:bodyPr>
            <a:normAutofit/>
          </a:bodyPr>
          <a:lstStyle/>
          <a:p>
            <a:pPr marL="292100" indent="-292100">
              <a:buFont typeface="Arial"/>
              <a:buChar char="•"/>
            </a:pPr>
            <a:r>
              <a:rPr lang="en-US" sz="1800" dirty="0" smtClean="0">
                <a:latin typeface="Verdana"/>
                <a:cs typeface="Verdana"/>
              </a:rPr>
              <a:t>9.5% (1,720) adjudicated youth in state and state contracted facilities reported experiencing one (1) or more incidents of sexual victimization</a:t>
            </a:r>
          </a:p>
          <a:p>
            <a:pPr marL="292100" indent="-292100">
              <a:buFont typeface="Arial"/>
              <a:buChar char="•"/>
            </a:pPr>
            <a:endParaRPr lang="en-US" sz="1800" dirty="0" smtClean="0">
              <a:latin typeface="Verdana"/>
              <a:cs typeface="Verdana"/>
            </a:endParaRPr>
          </a:p>
          <a:p>
            <a:pPr marL="292100" indent="-292100">
              <a:buFont typeface="Arial"/>
              <a:buChar char="•"/>
            </a:pPr>
            <a:endParaRPr lang="en-US" sz="1800" dirty="0" smtClean="0">
              <a:latin typeface="Verdana"/>
              <a:cs typeface="Verdana"/>
            </a:endParaRPr>
          </a:p>
          <a:p>
            <a:pPr marL="292100" indent="-292100">
              <a:buFont typeface="Arial"/>
              <a:buChar char="•"/>
            </a:pPr>
            <a:endParaRPr lang="en-US" dirty="0" smtClean="0">
              <a:latin typeface="Verdana"/>
              <a:cs typeface="Verdana"/>
            </a:endParaRPr>
          </a:p>
        </p:txBody>
      </p:sp>
      <p:sp>
        <p:nvSpPr>
          <p:cNvPr id="9" name="Content Placeholder 8"/>
          <p:cNvSpPr>
            <a:spLocks noGrp="1"/>
          </p:cNvSpPr>
          <p:nvPr>
            <p:ph sz="quarter" idx="4"/>
          </p:nvPr>
        </p:nvSpPr>
        <p:spPr>
          <a:xfrm>
            <a:off x="4645025" y="2405061"/>
            <a:ext cx="4041775" cy="3721102"/>
          </a:xfrm>
        </p:spPr>
        <p:txBody>
          <a:bodyPr/>
          <a:lstStyle/>
          <a:p>
            <a:pPr marL="292100" indent="-292100">
              <a:buFont typeface="Arial"/>
              <a:buChar char="•"/>
            </a:pPr>
            <a:r>
              <a:rPr lang="en-US" sz="1800" dirty="0">
                <a:latin typeface="Verdana"/>
                <a:cs typeface="Verdana"/>
              </a:rPr>
              <a:t>2.5% (450 youth) reported </a:t>
            </a:r>
            <a:r>
              <a:rPr lang="en-US" sz="1800" dirty="0" smtClean="0">
                <a:latin typeface="Verdana"/>
                <a:cs typeface="Verdana"/>
              </a:rPr>
              <a:t>youth-on-youth </a:t>
            </a:r>
            <a:r>
              <a:rPr lang="en-US" sz="1800" dirty="0">
                <a:latin typeface="Verdana"/>
                <a:cs typeface="Verdana"/>
              </a:rPr>
              <a:t>incidents</a:t>
            </a:r>
          </a:p>
          <a:p>
            <a:pPr marL="800100" lvl="5" indent="-342900">
              <a:buFont typeface="Lucida Grande"/>
              <a:buChar char="‑"/>
            </a:pPr>
            <a:r>
              <a:rPr lang="en-US" sz="1800" dirty="0">
                <a:solidFill>
                  <a:srgbClr val="5F574F"/>
                </a:solidFill>
                <a:latin typeface="Verdana"/>
                <a:cs typeface="Verdana"/>
              </a:rPr>
              <a:t>67.7% reported experiencing physical force or threat of force</a:t>
            </a:r>
          </a:p>
          <a:p>
            <a:pPr marL="800100" lvl="5" indent="-342900">
              <a:buFont typeface="Lucida Grande"/>
              <a:buChar char="‑"/>
            </a:pPr>
            <a:r>
              <a:rPr lang="en-US" sz="1800" dirty="0">
                <a:solidFill>
                  <a:srgbClr val="5F574F"/>
                </a:solidFill>
                <a:latin typeface="Verdana"/>
                <a:cs typeface="Verdana"/>
              </a:rPr>
              <a:t>25.2% incidents were a result of favors of protection</a:t>
            </a:r>
          </a:p>
          <a:p>
            <a:pPr marL="800100" lvl="5" indent="-342900">
              <a:buFont typeface="Lucida Grande"/>
              <a:buChar char="‑"/>
            </a:pPr>
            <a:r>
              <a:rPr lang="en-US" sz="1800" dirty="0">
                <a:solidFill>
                  <a:srgbClr val="5F574F"/>
                </a:solidFill>
                <a:latin typeface="Verdana"/>
                <a:cs typeface="Verdana"/>
              </a:rPr>
              <a:t>18.1% were given drugs or alcohol to engage in sexual contact</a:t>
            </a:r>
          </a:p>
          <a:p>
            <a:endParaRPr lang="en-US" dirty="0"/>
          </a:p>
        </p:txBody>
      </p:sp>
      <p:sp>
        <p:nvSpPr>
          <p:cNvPr id="2" name="Title 1"/>
          <p:cNvSpPr>
            <a:spLocks noGrp="1"/>
          </p:cNvSpPr>
          <p:nvPr>
            <p:ph type="title"/>
          </p:nvPr>
        </p:nvSpPr>
        <p:spPr/>
        <p:txBody>
          <a:bodyPr/>
          <a:lstStyle/>
          <a:p>
            <a:pPr>
              <a:lnSpc>
                <a:spcPct val="100000"/>
              </a:lnSpc>
            </a:pPr>
            <a:r>
              <a:rPr lang="en-US" dirty="0" smtClean="0">
                <a:latin typeface="Verdana"/>
                <a:cs typeface="Verdana"/>
              </a:rPr>
              <a:t>What are We Learning from the Data: Juveniles</a:t>
            </a:r>
            <a:endParaRPr lang="en-US" dirty="0">
              <a:latin typeface="Verdana"/>
              <a:cs typeface="Verdana"/>
            </a:endParaRPr>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18</a:t>
            </a:fld>
            <a:endParaRPr lang="en-US" dirty="0"/>
          </a:p>
        </p:txBody>
      </p:sp>
      <p:sp>
        <p:nvSpPr>
          <p:cNvPr id="7" name="TextBox 6"/>
          <p:cNvSpPr txBox="1"/>
          <p:nvPr/>
        </p:nvSpPr>
        <p:spPr>
          <a:xfrm>
            <a:off x="304800" y="5901751"/>
            <a:ext cx="7620000" cy="461665"/>
          </a:xfrm>
          <a:prstGeom prst="rect">
            <a:avLst/>
          </a:prstGeom>
          <a:noFill/>
        </p:spPr>
        <p:txBody>
          <a:bodyPr wrap="square" rtlCol="0">
            <a:spAutoFit/>
          </a:bodyPr>
          <a:lstStyle/>
          <a:p>
            <a:r>
              <a:rPr lang="en-US" sz="1200" dirty="0">
                <a:solidFill>
                  <a:srgbClr val="5F574F"/>
                </a:solidFill>
                <a:cs typeface="Verdana"/>
              </a:rPr>
              <a:t>Source:  Sexual Victimization in  Juvenile Facilities </a:t>
            </a:r>
            <a:r>
              <a:rPr lang="en-US" sz="1200" dirty="0" smtClean="0">
                <a:solidFill>
                  <a:srgbClr val="5F574F"/>
                </a:solidFill>
                <a:cs typeface="Verdana"/>
              </a:rPr>
              <a:t> (2011-12)  </a:t>
            </a:r>
            <a:r>
              <a:rPr lang="en-US" sz="1200" dirty="0">
                <a:solidFill>
                  <a:srgbClr val="5F574F"/>
                </a:solidFill>
                <a:cs typeface="Verdana"/>
                <a:hlinkClick r:id="rId2"/>
              </a:rPr>
              <a:t>http://</a:t>
            </a:r>
            <a:r>
              <a:rPr lang="en-US" sz="1200" dirty="0" smtClean="0">
                <a:solidFill>
                  <a:srgbClr val="5F574F"/>
                </a:solidFill>
                <a:cs typeface="Verdana"/>
                <a:hlinkClick r:id="rId2"/>
              </a:rPr>
              <a:t>www.bjs.gov/index.cfm?ty=pbdetail&amp;iid=4656</a:t>
            </a:r>
            <a:r>
              <a:rPr lang="en-US" sz="1200" dirty="0" smtClean="0">
                <a:solidFill>
                  <a:srgbClr val="5F574F"/>
                </a:solidFill>
                <a:cs typeface="Verdana"/>
              </a:rPr>
              <a:t>  </a:t>
            </a:r>
            <a:endParaRPr lang="en-US" sz="1200" dirty="0">
              <a:solidFill>
                <a:srgbClr val="5F574F"/>
              </a:solidFill>
              <a:cs typeface="Verdana"/>
            </a:endParaRPr>
          </a:p>
          <a:p>
            <a:endParaRPr lang="en-US" sz="1200" dirty="0">
              <a:solidFill>
                <a:srgbClr val="5F574F"/>
              </a:solidFill>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4356920"/>
            <a:ext cx="1781401" cy="155191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Juvenile Data, Continued</a:t>
            </a:r>
            <a:endParaRPr lang="en-US" dirty="0"/>
          </a:p>
        </p:txBody>
      </p:sp>
      <p:sp>
        <p:nvSpPr>
          <p:cNvPr id="4" name="Content Placeholder 3"/>
          <p:cNvSpPr>
            <a:spLocks noGrp="1"/>
          </p:cNvSpPr>
          <p:nvPr>
            <p:ph sz="quarter" idx="4"/>
          </p:nvPr>
        </p:nvSpPr>
        <p:spPr/>
        <p:txBody>
          <a:bodyPr/>
          <a:lstStyle/>
          <a:p>
            <a:pPr lvl="5"/>
            <a:endParaRPr lang="en-US" dirty="0" smtClean="0"/>
          </a:p>
          <a:p>
            <a:pPr marL="285750" indent="-285750">
              <a:buFont typeface="Arial" panose="020B0604020202020204" pitchFamily="34" charset="0"/>
              <a:buChar char="•"/>
            </a:pPr>
            <a:r>
              <a:rPr lang="en-US" dirty="0" smtClean="0"/>
              <a:t>7.7% (1,390 youth) reported staff on youth incidents</a:t>
            </a:r>
          </a:p>
          <a:p>
            <a:pPr lvl="2">
              <a:buFont typeface="Verdana" panose="020B0604030504040204" pitchFamily="34" charset="0"/>
              <a:buChar char="−"/>
            </a:pPr>
            <a:r>
              <a:rPr lang="en-US" dirty="0" smtClean="0"/>
              <a:t>3.5% reported sexual contact with staff as a result of force or another form of coercion</a:t>
            </a:r>
          </a:p>
          <a:p>
            <a:pPr lvl="2"/>
            <a:endParaRPr lang="en-US" dirty="0" smtClean="0"/>
          </a:p>
          <a:p>
            <a:pPr marL="285750" indent="-285750">
              <a:buFont typeface="Arial" panose="020B0604020202020204" pitchFamily="34" charset="0"/>
              <a:buChar char="•"/>
            </a:pPr>
            <a:r>
              <a:rPr lang="en-US" dirty="0" smtClean="0"/>
              <a:t>4.7%  (850 youth) reported sexual contact with staff without any force, threat, or explicit form of coercion</a:t>
            </a:r>
          </a:p>
          <a:p>
            <a:endParaRPr lang="en-US" dirty="0" smtClean="0"/>
          </a:p>
          <a:p>
            <a:endParaRPr lang="en-US" dirty="0" smtClean="0"/>
          </a:p>
          <a:p>
            <a:pPr lvl="3"/>
            <a:endParaRPr lang="en-US" dirty="0" smtClean="0"/>
          </a:p>
          <a:p>
            <a:pPr lvl="3"/>
            <a:endParaRPr lang="en-US" dirty="0" smtClean="0"/>
          </a:p>
          <a:p>
            <a:pPr lvl="3"/>
            <a:endParaRPr lang="en-US" dirty="0"/>
          </a:p>
        </p:txBody>
      </p:sp>
      <p:sp>
        <p:nvSpPr>
          <p:cNvPr id="3" name="Footer Placeholder 2"/>
          <p:cNvSpPr>
            <a:spLocks noGrp="1"/>
          </p:cNvSpPr>
          <p:nvPr>
            <p:ph type="ftr" sz="quarter" idx="10"/>
          </p:nvPr>
        </p:nvSpPr>
        <p:spPr/>
        <p:txBody>
          <a:bodyPr/>
          <a:lstStyle/>
          <a:p>
            <a:r>
              <a:rPr lang="en-US" smtClean="0"/>
              <a:t>The Moss Group Inc.</a:t>
            </a:r>
            <a:endParaRPr lang="en-US" dirty="0"/>
          </a:p>
        </p:txBody>
      </p:sp>
      <p:sp>
        <p:nvSpPr>
          <p:cNvPr id="5" name="Slide Number Placeholder 4"/>
          <p:cNvSpPr>
            <a:spLocks noGrp="1"/>
          </p:cNvSpPr>
          <p:nvPr>
            <p:ph type="sldNum" sz="quarter" idx="11"/>
          </p:nvPr>
        </p:nvSpPr>
        <p:spPr/>
        <p:txBody>
          <a:bodyPr/>
          <a:lstStyle/>
          <a:p>
            <a:fld id="{1D9A7EC0-582D-4850-BD02-1E29DEF62370}" type="slidenum">
              <a:rPr lang="en-US" smtClean="0"/>
              <a:pPr/>
              <a:t>19</a:t>
            </a:fld>
            <a:endParaRPr lang="en-US" dirty="0"/>
          </a:p>
        </p:txBody>
      </p:sp>
      <p:sp>
        <p:nvSpPr>
          <p:cNvPr id="6" name="TextBox 5"/>
          <p:cNvSpPr txBox="1"/>
          <p:nvPr/>
        </p:nvSpPr>
        <p:spPr>
          <a:xfrm>
            <a:off x="381000" y="5632083"/>
            <a:ext cx="7391400" cy="461665"/>
          </a:xfrm>
          <a:prstGeom prst="rect">
            <a:avLst/>
          </a:prstGeom>
          <a:noFill/>
        </p:spPr>
        <p:txBody>
          <a:bodyPr wrap="square" rtlCol="0">
            <a:spAutoFit/>
          </a:bodyPr>
          <a:lstStyle/>
          <a:p>
            <a:pPr marL="292100" lvl="3" indent="-292100">
              <a:buNone/>
            </a:pPr>
            <a:endParaRPr lang="en-US" sz="1200" dirty="0">
              <a:solidFill>
                <a:srgbClr val="5F574F"/>
              </a:solidFill>
              <a:cs typeface="Verdana"/>
            </a:endParaRPr>
          </a:p>
          <a:p>
            <a:pPr marL="292100" lvl="3" indent="-292100">
              <a:buNone/>
            </a:pPr>
            <a:r>
              <a:rPr lang="en-US" sz="1200" dirty="0">
                <a:solidFill>
                  <a:srgbClr val="5F574F"/>
                </a:solidFill>
                <a:cs typeface="Verdana"/>
              </a:rPr>
              <a:t>Source:  Sexual Victimization in  Juvenile Facilities </a:t>
            </a:r>
            <a:r>
              <a:rPr lang="en-US" sz="1200" dirty="0" smtClean="0">
                <a:solidFill>
                  <a:srgbClr val="5F574F"/>
                </a:solidFill>
                <a:cs typeface="Verdana"/>
              </a:rPr>
              <a:t>(2011-12) </a:t>
            </a:r>
            <a:r>
              <a:rPr lang="en-US" sz="1200" dirty="0" smtClean="0">
                <a:solidFill>
                  <a:srgbClr val="5F574F"/>
                </a:solidFill>
                <a:cs typeface="Verdana"/>
                <a:hlinkClick r:id="rId2"/>
              </a:rPr>
              <a:t>http</a:t>
            </a:r>
            <a:r>
              <a:rPr lang="en-US" sz="1200" dirty="0">
                <a:solidFill>
                  <a:srgbClr val="5F574F"/>
                </a:solidFill>
                <a:cs typeface="Verdana"/>
                <a:hlinkClick r:id="rId2"/>
              </a:rPr>
              <a:t>://</a:t>
            </a:r>
            <a:r>
              <a:rPr lang="en-US" sz="1200" dirty="0" smtClean="0">
                <a:solidFill>
                  <a:srgbClr val="5F574F"/>
                </a:solidFill>
                <a:cs typeface="Verdana"/>
                <a:hlinkClick r:id="rId2"/>
              </a:rPr>
              <a:t>www.bjs.gov/index.cfm?ty=pbdetail&amp;iid=4656</a:t>
            </a:r>
            <a:r>
              <a:rPr lang="en-US" sz="1200" dirty="0" smtClean="0">
                <a:solidFill>
                  <a:srgbClr val="5F574F"/>
                </a:solidFill>
                <a:cs typeface="Verdana"/>
              </a:rPr>
              <a:t> </a:t>
            </a:r>
            <a:endParaRPr lang="en-US" sz="1200" dirty="0">
              <a:solidFill>
                <a:srgbClr val="5F574F"/>
              </a:solidFill>
              <a:cs typeface="Verdana"/>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267200"/>
            <a:ext cx="1781401" cy="15519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900" y="3276600"/>
            <a:ext cx="6553200" cy="2133600"/>
          </a:xfrm>
        </p:spPr>
        <p:txBody>
          <a:bodyPr>
            <a:normAutofit/>
          </a:bodyPr>
          <a:lstStyle/>
          <a:p>
            <a:r>
              <a:rPr lang="en-US" dirty="0" smtClean="0">
                <a:effectLst/>
                <a:latin typeface="Verdana"/>
                <a:cs typeface="Verdana"/>
              </a:rPr>
              <a:t>Unit 1: The Prison Rape Elimination Act:  </a:t>
            </a:r>
            <a:br>
              <a:rPr lang="en-US" dirty="0" smtClean="0">
                <a:effectLst/>
                <a:latin typeface="Verdana"/>
                <a:cs typeface="Verdana"/>
              </a:rPr>
            </a:br>
            <a:r>
              <a:rPr lang="en-US" dirty="0" smtClean="0">
                <a:effectLst/>
                <a:latin typeface="Verdana"/>
                <a:cs typeface="Verdana"/>
              </a:rPr>
              <a:t>Overview of the Law and Your Role</a:t>
            </a:r>
            <a:endParaRPr lang="en-US" dirty="0">
              <a:effectLst/>
              <a:latin typeface="Verdana"/>
              <a:cs typeface="Verdana"/>
            </a:endParaRPr>
          </a:p>
        </p:txBody>
      </p:sp>
      <p:sp>
        <p:nvSpPr>
          <p:cNvPr id="3" name="TextBox 2"/>
          <p:cNvSpPr txBox="1"/>
          <p:nvPr/>
        </p:nvSpPr>
        <p:spPr>
          <a:xfrm>
            <a:off x="152400" y="5715000"/>
            <a:ext cx="8839200" cy="1015663"/>
          </a:xfrm>
          <a:prstGeom prst="rect">
            <a:avLst/>
          </a:prstGeom>
          <a:noFill/>
        </p:spPr>
        <p:txBody>
          <a:bodyPr wrap="square" rtlCol="0">
            <a:spAutoFit/>
          </a:bodyPr>
          <a:lstStyle/>
          <a:p>
            <a:r>
              <a:rPr lang="en-US" sz="1000" b="1" i="1" dirty="0"/>
              <a:t>Notice of Federal Funding and Federal Disclaimer </a:t>
            </a:r>
            <a:r>
              <a:rPr lang="en-US" sz="1000" i="1" dirty="0"/>
              <a:t>– This project was supported by Grant No. 2010-RP-BX-K001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Office for Victims of Crime, and the Office of Sex Offender Sentencing, Monitoring, Apprehending, Registering, and Tracking. Points of view or opinions in this document are those of the author and do not necessarily represent the official position or policies of the U.S. Department of Justice nor those of the National Council on Crime and Delinquency (NCCD), which administers the National PREA Resource Center through a cooperative agreement with the Bureau of Justice Assistance. </a:t>
            </a:r>
            <a:endParaRPr lang="en-US" sz="1000" dirty="0">
              <a:latin typeface="Verdana"/>
              <a:cs typeface="Verdana"/>
            </a:endParaRPr>
          </a:p>
        </p:txBody>
      </p:sp>
    </p:spTree>
    <p:extLst>
      <p:ext uri="{BB962C8B-B14F-4D97-AF65-F5344CB8AC3E}">
        <p14:creationId xmlns:p14="http://schemas.microsoft.com/office/powerpoint/2010/main" val="2681174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nSpc>
                <a:spcPct val="100000"/>
              </a:lnSpc>
            </a:pPr>
            <a:r>
              <a:rPr lang="en-US" dirty="0" smtClean="0">
                <a:latin typeface="Verdana"/>
                <a:cs typeface="Verdana"/>
              </a:rPr>
              <a:t>Group Activity</a:t>
            </a:r>
            <a:endParaRPr lang="en-US" dirty="0">
              <a:latin typeface="Verdana"/>
              <a:cs typeface="Verdana"/>
            </a:endParaRPr>
          </a:p>
        </p:txBody>
      </p:sp>
      <p:sp>
        <p:nvSpPr>
          <p:cNvPr id="8" name="Content Placeholder 7"/>
          <p:cNvSpPr>
            <a:spLocks noGrp="1"/>
          </p:cNvSpPr>
          <p:nvPr>
            <p:ph sz="quarter" idx="4294967295"/>
          </p:nvPr>
        </p:nvSpPr>
        <p:spPr>
          <a:xfrm>
            <a:off x="4648200" y="1600200"/>
            <a:ext cx="3962400" cy="3840163"/>
          </a:xfrm>
        </p:spPr>
        <p:txBody>
          <a:bodyPr>
            <a:normAutofit/>
          </a:bodyPr>
          <a:lstStyle/>
          <a:p>
            <a:pPr marL="0" indent="0">
              <a:buNone/>
            </a:pPr>
            <a:r>
              <a:rPr lang="en-US" sz="2000" b="1" dirty="0">
                <a:solidFill>
                  <a:srgbClr val="CA7700"/>
                </a:solidFill>
                <a:latin typeface="Verdana"/>
                <a:ea typeface="Verdana" pitchFamily="34" charset="0"/>
                <a:cs typeface="Verdana"/>
              </a:rPr>
              <a:t>In your </a:t>
            </a:r>
            <a:r>
              <a:rPr lang="en-US" sz="2000" b="1" dirty="0" smtClean="0">
                <a:solidFill>
                  <a:srgbClr val="CA7700"/>
                </a:solidFill>
                <a:latin typeface="Verdana"/>
                <a:ea typeface="Verdana" pitchFamily="34" charset="0"/>
                <a:cs typeface="Verdana"/>
              </a:rPr>
              <a:t>groups, </a:t>
            </a:r>
            <a:r>
              <a:rPr lang="en-US" sz="2000" b="1" dirty="0">
                <a:solidFill>
                  <a:srgbClr val="CA7700"/>
                </a:solidFill>
                <a:latin typeface="Verdana"/>
                <a:ea typeface="Verdana" pitchFamily="34" charset="0"/>
                <a:cs typeface="Verdana"/>
              </a:rPr>
              <a:t>answer the following:</a:t>
            </a:r>
          </a:p>
          <a:p>
            <a:pPr marL="292100" indent="-292100">
              <a:buFont typeface="Arial"/>
              <a:buChar char="•"/>
            </a:pPr>
            <a:endParaRPr lang="en-US" sz="2000" u="sng" dirty="0" smtClean="0">
              <a:solidFill>
                <a:srgbClr val="5F574F"/>
              </a:solidFill>
              <a:latin typeface="Verdana"/>
              <a:cs typeface="Verdana"/>
            </a:endParaRPr>
          </a:p>
          <a:p>
            <a:pPr marL="292100" indent="-292100">
              <a:buFont typeface="Arial"/>
              <a:buChar char="•"/>
            </a:pPr>
            <a:r>
              <a:rPr lang="en-US" sz="1800" dirty="0" smtClean="0">
                <a:solidFill>
                  <a:srgbClr val="5F574F"/>
                </a:solidFill>
                <a:latin typeface="Verdana" pitchFamily="34" charset="0"/>
                <a:ea typeface="Verdana" pitchFamily="34" charset="0"/>
                <a:cs typeface="Verdana" pitchFamily="34" charset="0"/>
              </a:rPr>
              <a:t>Has PREA impacted your job?</a:t>
            </a:r>
          </a:p>
          <a:p>
            <a:pPr marL="292100" indent="-292100">
              <a:buFont typeface="Arial"/>
              <a:buChar char="•"/>
            </a:pPr>
            <a:r>
              <a:rPr lang="en-US" sz="1800" dirty="0" smtClean="0">
                <a:solidFill>
                  <a:srgbClr val="5F574F"/>
                </a:solidFill>
                <a:latin typeface="Verdana"/>
                <a:cs typeface="Verdana"/>
              </a:rPr>
              <a:t>What may be more challenging as a result of PREA? </a:t>
            </a:r>
          </a:p>
          <a:p>
            <a:pPr marL="292100" indent="-292100">
              <a:buFont typeface="Arial"/>
              <a:buChar char="•"/>
            </a:pPr>
            <a:r>
              <a:rPr lang="en-US" sz="1800" dirty="0" smtClean="0">
                <a:solidFill>
                  <a:srgbClr val="5F574F"/>
                </a:solidFill>
                <a:latin typeface="Verdana"/>
                <a:cs typeface="Verdana"/>
              </a:rPr>
              <a:t>How might PREA be helpful in your job?</a:t>
            </a:r>
          </a:p>
          <a:p>
            <a:endParaRPr lang="en-US" sz="2000" dirty="0" smtClean="0">
              <a:solidFill>
                <a:srgbClr val="5F574F"/>
              </a:solidFill>
              <a:latin typeface="Verdana"/>
              <a:cs typeface="Verdana"/>
            </a:endParaRPr>
          </a:p>
          <a:p>
            <a:endParaRPr lang="en-US" sz="2000" dirty="0" smtClean="0">
              <a:solidFill>
                <a:srgbClr val="5F574F"/>
              </a:solidFill>
              <a:latin typeface="Verdana"/>
              <a:cs typeface="Verdana"/>
            </a:endParaRPr>
          </a:p>
        </p:txBody>
      </p:sp>
      <p:pic>
        <p:nvPicPr>
          <p:cNvPr id="9" name="Content Placeholder 9" descr="discussion group.jpg"/>
          <p:cNvPicPr>
            <a:picLocks noGrp="1" noChangeAspect="1"/>
          </p:cNvPicPr>
          <p:nvPr>
            <p:ph sz="half" idx="1"/>
          </p:nvPr>
        </p:nvPicPr>
        <p:blipFill>
          <a:blip r:embed="rId3" cstate="print"/>
          <a:stretch>
            <a:fillRect/>
          </a:stretch>
        </p:blipFill>
        <p:spPr>
          <a:xfrm>
            <a:off x="533400" y="2667000"/>
            <a:ext cx="3810000" cy="3086100"/>
          </a:xfrm>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rogress.jpg"/>
          <p:cNvPicPr>
            <a:picLocks noChangeAspect="1"/>
          </p:cNvPicPr>
          <p:nvPr/>
        </p:nvPicPr>
        <p:blipFill>
          <a:blip r:embed="rId2" cstate="print"/>
          <a:stretch>
            <a:fillRect/>
          </a:stretch>
        </p:blipFill>
        <p:spPr>
          <a:xfrm>
            <a:off x="5625749" y="5168776"/>
            <a:ext cx="2237673" cy="1660427"/>
          </a:xfrm>
          <a:prstGeom prst="rect">
            <a:avLst/>
          </a:prstGeom>
        </p:spPr>
      </p:pic>
      <p:sp>
        <p:nvSpPr>
          <p:cNvPr id="4" name="Content Placeholder 3"/>
          <p:cNvSpPr>
            <a:spLocks noGrp="1"/>
          </p:cNvSpPr>
          <p:nvPr>
            <p:ph sz="half" idx="1"/>
          </p:nvPr>
        </p:nvSpPr>
        <p:spPr>
          <a:xfrm>
            <a:off x="452906" y="1600200"/>
            <a:ext cx="8233894" cy="2743200"/>
          </a:xfrm>
        </p:spPr>
        <p:txBody>
          <a:bodyPr>
            <a:noAutofit/>
          </a:bodyPr>
          <a:lstStyle/>
          <a:p>
            <a:pPr marL="292100" indent="-292100">
              <a:buFont typeface="Arial" pitchFamily="34" charset="0"/>
              <a:buChar char="•"/>
            </a:pPr>
            <a:r>
              <a:rPr lang="en-US" dirty="0" smtClean="0">
                <a:latin typeface="Verdana"/>
                <a:cs typeface="Verdana"/>
              </a:rPr>
              <a:t>The climate within corrections agencies has changed significantly over the last two decades</a:t>
            </a:r>
          </a:p>
          <a:p>
            <a:pPr marL="292100" indent="-292100"/>
            <a:endParaRPr lang="en-US" dirty="0" smtClean="0">
              <a:latin typeface="Verdana"/>
              <a:cs typeface="Verdana"/>
            </a:endParaRPr>
          </a:p>
          <a:p>
            <a:pPr marL="292100" indent="-292100">
              <a:buFont typeface="Arial" pitchFamily="34" charset="0"/>
              <a:buChar char="•"/>
            </a:pPr>
            <a:r>
              <a:rPr lang="en-US" dirty="0" smtClean="0">
                <a:latin typeface="Verdana"/>
                <a:cs typeface="Verdana"/>
              </a:rPr>
              <a:t>Correctional administrators have been addressing staff sexual misconduct as a correctional management issue requiring a multiple strategy approach since the early 1990’s. Before then, it was addressed on a case-by-case basis by administrators</a:t>
            </a:r>
          </a:p>
          <a:p>
            <a:pPr marL="292100" indent="-292100">
              <a:buFont typeface="Arial" pitchFamily="34" charset="0"/>
              <a:buChar char="•"/>
            </a:pPr>
            <a:endParaRPr lang="en-US" dirty="0">
              <a:latin typeface="Verdana"/>
              <a:cs typeface="Verdana"/>
            </a:endParaRPr>
          </a:p>
          <a:p>
            <a:pPr marL="292100" indent="-292100">
              <a:buFont typeface="Arial" pitchFamily="34" charset="0"/>
              <a:buChar char="•"/>
            </a:pPr>
            <a:endParaRPr lang="en-US" dirty="0" smtClean="0">
              <a:latin typeface="Verdana"/>
              <a:cs typeface="Verdana"/>
            </a:endParaRPr>
          </a:p>
          <a:p>
            <a:pPr marL="292100" indent="-292100">
              <a:buFont typeface="Arial" pitchFamily="34" charset="0"/>
              <a:buChar char="•"/>
            </a:pPr>
            <a:endParaRPr lang="en-US" dirty="0">
              <a:latin typeface="Verdana"/>
              <a:cs typeface="Verdana"/>
            </a:endParaRPr>
          </a:p>
          <a:p>
            <a:pPr marL="292100" indent="-292100">
              <a:buFont typeface="Arial" pitchFamily="34" charset="0"/>
              <a:buChar char="•"/>
            </a:pPr>
            <a:endParaRPr lang="en-US" dirty="0" smtClean="0">
              <a:latin typeface="Verdana"/>
              <a:cs typeface="Verdana"/>
            </a:endParaRPr>
          </a:p>
          <a:p>
            <a:pPr marL="292100" indent="-292100">
              <a:buFont typeface="Arial" pitchFamily="34" charset="0"/>
              <a:buChar char="•"/>
            </a:pPr>
            <a:endParaRPr lang="en-US" dirty="0">
              <a:latin typeface="Verdana"/>
              <a:cs typeface="Verdana"/>
            </a:endParaRPr>
          </a:p>
          <a:p>
            <a:pPr marL="292100" indent="-292100">
              <a:buFont typeface="Arial" pitchFamily="34" charset="0"/>
              <a:buChar char="•"/>
            </a:pPr>
            <a:endParaRPr lang="en-US" dirty="0" smtClean="0">
              <a:latin typeface="Verdana"/>
              <a:cs typeface="Verdana"/>
            </a:endParaRPr>
          </a:p>
          <a:p>
            <a:pPr marL="292100" indent="-292100">
              <a:buFont typeface="Arial" pitchFamily="34" charset="0"/>
              <a:buChar char="•"/>
            </a:pPr>
            <a:endParaRPr lang="en-US" dirty="0" smtClean="0">
              <a:latin typeface="Verdana"/>
              <a:cs typeface="Verdana"/>
            </a:endParaRPr>
          </a:p>
        </p:txBody>
      </p:sp>
      <p:sp>
        <p:nvSpPr>
          <p:cNvPr id="2" name="Title 1"/>
          <p:cNvSpPr>
            <a:spLocks noGrp="1"/>
          </p:cNvSpPr>
          <p:nvPr>
            <p:ph type="title"/>
          </p:nvPr>
        </p:nvSpPr>
        <p:spPr/>
        <p:txBody>
          <a:bodyPr/>
          <a:lstStyle/>
          <a:p>
            <a:pPr>
              <a:lnSpc>
                <a:spcPct val="100000"/>
              </a:lnSpc>
            </a:pPr>
            <a:r>
              <a:rPr lang="en-US" dirty="0" smtClean="0">
                <a:latin typeface="Verdana"/>
                <a:cs typeface="Verdana"/>
              </a:rPr>
              <a:t>Legal Considerations</a:t>
            </a:r>
            <a:endParaRPr lang="en-US" dirty="0">
              <a:latin typeface="Verdana"/>
              <a:cs typeface="Verdana"/>
            </a:endParaRPr>
          </a:p>
        </p:txBody>
      </p:sp>
      <p:sp>
        <p:nvSpPr>
          <p:cNvPr id="3" name="Footer Placeholder 2"/>
          <p:cNvSpPr>
            <a:spLocks noGrp="1"/>
          </p:cNvSpPr>
          <p:nvPr>
            <p:ph type="ftr" sz="quarter" idx="10"/>
          </p:nvPr>
        </p:nvSpPr>
        <p:spPr/>
        <p:txBody>
          <a:bodyPr/>
          <a:lstStyle/>
          <a:p>
            <a:r>
              <a:rPr lang="en-US" dirty="0" smtClean="0"/>
              <a:t>The Moss Group Inc.</a:t>
            </a:r>
            <a:endParaRPr lang="en-US" dirty="0"/>
          </a:p>
        </p:txBody>
      </p:sp>
      <p:sp>
        <p:nvSpPr>
          <p:cNvPr id="5" name="Slide Number Placeholder 4"/>
          <p:cNvSpPr>
            <a:spLocks noGrp="1"/>
          </p:cNvSpPr>
          <p:nvPr>
            <p:ph type="sldNum" sz="quarter" idx="11"/>
          </p:nvPr>
        </p:nvSpPr>
        <p:spPr/>
        <p:txBody>
          <a:bodyPr/>
          <a:lstStyle/>
          <a:p>
            <a:fld id="{1D9A7EC0-582D-4850-BD02-1E29DEF62370}" type="slidenum">
              <a:rPr lang="en-US" smtClean="0"/>
              <a:pPr/>
              <a:t>21</a:t>
            </a:fld>
            <a:endParaRPr lang="en-US" dirty="0"/>
          </a:p>
        </p:txBody>
      </p:sp>
      <p:sp>
        <p:nvSpPr>
          <p:cNvPr id="8" name="TextBox 7"/>
          <p:cNvSpPr txBox="1"/>
          <p:nvPr/>
        </p:nvSpPr>
        <p:spPr>
          <a:xfrm>
            <a:off x="472399" y="3940076"/>
            <a:ext cx="6252694" cy="230832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5F574F"/>
                </a:solidFill>
                <a:latin typeface="Verdana"/>
                <a:cs typeface="Verdana"/>
              </a:rPr>
              <a:t>All 50 </a:t>
            </a:r>
            <a:r>
              <a:rPr lang="en-US" dirty="0" smtClean="0">
                <a:solidFill>
                  <a:srgbClr val="5F574F"/>
                </a:solidFill>
                <a:latin typeface="Verdana"/>
                <a:cs typeface="Verdana"/>
              </a:rPr>
              <a:t>states, the </a:t>
            </a:r>
            <a:r>
              <a:rPr lang="en-US" dirty="0">
                <a:solidFill>
                  <a:srgbClr val="5F574F"/>
                </a:solidFill>
                <a:latin typeface="Verdana"/>
                <a:cs typeface="Verdana"/>
              </a:rPr>
              <a:t>federal government and D.C. have laws specifically covering the sexual abuse of persons in </a:t>
            </a:r>
            <a:r>
              <a:rPr lang="en-US" dirty="0" smtClean="0">
                <a:solidFill>
                  <a:srgbClr val="5F574F"/>
                </a:solidFill>
                <a:latin typeface="Verdana"/>
                <a:cs typeface="Verdana"/>
              </a:rPr>
              <a:t>custody</a:t>
            </a:r>
          </a:p>
          <a:p>
            <a:pPr marL="285750" indent="-285750">
              <a:buFont typeface="Arial" panose="020B0604020202020204" pitchFamily="34" charset="0"/>
              <a:buChar char="•"/>
            </a:pPr>
            <a:endParaRPr lang="en-US" dirty="0" smtClean="0">
              <a:solidFill>
                <a:srgbClr val="5F574F"/>
              </a:solidFill>
              <a:latin typeface="Verdana"/>
              <a:cs typeface="Verdana"/>
            </a:endParaRPr>
          </a:p>
          <a:p>
            <a:pPr marL="285750" indent="-285750">
              <a:buFont typeface="Arial" panose="020B0604020202020204" pitchFamily="34" charset="0"/>
              <a:buChar char="•"/>
            </a:pPr>
            <a:r>
              <a:rPr lang="en-US" dirty="0" smtClean="0">
                <a:solidFill>
                  <a:srgbClr val="5F574F"/>
                </a:solidFill>
                <a:latin typeface="Verdana"/>
                <a:cs typeface="Verdana"/>
              </a:rPr>
              <a:t>For more information on legal considerations and PREA visit American University, Washington College of Law, An End to Silence: The Project on Addressing Prison Rape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Legal Considerations, Continued</a:t>
            </a:r>
            <a:endParaRPr lang="en-US" dirty="0">
              <a:latin typeface="Verdana"/>
              <a:cs typeface="Verdana"/>
            </a:endParaRPr>
          </a:p>
        </p:txBody>
      </p:sp>
      <p:sp>
        <p:nvSpPr>
          <p:cNvPr id="3" name="Text Placeholder 2"/>
          <p:cNvSpPr>
            <a:spLocks noGrp="1"/>
          </p:cNvSpPr>
          <p:nvPr>
            <p:ph type="body" sz="quarter" idx="3"/>
          </p:nvPr>
        </p:nvSpPr>
        <p:spPr>
          <a:xfrm>
            <a:off x="533400" y="1600200"/>
            <a:ext cx="6773660" cy="455468"/>
          </a:xfrm>
        </p:spPr>
        <p:txBody>
          <a:bodyPr/>
          <a:lstStyle/>
          <a:p>
            <a:r>
              <a:rPr lang="en-US" dirty="0" smtClean="0">
                <a:latin typeface="Verdana"/>
                <a:cs typeface="Verdana"/>
              </a:rPr>
              <a:t>What LOCAL laws should you know? </a:t>
            </a:r>
          </a:p>
        </p:txBody>
      </p:sp>
      <p:pic>
        <p:nvPicPr>
          <p:cNvPr id="5" name="Content Placeholder 6" descr="Facilitated-Dialogue-Pic-22.jpg"/>
          <p:cNvPicPr>
            <a:picLocks noGrp="1" noChangeAspect="1"/>
          </p:cNvPicPr>
          <p:nvPr>
            <p:ph sz="quarter" idx="4"/>
          </p:nvPr>
        </p:nvPicPr>
        <p:blipFill>
          <a:blip r:embed="rId3" cstate="print"/>
          <a:stretch>
            <a:fillRect/>
          </a:stretch>
        </p:blipFill>
        <p:spPr>
          <a:xfrm>
            <a:off x="2895600" y="2387600"/>
            <a:ext cx="3333750" cy="3636818"/>
          </a:xfrm>
        </p:spPr>
      </p:pic>
      <p:sp>
        <p:nvSpPr>
          <p:cNvPr id="4" name="Footer Placeholder 3"/>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Reporting Laws</a:t>
            </a:r>
            <a:endParaRPr lang="en-US" dirty="0"/>
          </a:p>
        </p:txBody>
      </p:sp>
      <p:sp>
        <p:nvSpPr>
          <p:cNvPr id="13" name="Text Placeholder 2"/>
          <p:cNvSpPr>
            <a:spLocks noGrp="1"/>
          </p:cNvSpPr>
          <p:nvPr>
            <p:ph type="body" sz="quarter" idx="3"/>
          </p:nvPr>
        </p:nvSpPr>
        <p:spPr>
          <a:xfrm>
            <a:off x="1105786" y="2264032"/>
            <a:ext cx="6773660" cy="430840"/>
          </a:xfrm>
        </p:spPr>
        <p:txBody>
          <a:bodyPr/>
          <a:lstStyle/>
          <a:p>
            <a:r>
              <a:rPr lang="en-US" dirty="0" smtClean="0"/>
              <a:t>What MANDATORY REPORTING laws impact reporting sexual abuse to outside authorities?</a:t>
            </a:r>
          </a:p>
          <a:p>
            <a:endParaRPr lang="en-US" dirty="0" smtClean="0"/>
          </a:p>
        </p:txBody>
      </p:sp>
      <p:sp>
        <p:nvSpPr>
          <p:cNvPr id="12" name="Content Placeholder 11"/>
          <p:cNvSpPr>
            <a:spLocks noGrp="1"/>
          </p:cNvSpPr>
          <p:nvPr>
            <p:ph sz="quarter" idx="4"/>
          </p:nvPr>
        </p:nvSpPr>
        <p:spPr>
          <a:xfrm>
            <a:off x="1146582" y="2438400"/>
            <a:ext cx="6773661" cy="3687763"/>
          </a:xfrm>
        </p:spPr>
        <p:txBody>
          <a:bodyPr/>
          <a:lstStyle/>
          <a:p>
            <a:pPr marL="285750" indent="-285750">
              <a:buFont typeface="Arial" panose="020B0604020202020204" pitchFamily="34" charset="0"/>
              <a:buChar char="•"/>
            </a:pPr>
            <a:r>
              <a:rPr lang="en-US" dirty="0" smtClean="0"/>
              <a:t>Are there specific considerations for juvenile justice?</a:t>
            </a:r>
          </a:p>
          <a:p>
            <a:pPr marL="285750" indent="-285750">
              <a:buFont typeface="Arial" panose="020B0604020202020204" pitchFamily="34" charset="0"/>
              <a:buChar char="•"/>
            </a:pPr>
            <a:r>
              <a:rPr lang="en-US" dirty="0" smtClean="0"/>
              <a:t>Lockups?</a:t>
            </a:r>
          </a:p>
          <a:p>
            <a:pPr marL="285750" indent="-285750">
              <a:buFont typeface="Arial" panose="020B0604020202020204" pitchFamily="34" charset="0"/>
              <a:buChar char="•"/>
            </a:pPr>
            <a:r>
              <a:rPr lang="en-US" dirty="0" smtClean="0"/>
              <a:t>Jails?</a:t>
            </a:r>
          </a:p>
          <a:p>
            <a:pPr marL="285750" indent="-285750">
              <a:buFont typeface="Arial" panose="020B0604020202020204" pitchFamily="34" charset="0"/>
              <a:buChar char="•"/>
            </a:pPr>
            <a:r>
              <a:rPr lang="en-US" dirty="0" smtClean="0"/>
              <a:t>Community Confinement? </a:t>
            </a:r>
          </a:p>
          <a:p>
            <a:pPr marL="285750" indent="-285750">
              <a:buFont typeface="Arial" panose="020B0604020202020204" pitchFamily="34" charset="0"/>
              <a:buChar char="•"/>
            </a:pPr>
            <a:r>
              <a:rPr lang="en-US" dirty="0" smtClean="0"/>
              <a:t>Prisons?</a:t>
            </a:r>
            <a:endParaRPr lang="en-US" dirty="0"/>
          </a:p>
        </p:txBody>
      </p:sp>
      <p:sp>
        <p:nvSpPr>
          <p:cNvPr id="3" name="Footer Placeholder 2"/>
          <p:cNvSpPr>
            <a:spLocks noGrp="1"/>
          </p:cNvSpPr>
          <p:nvPr>
            <p:ph type="ftr" sz="quarter" idx="10"/>
          </p:nvPr>
        </p:nvSpPr>
        <p:spPr/>
        <p:txBody>
          <a:bodyPr/>
          <a:lstStyle/>
          <a:p>
            <a:r>
              <a:rPr lang="en-US" smtClean="0"/>
              <a:t>The Moss Group Inc.</a:t>
            </a:r>
            <a:endParaRPr lang="en-US" dirty="0"/>
          </a:p>
        </p:txBody>
      </p:sp>
      <p:sp>
        <p:nvSpPr>
          <p:cNvPr id="4" name="Slide Number Placeholder 3"/>
          <p:cNvSpPr>
            <a:spLocks noGrp="1"/>
          </p:cNvSpPr>
          <p:nvPr>
            <p:ph type="sldNum" sz="quarter" idx="11"/>
          </p:nvPr>
        </p:nvSpPr>
        <p:spPr/>
        <p:txBody>
          <a:bodyPr/>
          <a:lstStyle/>
          <a:p>
            <a:fld id="{1D9A7EC0-582D-4850-BD02-1E29DEF62370}" type="slidenum">
              <a:rPr lang="en-US" smtClean="0"/>
              <a:pPr/>
              <a:t>23</a:t>
            </a:fld>
            <a:endParaRPr lang="en-US" dirty="0"/>
          </a:p>
        </p:txBody>
      </p:sp>
      <p:pic>
        <p:nvPicPr>
          <p:cNvPr id="6" name="Picture 5" descr="case law.jpg"/>
          <p:cNvPicPr>
            <a:picLocks noChangeAspect="1"/>
          </p:cNvPicPr>
          <p:nvPr/>
        </p:nvPicPr>
        <p:blipFill>
          <a:blip r:embed="rId3" cstate="print"/>
          <a:stretch>
            <a:fillRect/>
          </a:stretch>
        </p:blipFill>
        <p:spPr>
          <a:xfrm>
            <a:off x="1072116" y="4419600"/>
            <a:ext cx="2343150" cy="1704109"/>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0"/>
            <a:r>
              <a:rPr lang="en-US" dirty="0" smtClean="0"/>
              <a:t>Objective 4: Understand </a:t>
            </a:r>
            <a:r>
              <a:rPr lang="en-US" dirty="0"/>
              <a:t>the PREA Audit P</a:t>
            </a:r>
            <a:r>
              <a:rPr lang="en-US" dirty="0" smtClean="0"/>
              <a:t>rocess</a:t>
            </a:r>
            <a:endParaRPr lang="en-US" dirty="0"/>
          </a:p>
        </p:txBody>
      </p:sp>
      <p:sp>
        <p:nvSpPr>
          <p:cNvPr id="8" name="Text Placeholder 7"/>
          <p:cNvSpPr>
            <a:spLocks noGrp="1"/>
          </p:cNvSpPr>
          <p:nvPr>
            <p:ph type="body" sz="quarter" idx="3"/>
          </p:nvPr>
        </p:nvSpPr>
        <p:spPr/>
        <p:txBody>
          <a:bodyPr/>
          <a:lstStyle/>
          <a:p>
            <a:r>
              <a:rPr lang="en-US" dirty="0" smtClean="0"/>
              <a:t>To meet this objective we will discuss:</a:t>
            </a:r>
            <a:endParaRPr lang="en-US" dirty="0"/>
          </a:p>
        </p:txBody>
      </p:sp>
      <p:sp>
        <p:nvSpPr>
          <p:cNvPr id="9" name="Content Placeholder 8"/>
          <p:cNvSpPr>
            <a:spLocks noGrp="1"/>
          </p:cNvSpPr>
          <p:nvPr>
            <p:ph sz="quarter" idx="4"/>
          </p:nvPr>
        </p:nvSpPr>
        <p:spPr>
          <a:xfrm>
            <a:off x="1146582" y="2160695"/>
            <a:ext cx="6773661" cy="11921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The three primary stages in the audit and compliance process</a:t>
            </a:r>
          </a:p>
          <a:p>
            <a:pPr marL="285750" indent="-285750">
              <a:buFont typeface="Arial" panose="020B0604020202020204" pitchFamily="34" charset="0"/>
              <a:buChar char="•"/>
            </a:pPr>
            <a:r>
              <a:rPr lang="en-US" dirty="0" smtClean="0"/>
              <a:t>How staff may be involved in the process at the facility-level</a:t>
            </a:r>
            <a:endParaRPr lang="en-US" dirty="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24</a:t>
            </a:fld>
            <a:endParaRPr lang="en-US" dirty="0"/>
          </a:p>
        </p:txBody>
      </p:sp>
    </p:spTree>
    <p:extLst>
      <p:ext uri="{BB962C8B-B14F-4D97-AF65-F5344CB8AC3E}">
        <p14:creationId xmlns:p14="http://schemas.microsoft.com/office/powerpoint/2010/main" val="987806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457200" y="1600200"/>
            <a:ext cx="4040188" cy="381000"/>
          </a:xfrm>
        </p:spPr>
        <p:txBody>
          <a:bodyPr/>
          <a:lstStyle/>
          <a:p>
            <a:r>
              <a:rPr lang="en-US" dirty="0" smtClean="0">
                <a:latin typeface="Verdana"/>
                <a:cs typeface="Verdana"/>
              </a:rPr>
              <a:t>Scope</a:t>
            </a:r>
            <a:endParaRPr lang="en-US" dirty="0">
              <a:latin typeface="Verdana"/>
              <a:cs typeface="Verdana"/>
            </a:endParaRPr>
          </a:p>
        </p:txBody>
      </p:sp>
      <p:sp>
        <p:nvSpPr>
          <p:cNvPr id="11" name="Content Placeholder 10"/>
          <p:cNvSpPr>
            <a:spLocks noGrp="1"/>
          </p:cNvSpPr>
          <p:nvPr>
            <p:ph sz="half" idx="2"/>
          </p:nvPr>
        </p:nvSpPr>
        <p:spPr>
          <a:xfrm>
            <a:off x="457200" y="2133600"/>
            <a:ext cx="4267200" cy="3951288"/>
          </a:xfrm>
        </p:spPr>
        <p:txBody>
          <a:bodyPr>
            <a:noAutofit/>
          </a:bodyPr>
          <a:lstStyle/>
          <a:p>
            <a:pPr marL="292100" indent="-292100">
              <a:buFont typeface="Arial"/>
              <a:buChar char="•"/>
            </a:pPr>
            <a:r>
              <a:rPr lang="en-US" sz="1800" dirty="0" smtClean="0">
                <a:latin typeface="Verdana"/>
                <a:cs typeface="Verdana"/>
              </a:rPr>
              <a:t>Facility-level, not Agency-level; Localized</a:t>
            </a:r>
          </a:p>
          <a:p>
            <a:pPr marL="292100" indent="-292100">
              <a:buFont typeface="Arial"/>
              <a:buChar char="•"/>
            </a:pPr>
            <a:endParaRPr lang="en-US" sz="1800" dirty="0" smtClean="0">
              <a:latin typeface="Verdana"/>
              <a:cs typeface="Verdana"/>
            </a:endParaRPr>
          </a:p>
          <a:p>
            <a:pPr marL="292100" indent="-292100">
              <a:buFont typeface="Arial"/>
              <a:buChar char="•"/>
            </a:pPr>
            <a:r>
              <a:rPr lang="en-US" sz="1800" dirty="0" smtClean="0">
                <a:latin typeface="Verdana"/>
                <a:cs typeface="Verdana"/>
              </a:rPr>
              <a:t>Occur every 3 years</a:t>
            </a:r>
          </a:p>
          <a:p>
            <a:pPr marL="292100" indent="-292100">
              <a:buFont typeface="Arial"/>
              <a:buChar char="•"/>
            </a:pPr>
            <a:endParaRPr lang="en-US" sz="1800" dirty="0" smtClean="0">
              <a:latin typeface="Verdana"/>
              <a:cs typeface="Verdana"/>
            </a:endParaRPr>
          </a:p>
          <a:p>
            <a:pPr marL="292100" indent="-292100">
              <a:buFont typeface="Arial"/>
              <a:buChar char="•"/>
            </a:pPr>
            <a:r>
              <a:rPr lang="en-US" sz="1800" dirty="0" smtClean="0">
                <a:latin typeface="Verdana"/>
                <a:cs typeface="Verdana"/>
              </a:rPr>
              <a:t>Agencies with multiple facilities will be required to provide information for the audit that facilities cannot provide (i.e., agency-wide and human resources information)</a:t>
            </a:r>
            <a:endParaRPr lang="en-US" sz="1800" dirty="0">
              <a:latin typeface="Verdana"/>
              <a:cs typeface="Verdana"/>
            </a:endParaRPr>
          </a:p>
        </p:txBody>
      </p:sp>
      <p:sp>
        <p:nvSpPr>
          <p:cNvPr id="9" name="Title 8"/>
          <p:cNvSpPr>
            <a:spLocks noGrp="1"/>
          </p:cNvSpPr>
          <p:nvPr>
            <p:ph type="title"/>
          </p:nvPr>
        </p:nvSpPr>
        <p:spPr/>
        <p:txBody>
          <a:bodyPr/>
          <a:lstStyle/>
          <a:p>
            <a:r>
              <a:rPr lang="en-US" dirty="0" smtClean="0">
                <a:latin typeface="Verdana"/>
                <a:cs typeface="Verdana"/>
              </a:rPr>
              <a:t>PREA Audits</a:t>
            </a:r>
            <a:endParaRPr lang="en-US" dirty="0">
              <a:latin typeface="Verdana"/>
              <a:cs typeface="Verdana"/>
            </a:endParaRPr>
          </a:p>
        </p:txBody>
      </p:sp>
      <p:pic>
        <p:nvPicPr>
          <p:cNvPr id="14" name="Picture 13" descr="audit.jpg"/>
          <p:cNvPicPr>
            <a:picLocks noChangeAspect="1"/>
          </p:cNvPicPr>
          <p:nvPr/>
        </p:nvPicPr>
        <p:blipFill>
          <a:blip r:embed="rId2" cstate="print"/>
          <a:stretch>
            <a:fillRect/>
          </a:stretch>
        </p:blipFill>
        <p:spPr>
          <a:xfrm>
            <a:off x="4724400" y="2362200"/>
            <a:ext cx="3810000" cy="2857500"/>
          </a:xfrm>
          <a:prstGeom prst="rect">
            <a:avLst/>
          </a:prstGeom>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100000"/>
              </a:lnSpc>
            </a:pPr>
            <a:r>
              <a:rPr lang="en-US" dirty="0" smtClean="0">
                <a:latin typeface="Verdana"/>
                <a:cs typeface="Verdana"/>
              </a:rPr>
              <a:t>PREA Audit Process</a:t>
            </a:r>
            <a:endParaRPr lang="en-US" dirty="0">
              <a:latin typeface="Verdana"/>
              <a:cs typeface="Verdana"/>
            </a:endParaRPr>
          </a:p>
        </p:txBody>
      </p:sp>
      <p:sp>
        <p:nvSpPr>
          <p:cNvPr id="11" name="Text Placeholder 10"/>
          <p:cNvSpPr>
            <a:spLocks noGrp="1"/>
          </p:cNvSpPr>
          <p:nvPr>
            <p:ph type="body" sz="quarter" idx="3"/>
          </p:nvPr>
        </p:nvSpPr>
        <p:spPr>
          <a:xfrm>
            <a:off x="461318" y="1626560"/>
            <a:ext cx="8221363" cy="430840"/>
          </a:xfrm>
        </p:spPr>
        <p:txBody>
          <a:bodyPr/>
          <a:lstStyle/>
          <a:p>
            <a:pPr algn="ctr"/>
            <a:r>
              <a:rPr lang="en-US" dirty="0" smtClean="0">
                <a:latin typeface="Verdana"/>
                <a:cs typeface="Verdana"/>
              </a:rPr>
              <a:t>You may play a role in the process!</a:t>
            </a:r>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26</a:t>
            </a:fld>
            <a:endParaRPr lang="en-US" dirty="0"/>
          </a:p>
        </p:txBody>
      </p:sp>
      <p:graphicFrame>
        <p:nvGraphicFramePr>
          <p:cNvPr id="4" name="Diagram 3"/>
          <p:cNvGraphicFramePr/>
          <p:nvPr>
            <p:extLst>
              <p:ext uri="{D42A27DB-BD31-4B8C-83A1-F6EECF244321}">
                <p14:modId xmlns:p14="http://schemas.microsoft.com/office/powerpoint/2010/main" val="3751545857"/>
              </p:ext>
            </p:extLst>
          </p:nvPr>
        </p:nvGraphicFramePr>
        <p:xfrm>
          <a:off x="1676400" y="213518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PREA Audit Process: Pre-Audit Phase</a:t>
            </a:r>
            <a:endParaRPr lang="en-US" dirty="0">
              <a:latin typeface="Verdana"/>
              <a:cs typeface="Verdana"/>
            </a:endParaRPr>
          </a:p>
        </p:txBody>
      </p:sp>
      <p:sp>
        <p:nvSpPr>
          <p:cNvPr id="3" name="Text Placeholder 2"/>
          <p:cNvSpPr>
            <a:spLocks noGrp="1"/>
          </p:cNvSpPr>
          <p:nvPr>
            <p:ph type="body" sz="quarter" idx="3"/>
          </p:nvPr>
        </p:nvSpPr>
        <p:spPr>
          <a:xfrm>
            <a:off x="457200" y="1600200"/>
            <a:ext cx="6773660" cy="354640"/>
          </a:xfrm>
        </p:spPr>
        <p:txBody>
          <a:bodyPr/>
          <a:lstStyle/>
          <a:p>
            <a:r>
              <a:rPr lang="en-US" dirty="0" smtClean="0">
                <a:latin typeface="Verdana"/>
                <a:cs typeface="Verdana"/>
              </a:rPr>
              <a:t>Step 1:  Pre-Audit Phase</a:t>
            </a:r>
          </a:p>
        </p:txBody>
      </p:sp>
      <p:sp>
        <p:nvSpPr>
          <p:cNvPr id="4" name="Content Placeholder 3"/>
          <p:cNvSpPr>
            <a:spLocks noGrp="1"/>
          </p:cNvSpPr>
          <p:nvPr>
            <p:ph sz="quarter" idx="4"/>
          </p:nvPr>
        </p:nvSpPr>
        <p:spPr>
          <a:xfrm>
            <a:off x="457200" y="2133600"/>
            <a:ext cx="8229600" cy="4068763"/>
          </a:xfrm>
        </p:spPr>
        <p:txBody>
          <a:bodyPr/>
          <a:lstStyle/>
          <a:p>
            <a:pPr marL="342900" indent="-342900">
              <a:buFont typeface="+mj-lt"/>
              <a:buAutoNum type="arabicPeriod"/>
            </a:pPr>
            <a:r>
              <a:rPr lang="en-US" dirty="0" smtClean="0">
                <a:latin typeface="Verdana"/>
                <a:cs typeface="Verdana"/>
              </a:rPr>
              <a:t>Pre-audit questionnaire completed by facility PREA Coordinator/Compliance Manager responsible for PREA</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Agency selected PREA Auditor reviews questionnaire and communicates with PREA Coordinator with questions and process explanation</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Auditor will notify the facility at least 60 days prior to the on-site visit</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Facility will post notice for staff and inmates making them aware of when the PREA Auditor will be on-site</a:t>
            </a:r>
            <a:endParaRPr lang="en-US" dirty="0">
              <a:latin typeface="Verdana"/>
              <a:cs typeface="Verdana"/>
            </a:endParaRPr>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1"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1"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1"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randombar(horizontal)">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PREA Audit Process: On-site Audit</a:t>
            </a:r>
            <a:endParaRPr lang="en-US" dirty="0">
              <a:latin typeface="Verdana"/>
              <a:cs typeface="Verdana"/>
            </a:endParaRPr>
          </a:p>
        </p:txBody>
      </p:sp>
      <p:sp>
        <p:nvSpPr>
          <p:cNvPr id="4" name="Content Placeholder 3"/>
          <p:cNvSpPr>
            <a:spLocks noGrp="1"/>
          </p:cNvSpPr>
          <p:nvPr>
            <p:ph sz="quarter" idx="4"/>
          </p:nvPr>
        </p:nvSpPr>
        <p:spPr>
          <a:xfrm>
            <a:off x="457200" y="1916466"/>
            <a:ext cx="8229600" cy="963506"/>
          </a:xfrm>
        </p:spPr>
        <p:txBody>
          <a:bodyPr/>
          <a:lstStyle/>
          <a:p>
            <a:pPr marL="342900" indent="-342900">
              <a:buFont typeface="+mj-lt"/>
              <a:buAutoNum type="arabicPeriod"/>
            </a:pPr>
            <a:r>
              <a:rPr lang="en-US" dirty="0" smtClean="0">
                <a:latin typeface="Verdana"/>
                <a:cs typeface="Verdana"/>
              </a:rPr>
              <a:t>A tour is conducted at the facility</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Additional documentation is reviewed</a:t>
            </a:r>
            <a:endParaRPr lang="en-US" dirty="0">
              <a:latin typeface="Verdana"/>
              <a:cs typeface="Verdana"/>
            </a:endParaRPr>
          </a:p>
        </p:txBody>
      </p:sp>
      <p:sp>
        <p:nvSpPr>
          <p:cNvPr id="5" name="Content Placeholder 3"/>
          <p:cNvSpPr txBox="1">
            <a:spLocks/>
          </p:cNvSpPr>
          <p:nvPr/>
        </p:nvSpPr>
        <p:spPr>
          <a:xfrm>
            <a:off x="457200" y="2927666"/>
            <a:ext cx="8229600" cy="3387725"/>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b="0" i="0" u="none" strike="noStrike" kern="1200" cap="none" spc="0" normalizeH="0" baseline="0" noProof="0" dirty="0" smtClean="0">
                <a:ln>
                  <a:noFill/>
                </a:ln>
                <a:solidFill>
                  <a:srgbClr val="5F574F"/>
                </a:solidFill>
                <a:effectLst/>
                <a:uLnTx/>
                <a:uFillTx/>
                <a:latin typeface="Verdana"/>
                <a:ea typeface="Verdana" pitchFamily="34" charset="0"/>
                <a:cs typeface="Verdana"/>
              </a:rPr>
              <a:t>Interviews conducted with staff and inmates</a:t>
            </a:r>
          </a:p>
          <a:p>
            <a:pPr marL="685800" marR="0" lvl="0" indent="-342900" algn="l" defTabSz="914400" rtl="0" eaLnBrk="1" fontAlgn="auto" latinLnBrk="0" hangingPunct="1">
              <a:lnSpc>
                <a:spcPct val="100000"/>
              </a:lnSpc>
              <a:spcBef>
                <a:spcPts val="0"/>
              </a:spcBef>
              <a:spcAft>
                <a:spcPts val="0"/>
              </a:spcAft>
              <a:buClrTx/>
              <a:buSzTx/>
              <a:buFont typeface="Arial"/>
              <a:buChar char="•"/>
              <a:tabLst>
                <a:tab pos="3429000" algn="l"/>
                <a:tab pos="5829300" algn="l"/>
              </a:tabLst>
              <a:defRPr/>
            </a:pPr>
            <a:r>
              <a:rPr kumimoji="0" lang="en-US" sz="1600" b="0" i="0" u="none" strike="noStrike" kern="1200" cap="none" spc="0" normalizeH="0" baseline="0" noProof="0" dirty="0" smtClean="0">
                <a:ln>
                  <a:noFill/>
                </a:ln>
                <a:solidFill>
                  <a:srgbClr val="5F574F"/>
                </a:solidFill>
                <a:effectLst/>
                <a:uLnTx/>
                <a:uFillTx/>
                <a:latin typeface="Verdana"/>
                <a:ea typeface="Verdana" pitchFamily="34" charset="0"/>
                <a:cs typeface="Verdana"/>
              </a:rPr>
              <a:t>Specialized staff (specific</a:t>
            </a:r>
            <a:r>
              <a:rPr kumimoji="0" lang="en-US" sz="1600" b="0" i="0" u="none" strike="noStrike" kern="1200" cap="none" spc="0" normalizeH="0" noProof="0" dirty="0" smtClean="0">
                <a:ln>
                  <a:noFill/>
                </a:ln>
                <a:solidFill>
                  <a:srgbClr val="5F574F"/>
                </a:solidFill>
                <a:effectLst/>
                <a:uLnTx/>
                <a:uFillTx/>
                <a:latin typeface="Verdana"/>
                <a:ea typeface="Verdana" pitchFamily="34" charset="0"/>
                <a:cs typeface="Verdana"/>
              </a:rPr>
              <a:t> function related to audited area)</a:t>
            </a:r>
          </a:p>
          <a:p>
            <a:pPr marL="685800" marR="0" lvl="0" indent="-342900" algn="l" defTabSz="914400" rtl="0" eaLnBrk="1" fontAlgn="auto" latinLnBrk="0" hangingPunct="1">
              <a:lnSpc>
                <a:spcPct val="100000"/>
              </a:lnSpc>
              <a:spcBef>
                <a:spcPts val="0"/>
              </a:spcBef>
              <a:spcAft>
                <a:spcPts val="0"/>
              </a:spcAft>
              <a:buClrTx/>
              <a:buSzTx/>
              <a:buFont typeface="Arial"/>
              <a:buChar char="•"/>
              <a:tabLst>
                <a:tab pos="3429000" algn="l"/>
                <a:tab pos="5829300" algn="l"/>
              </a:tabLst>
              <a:defRPr/>
            </a:pPr>
            <a:r>
              <a:rPr lang="en-US" sz="1600" baseline="0" dirty="0" smtClean="0">
                <a:solidFill>
                  <a:srgbClr val="5F574F"/>
                </a:solidFill>
                <a:latin typeface="Verdana"/>
                <a:ea typeface="Verdana" pitchFamily="34" charset="0"/>
                <a:cs typeface="Verdana"/>
              </a:rPr>
              <a:t>Random</a:t>
            </a:r>
            <a:r>
              <a:rPr lang="en-US" sz="1600" dirty="0" smtClean="0">
                <a:solidFill>
                  <a:srgbClr val="5F574F"/>
                </a:solidFill>
                <a:latin typeface="Verdana"/>
                <a:ea typeface="Verdana" pitchFamily="34" charset="0"/>
                <a:cs typeface="Verdana"/>
              </a:rPr>
              <a:t> selection of staff</a:t>
            </a:r>
          </a:p>
          <a:p>
            <a:pPr marL="685800" marR="0" lvl="0" indent="-342900" algn="l" defTabSz="914400" rtl="0" eaLnBrk="1" fontAlgn="auto" latinLnBrk="0" hangingPunct="1">
              <a:lnSpc>
                <a:spcPct val="100000"/>
              </a:lnSpc>
              <a:spcBef>
                <a:spcPts val="0"/>
              </a:spcBef>
              <a:spcAft>
                <a:spcPts val="0"/>
              </a:spcAft>
              <a:buClrTx/>
              <a:buSzTx/>
              <a:buFont typeface="Arial"/>
              <a:buChar char="•"/>
              <a:tabLst>
                <a:tab pos="3429000" algn="l"/>
                <a:tab pos="5829300" algn="l"/>
              </a:tabLst>
              <a:defRPr/>
            </a:pPr>
            <a:r>
              <a:rPr kumimoji="0" lang="en-US" sz="1600" b="0" i="0" u="none" strike="noStrike" kern="1200" cap="none" spc="0" normalizeH="0" baseline="0" noProof="0" dirty="0" smtClean="0">
                <a:ln>
                  <a:noFill/>
                </a:ln>
                <a:solidFill>
                  <a:srgbClr val="5F574F"/>
                </a:solidFill>
                <a:effectLst/>
                <a:uLnTx/>
                <a:uFillTx/>
                <a:latin typeface="Verdana"/>
                <a:ea typeface="Verdana" pitchFamily="34" charset="0"/>
                <a:cs typeface="Verdana"/>
              </a:rPr>
              <a:t>Random</a:t>
            </a:r>
            <a:r>
              <a:rPr kumimoji="0" lang="en-US" sz="1600" b="0" i="0" u="none" strike="noStrike" kern="1200" cap="none" spc="0" normalizeH="0" noProof="0" dirty="0" smtClean="0">
                <a:ln>
                  <a:noFill/>
                </a:ln>
                <a:solidFill>
                  <a:srgbClr val="5F574F"/>
                </a:solidFill>
                <a:effectLst/>
                <a:uLnTx/>
                <a:uFillTx/>
                <a:latin typeface="Verdana"/>
                <a:ea typeface="Verdana" pitchFamily="34" charset="0"/>
                <a:cs typeface="Verdana"/>
              </a:rPr>
              <a:t> selection of inmates</a:t>
            </a:r>
            <a:endParaRPr kumimoji="0" lang="en-US" sz="1600" b="0" i="0" u="none" strike="noStrike" kern="1200" cap="none" spc="0" normalizeH="0" baseline="0" noProof="0" dirty="0">
              <a:ln>
                <a:noFill/>
              </a:ln>
              <a:solidFill>
                <a:srgbClr val="5F574F"/>
              </a:solidFill>
              <a:effectLst/>
              <a:uLnTx/>
              <a:uFillTx/>
              <a:latin typeface="Verdana"/>
              <a:ea typeface="Verdana" pitchFamily="34" charset="0"/>
              <a:cs typeface="Verdana"/>
            </a:endParaRPr>
          </a:p>
        </p:txBody>
      </p:sp>
      <p:sp>
        <p:nvSpPr>
          <p:cNvPr id="6" name="Footer Placeholder 5"/>
          <p:cNvSpPr>
            <a:spLocks noGrp="1"/>
          </p:cNvSpPr>
          <p:nvPr>
            <p:ph type="ftr" sz="quarter" idx="10"/>
          </p:nvPr>
        </p:nvSpPr>
        <p:spPr/>
        <p:txBody>
          <a:bodyPr/>
          <a:lstStyle/>
          <a:p>
            <a:r>
              <a:rPr lang="en-US" smtClean="0"/>
              <a:t>The Moss Group Inc.</a:t>
            </a:r>
            <a:endParaRPr lang="en-US" dirty="0"/>
          </a:p>
        </p:txBody>
      </p:sp>
      <p:sp>
        <p:nvSpPr>
          <p:cNvPr id="7" name="Slide Number Placeholder 6"/>
          <p:cNvSpPr>
            <a:spLocks noGrp="1"/>
          </p:cNvSpPr>
          <p:nvPr>
            <p:ph type="sldNum" sz="quarter" idx="11"/>
          </p:nvPr>
        </p:nvSpPr>
        <p:spPr/>
        <p:txBody>
          <a:bodyPr/>
          <a:lstStyle/>
          <a:p>
            <a:fld id="{1D9A7EC0-582D-4850-BD02-1E29DEF62370}" type="slidenum">
              <a:rPr lang="en-US" smtClean="0"/>
              <a:pPr/>
              <a:t>28</a:t>
            </a:fld>
            <a:endParaRPr lang="en-US" dirty="0"/>
          </a:p>
        </p:txBody>
      </p:sp>
      <p:sp>
        <p:nvSpPr>
          <p:cNvPr id="8" name="Text Placeholder 2"/>
          <p:cNvSpPr txBox="1">
            <a:spLocks/>
          </p:cNvSpPr>
          <p:nvPr/>
        </p:nvSpPr>
        <p:spPr>
          <a:xfrm>
            <a:off x="457200" y="1447800"/>
            <a:ext cx="6773660" cy="430840"/>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1600" b="1" kern="1200">
                <a:solidFill>
                  <a:srgbClr val="CA7700"/>
                </a:solidFill>
                <a:latin typeface="Verdana" pitchFamily="34" charset="0"/>
                <a:ea typeface="Verdana" pitchFamily="34" charset="0"/>
                <a:cs typeface="Verdana" pitchFamily="34" charset="0"/>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sz="2000" dirty="0" smtClean="0">
                <a:latin typeface="Verdana"/>
                <a:cs typeface="Verdana"/>
              </a:rPr>
              <a:t>Step 2:  The Audit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PREA Audit Process: Post-Audit</a:t>
            </a:r>
            <a:endParaRPr lang="en-US" dirty="0">
              <a:latin typeface="Verdana"/>
              <a:cs typeface="Verdana"/>
            </a:endParaRPr>
          </a:p>
        </p:txBody>
      </p:sp>
      <p:sp>
        <p:nvSpPr>
          <p:cNvPr id="4" name="Content Placeholder 3"/>
          <p:cNvSpPr>
            <a:spLocks noGrp="1"/>
          </p:cNvSpPr>
          <p:nvPr>
            <p:ph sz="quarter" idx="4"/>
          </p:nvPr>
        </p:nvSpPr>
        <p:spPr>
          <a:xfrm>
            <a:off x="457200" y="2057400"/>
            <a:ext cx="8229600" cy="4144963"/>
          </a:xfrm>
        </p:spPr>
        <p:txBody>
          <a:bodyPr/>
          <a:lstStyle/>
          <a:p>
            <a:pPr marL="342900" indent="-342900">
              <a:buFont typeface="+mj-lt"/>
              <a:buAutoNum type="arabicPeriod"/>
            </a:pPr>
            <a:r>
              <a:rPr lang="en-US" dirty="0" smtClean="0">
                <a:latin typeface="Verdana"/>
                <a:cs typeface="Verdana"/>
              </a:rPr>
              <a:t>Auditor completes a summary report, outlining findings regarding the extent to which the facility does/does not meet each PREA standard. Recommendations for corrective action are provided if needed</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Measures used to determine compliance include: review of policies/procedures, documentation, data, interviews and tour; additional info as needed</a:t>
            </a:r>
          </a:p>
          <a:p>
            <a:pPr marL="342900" indent="-342900">
              <a:buFont typeface="+mj-lt"/>
              <a:buAutoNum type="arabicPeriod"/>
            </a:pPr>
            <a:endParaRPr lang="en-US" dirty="0" smtClean="0">
              <a:latin typeface="Verdana"/>
              <a:cs typeface="Verdana"/>
            </a:endParaRPr>
          </a:p>
          <a:p>
            <a:pPr marL="342900" indent="-342900">
              <a:buFont typeface="+mj-lt"/>
              <a:buAutoNum type="arabicPeriod"/>
            </a:pPr>
            <a:r>
              <a:rPr lang="en-US" dirty="0" smtClean="0">
                <a:latin typeface="Verdana"/>
                <a:cs typeface="Verdana"/>
              </a:rPr>
              <a:t>Findings are listed as: Exceeds Standard, Meets Standard, or Does Not Meet Standard; justification for decisions are provided</a:t>
            </a:r>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29</a:t>
            </a:fld>
            <a:endParaRPr lang="en-US" dirty="0"/>
          </a:p>
        </p:txBody>
      </p:sp>
      <p:sp>
        <p:nvSpPr>
          <p:cNvPr id="8" name="Text Placeholder 2"/>
          <p:cNvSpPr>
            <a:spLocks noGrp="1"/>
          </p:cNvSpPr>
          <p:nvPr>
            <p:ph type="body" sz="quarter" idx="3"/>
          </p:nvPr>
        </p:nvSpPr>
        <p:spPr>
          <a:xfrm>
            <a:off x="457200" y="1600200"/>
            <a:ext cx="6773660" cy="381000"/>
          </a:xfrm>
        </p:spPr>
        <p:txBody>
          <a:bodyPr/>
          <a:lstStyle/>
          <a:p>
            <a:r>
              <a:rPr lang="en-US" dirty="0" smtClean="0">
                <a:latin typeface="Verdana"/>
                <a:cs typeface="Verdana"/>
              </a:rPr>
              <a:t>Step </a:t>
            </a:r>
            <a:r>
              <a:rPr lang="en-US" dirty="0">
                <a:latin typeface="Verdana"/>
                <a:cs typeface="Verdana"/>
              </a:rPr>
              <a:t>3</a:t>
            </a:r>
            <a:r>
              <a:rPr lang="en-US" dirty="0" smtClean="0">
                <a:latin typeface="Verdana"/>
                <a:cs typeface="Verdana"/>
              </a:rPr>
              <a:t>:  Post-Audit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174875"/>
            <a:ext cx="4040188" cy="3951288"/>
          </a:xfrm>
        </p:spPr>
        <p:txBody>
          <a:bodyPr>
            <a:normAutofit/>
          </a:bodyPr>
          <a:lstStyle/>
          <a:p>
            <a:r>
              <a:rPr lang="en-US" sz="1800" dirty="0"/>
              <a:t>Name, Title</a:t>
            </a:r>
          </a:p>
          <a:p>
            <a:r>
              <a:rPr lang="en-US" sz="1800" dirty="0"/>
              <a:t>Work Location</a:t>
            </a:r>
          </a:p>
          <a:p>
            <a:r>
              <a:rPr lang="en-US" sz="1800" dirty="0"/>
              <a:t>Experience with PREA and/or training</a:t>
            </a:r>
          </a:p>
        </p:txBody>
      </p:sp>
      <p:sp>
        <p:nvSpPr>
          <p:cNvPr id="8" name="Text Placeholder 7"/>
          <p:cNvSpPr>
            <a:spLocks noGrp="1"/>
          </p:cNvSpPr>
          <p:nvPr>
            <p:ph type="body" sz="quarter" idx="3"/>
          </p:nvPr>
        </p:nvSpPr>
        <p:spPr>
          <a:xfrm>
            <a:off x="4797425" y="1265238"/>
            <a:ext cx="4041775" cy="639762"/>
          </a:xfrm>
        </p:spPr>
        <p:txBody>
          <a:bodyPr/>
          <a:lstStyle/>
          <a:p>
            <a:r>
              <a:rPr lang="en-US" dirty="0" smtClean="0">
                <a:latin typeface="Verdana"/>
                <a:cs typeface="Verdana"/>
              </a:rPr>
              <a:t>Participants</a:t>
            </a:r>
            <a:endParaRPr lang="en-US" dirty="0">
              <a:latin typeface="Verdana"/>
              <a:cs typeface="Verdana"/>
            </a:endParaRPr>
          </a:p>
        </p:txBody>
      </p:sp>
      <p:sp>
        <p:nvSpPr>
          <p:cNvPr id="9" name="Content Placeholder 8"/>
          <p:cNvSpPr>
            <a:spLocks noGrp="1"/>
          </p:cNvSpPr>
          <p:nvPr>
            <p:ph sz="quarter" idx="4"/>
          </p:nvPr>
        </p:nvSpPr>
        <p:spPr>
          <a:xfrm>
            <a:off x="4797425" y="2174875"/>
            <a:ext cx="4041775" cy="3951288"/>
          </a:xfrm>
        </p:spPr>
        <p:txBody>
          <a:bodyPr>
            <a:normAutofit/>
          </a:bodyPr>
          <a:lstStyle/>
          <a:p>
            <a:pPr marL="283464" indent="-283464"/>
            <a:r>
              <a:rPr lang="en-US" sz="1800" dirty="0" smtClean="0">
                <a:latin typeface="Verdana"/>
                <a:cs typeface="Verdana"/>
              </a:rPr>
              <a:t>Name, Position</a:t>
            </a:r>
          </a:p>
        </p:txBody>
      </p:sp>
      <p:sp>
        <p:nvSpPr>
          <p:cNvPr id="13" name="Title 12"/>
          <p:cNvSpPr>
            <a:spLocks noGrp="1"/>
          </p:cNvSpPr>
          <p:nvPr>
            <p:ph type="title"/>
          </p:nvPr>
        </p:nvSpPr>
        <p:spPr/>
        <p:txBody>
          <a:bodyPr/>
          <a:lstStyle/>
          <a:p>
            <a:r>
              <a:rPr lang="en-US" dirty="0" smtClean="0">
                <a:latin typeface="Verdana"/>
                <a:cs typeface="Verdana"/>
              </a:rPr>
              <a:t>Introductions</a:t>
            </a:r>
            <a:endParaRPr lang="en-US" dirty="0">
              <a:latin typeface="Verdana"/>
              <a:cs typeface="Verdana"/>
            </a:endParaRPr>
          </a:p>
        </p:txBody>
      </p:sp>
      <p:sp>
        <p:nvSpPr>
          <p:cNvPr id="18" name="Text Placeholder 6"/>
          <p:cNvSpPr>
            <a:spLocks noGrp="1"/>
          </p:cNvSpPr>
          <p:nvPr>
            <p:ph type="body" idx="1"/>
          </p:nvPr>
        </p:nvSpPr>
        <p:spPr>
          <a:xfrm>
            <a:off x="457200" y="1265238"/>
            <a:ext cx="4040188" cy="639762"/>
          </a:xfrm>
        </p:spPr>
        <p:txBody>
          <a:bodyPr/>
          <a:lstStyle/>
          <a:p>
            <a:r>
              <a:rPr lang="en-US" dirty="0" smtClean="0">
                <a:latin typeface="Verdana"/>
                <a:cs typeface="Verdana"/>
              </a:rPr>
              <a:t>Faculty</a:t>
            </a:r>
            <a:endParaRPr lang="en-US" dirty="0">
              <a:latin typeface="Verdana"/>
              <a:cs typeface="Verdana"/>
            </a:endParaRPr>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3</a:t>
            </a:fld>
            <a:endParaRPr lang="en-US" dirty="0"/>
          </a:p>
        </p:txBody>
      </p:sp>
      <p:pic>
        <p:nvPicPr>
          <p:cNvPr id="10" name="Picture 9"/>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560014" y="3831502"/>
            <a:ext cx="2022385" cy="2022385"/>
          </a:xfrm>
          <a:prstGeom prst="rect">
            <a:avLst/>
          </a:prstGeom>
        </p:spPr>
      </p:pic>
    </p:spTree>
    <p:extLst>
      <p:ext uri="{BB962C8B-B14F-4D97-AF65-F5344CB8AC3E}">
        <p14:creationId xmlns:p14="http://schemas.microsoft.com/office/powerpoint/2010/main" val="355779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81510"/>
            <a:ext cx="8229600" cy="888834"/>
          </a:xfrm>
        </p:spPr>
        <p:txBody>
          <a:bodyPr/>
          <a:lstStyle/>
          <a:p>
            <a:r>
              <a:rPr lang="en-US" sz="2400" dirty="0" smtClean="0"/>
              <a:t>Objective 5: </a:t>
            </a:r>
            <a:r>
              <a:rPr lang="en-US" sz="2400" dirty="0"/>
              <a:t>Review and </a:t>
            </a:r>
            <a:r>
              <a:rPr lang="en-US" sz="2400" dirty="0" smtClean="0"/>
              <a:t>Understand </a:t>
            </a:r>
            <a:r>
              <a:rPr lang="en-US" sz="2400" dirty="0"/>
              <a:t>L</a:t>
            </a:r>
            <a:r>
              <a:rPr lang="en-US" sz="2400" dirty="0" smtClean="0"/>
              <a:t>ocal </a:t>
            </a:r>
            <a:r>
              <a:rPr lang="en-US" sz="2400" dirty="0"/>
              <a:t>PREA </a:t>
            </a:r>
            <a:r>
              <a:rPr lang="en-US" sz="2400" dirty="0" smtClean="0"/>
              <a:t>Policies </a:t>
            </a:r>
            <a:r>
              <a:rPr lang="en-US" sz="2400" dirty="0"/>
              <a:t>and </a:t>
            </a:r>
            <a:r>
              <a:rPr lang="en-US" sz="2400" dirty="0" smtClean="0"/>
              <a:t>Zero-Tolerance </a:t>
            </a:r>
            <a:r>
              <a:rPr lang="en-US" sz="2400" dirty="0"/>
              <a:t>P</a:t>
            </a:r>
            <a:r>
              <a:rPr lang="en-US" sz="2400" dirty="0" smtClean="0"/>
              <a:t>olicies </a:t>
            </a:r>
            <a:r>
              <a:rPr lang="en-US" sz="2400" dirty="0"/>
              <a:t>for </a:t>
            </a:r>
            <a:r>
              <a:rPr lang="en-US" sz="2400" dirty="0" smtClean="0"/>
              <a:t>Sexual </a:t>
            </a:r>
            <a:r>
              <a:rPr lang="en-US" sz="2400" dirty="0"/>
              <a:t>A</a:t>
            </a:r>
            <a:r>
              <a:rPr lang="en-US" sz="2400" dirty="0" smtClean="0"/>
              <a:t>buse </a:t>
            </a:r>
            <a:r>
              <a:rPr lang="en-US" sz="2400" dirty="0"/>
              <a:t>and </a:t>
            </a:r>
            <a:r>
              <a:rPr lang="en-US" sz="2400" dirty="0" smtClean="0"/>
              <a:t>Sexual </a:t>
            </a:r>
            <a:r>
              <a:rPr lang="en-US" sz="2400" dirty="0"/>
              <a:t>H</a:t>
            </a:r>
            <a:r>
              <a:rPr lang="en-US" sz="2400" dirty="0" smtClean="0"/>
              <a:t>arassment</a:t>
            </a:r>
            <a:r>
              <a:rPr lang="en-US" sz="2400" dirty="0"/>
              <a:t/>
            </a:r>
            <a:br>
              <a:rPr lang="en-US" sz="2400" dirty="0"/>
            </a:br>
            <a:endParaRPr lang="en-US" sz="2400" dirty="0"/>
          </a:p>
        </p:txBody>
      </p:sp>
      <p:sp>
        <p:nvSpPr>
          <p:cNvPr id="10" name="Text Placeholder 9"/>
          <p:cNvSpPr>
            <a:spLocks noGrp="1"/>
          </p:cNvSpPr>
          <p:nvPr>
            <p:ph type="body" sz="quarter" idx="3"/>
          </p:nvPr>
        </p:nvSpPr>
        <p:spPr/>
        <p:txBody>
          <a:bodyPr/>
          <a:lstStyle/>
          <a:p>
            <a:r>
              <a:rPr lang="en-US" dirty="0" smtClean="0"/>
              <a:t>To meet this objective we will discuss:</a:t>
            </a:r>
            <a:endParaRPr lang="en-US" dirty="0"/>
          </a:p>
        </p:txBody>
      </p:sp>
      <p:sp>
        <p:nvSpPr>
          <p:cNvPr id="11" name="Content Placeholder 10"/>
          <p:cNvSpPr>
            <a:spLocks noGrp="1"/>
          </p:cNvSpPr>
          <p:nvPr>
            <p:ph sz="quarter" idx="4"/>
          </p:nvPr>
        </p:nvSpPr>
        <p:spPr>
          <a:xfrm>
            <a:off x="1121773" y="2128796"/>
            <a:ext cx="6773661" cy="10397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Facility/agency zero-tolerance policy and what that means for staff in their role to address sexual abuse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1D9A7EC0-582D-4850-BD02-1E29DEF62370}" type="slidenum">
              <a:rPr lang="en-US" smtClean="0"/>
              <a:pPr/>
              <a:t>30</a:t>
            </a:fld>
            <a:endParaRPr lang="en-US" dirty="0"/>
          </a:p>
        </p:txBody>
      </p:sp>
    </p:spTree>
    <p:extLst>
      <p:ext uri="{BB962C8B-B14F-4D97-AF65-F5344CB8AC3E}">
        <p14:creationId xmlns:p14="http://schemas.microsoft.com/office/powerpoint/2010/main" val="40469031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Zero-tolerance, 115.11</a:t>
            </a:r>
            <a:endParaRPr lang="en-US" dirty="0"/>
          </a:p>
        </p:txBody>
      </p:sp>
      <p:sp>
        <p:nvSpPr>
          <p:cNvPr id="3" name="Text Placeholder 2"/>
          <p:cNvSpPr>
            <a:spLocks noGrp="1"/>
          </p:cNvSpPr>
          <p:nvPr>
            <p:ph type="body" sz="quarter" idx="3"/>
          </p:nvPr>
        </p:nvSpPr>
        <p:spPr/>
        <p:txBody>
          <a:bodyPr/>
          <a:lstStyle/>
          <a:p>
            <a:r>
              <a:rPr lang="en-US" dirty="0" smtClean="0"/>
              <a:t>PREA Standards states:</a:t>
            </a:r>
            <a:endParaRPr lang="en-US" dirty="0"/>
          </a:p>
        </p:txBody>
      </p:sp>
      <p:sp>
        <p:nvSpPr>
          <p:cNvPr id="4" name="Content Placeholder 3"/>
          <p:cNvSpPr>
            <a:spLocks noGrp="1"/>
          </p:cNvSpPr>
          <p:nvPr>
            <p:ph sz="quarter" idx="4"/>
          </p:nvPr>
        </p:nvSpPr>
        <p:spPr/>
        <p:txBody>
          <a:bodyPr/>
          <a:lstStyle/>
          <a:p>
            <a:pPr marL="285750" indent="-285750">
              <a:spcAft>
                <a:spcPts val="600"/>
              </a:spcAft>
              <a:buFont typeface="Arial" panose="020B0604020202020204" pitchFamily="34" charset="0"/>
              <a:buChar char="•"/>
            </a:pPr>
            <a:r>
              <a:rPr lang="en-US" dirty="0" smtClean="0"/>
              <a:t>The agency </a:t>
            </a:r>
            <a:r>
              <a:rPr lang="en-US" dirty="0"/>
              <a:t>shall have a written policy mandating </a:t>
            </a:r>
            <a:r>
              <a:rPr lang="en-US" dirty="0" smtClean="0"/>
              <a:t>zero-tolerance </a:t>
            </a:r>
            <a:r>
              <a:rPr lang="en-US" dirty="0"/>
              <a:t>toward all forms of sexual abuse and sexual </a:t>
            </a:r>
            <a:r>
              <a:rPr lang="en-US" dirty="0" smtClean="0"/>
              <a:t>harassment, outlining </a:t>
            </a:r>
            <a:r>
              <a:rPr lang="en-US" dirty="0"/>
              <a:t>the agency’s approach to preventing, detecting, and responding to such </a:t>
            </a:r>
            <a:r>
              <a:rPr lang="en-US" dirty="0" smtClean="0"/>
              <a:t>conduct</a:t>
            </a:r>
          </a:p>
          <a:p>
            <a:pPr marL="285750" indent="-285750">
              <a:spcAft>
                <a:spcPts val="600"/>
              </a:spcAft>
              <a:buFont typeface="Arial" panose="020B0604020202020204" pitchFamily="34" charset="0"/>
              <a:buChar char="•"/>
            </a:pPr>
            <a:r>
              <a:rPr lang="en-US" dirty="0" smtClean="0"/>
              <a:t>What does this mean for staff?</a:t>
            </a:r>
          </a:p>
          <a:p>
            <a:pPr marL="285750" indent="-285750">
              <a:spcAft>
                <a:spcPts val="600"/>
              </a:spcAft>
              <a:buFont typeface="Arial" panose="020B0604020202020204" pitchFamily="34" charset="0"/>
              <a:buChar char="•"/>
            </a:pPr>
            <a:r>
              <a:rPr lang="en-US" dirty="0" smtClean="0"/>
              <a:t>What does our policy say?</a:t>
            </a:r>
          </a:p>
          <a:p>
            <a:endParaRPr lang="en-US" dirty="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31</a:t>
            </a:fld>
            <a:endParaRPr lang="en-US" dirty="0"/>
          </a:p>
        </p:txBody>
      </p:sp>
    </p:spTree>
    <p:extLst>
      <p:ext uri="{BB962C8B-B14F-4D97-AF65-F5344CB8AC3E}">
        <p14:creationId xmlns:p14="http://schemas.microsoft.com/office/powerpoint/2010/main" val="28379965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304547"/>
            <a:ext cx="8229600" cy="888834"/>
          </a:xfrm>
        </p:spPr>
        <p:txBody>
          <a:bodyPr/>
          <a:lstStyle/>
          <a:p>
            <a:pPr lvl="0"/>
            <a:r>
              <a:rPr lang="en-US" sz="2400" dirty="0" smtClean="0"/>
              <a:t>Objective 6:</a:t>
            </a:r>
            <a:r>
              <a:rPr lang="en-US" sz="2400" dirty="0"/>
              <a:t>Examine the </a:t>
            </a:r>
            <a:r>
              <a:rPr lang="en-US" sz="2400" dirty="0" smtClean="0"/>
              <a:t>Relationship </a:t>
            </a:r>
            <a:r>
              <a:rPr lang="en-US" sz="2400" dirty="0"/>
              <a:t>B</a:t>
            </a:r>
            <a:r>
              <a:rPr lang="en-US" sz="2400" dirty="0" smtClean="0"/>
              <a:t>etween </a:t>
            </a:r>
            <a:r>
              <a:rPr lang="en-US" sz="2400" dirty="0"/>
              <a:t>PREA and </a:t>
            </a:r>
            <a:r>
              <a:rPr lang="en-US" sz="2400" dirty="0" smtClean="0"/>
              <a:t>Organizational </a:t>
            </a:r>
            <a:r>
              <a:rPr lang="en-US" sz="2400" dirty="0"/>
              <a:t>C</a:t>
            </a:r>
            <a:r>
              <a:rPr lang="en-US" sz="2400" dirty="0" smtClean="0"/>
              <a:t>ulture </a:t>
            </a:r>
            <a:r>
              <a:rPr lang="en-US" sz="2400" dirty="0"/>
              <a:t>C</a:t>
            </a:r>
            <a:r>
              <a:rPr lang="en-US" sz="2400" dirty="0" smtClean="0"/>
              <a:t>hange </a:t>
            </a:r>
            <a:r>
              <a:rPr lang="en-US" sz="2400" dirty="0"/>
              <a:t>to </a:t>
            </a:r>
            <a:r>
              <a:rPr lang="en-US" sz="2400" dirty="0" smtClean="0"/>
              <a:t>Achieve </a:t>
            </a:r>
            <a:r>
              <a:rPr lang="en-US" sz="2400" dirty="0"/>
              <a:t>a </a:t>
            </a:r>
            <a:r>
              <a:rPr lang="en-US" sz="2400" dirty="0" smtClean="0"/>
              <a:t>Safe </a:t>
            </a:r>
            <a:r>
              <a:rPr lang="en-US" sz="2400" dirty="0"/>
              <a:t>E</a:t>
            </a:r>
            <a:r>
              <a:rPr lang="en-US" sz="2400" dirty="0" smtClean="0"/>
              <a:t>nvironment</a:t>
            </a:r>
            <a:r>
              <a:rPr lang="en-US" sz="2400" dirty="0"/>
              <a:t/>
            </a:r>
            <a:br>
              <a:rPr lang="en-US" sz="2400" dirty="0"/>
            </a:br>
            <a:endParaRPr lang="en-US" sz="2400" dirty="0"/>
          </a:p>
        </p:txBody>
      </p:sp>
      <p:sp>
        <p:nvSpPr>
          <p:cNvPr id="10" name="Text Placeholder 9"/>
          <p:cNvSpPr>
            <a:spLocks noGrp="1"/>
          </p:cNvSpPr>
          <p:nvPr>
            <p:ph type="body" sz="quarter" idx="3"/>
          </p:nvPr>
        </p:nvSpPr>
        <p:spPr/>
        <p:txBody>
          <a:bodyPr/>
          <a:lstStyle/>
          <a:p>
            <a:r>
              <a:rPr lang="en-US" dirty="0" smtClean="0"/>
              <a:t>To meet this objective we will discuss:</a:t>
            </a:r>
            <a:endParaRPr lang="en-US" dirty="0"/>
          </a:p>
        </p:txBody>
      </p:sp>
      <p:sp>
        <p:nvSpPr>
          <p:cNvPr id="11" name="Content Placeholder 10"/>
          <p:cNvSpPr>
            <a:spLocks noGrp="1"/>
          </p:cNvSpPr>
          <p:nvPr>
            <p:ph sz="quarter" idx="4"/>
          </p:nvPr>
        </p:nvSpPr>
        <p:spPr>
          <a:xfrm>
            <a:off x="1146582" y="2160695"/>
            <a:ext cx="6773661" cy="13445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The definition of organizational culture</a:t>
            </a:r>
            <a:endParaRPr lang="en-US" dirty="0"/>
          </a:p>
          <a:p>
            <a:pPr marL="285750" indent="-285750">
              <a:buFont typeface="Arial" panose="020B0604020202020204" pitchFamily="34" charset="0"/>
              <a:buChar char="•"/>
            </a:pPr>
            <a:r>
              <a:rPr lang="en-US" dirty="0" smtClean="0"/>
              <a:t>The role of organizational culture in PREA implementation</a:t>
            </a:r>
          </a:p>
          <a:p>
            <a:pPr marL="285750" indent="-285750">
              <a:buFont typeface="Arial" panose="020B0604020202020204" pitchFamily="34" charset="0"/>
              <a:buChar char="•"/>
            </a:pPr>
            <a:r>
              <a:rPr lang="en-US" dirty="0" smtClean="0"/>
              <a:t>Staff’s role in promoting a healthy culture</a:t>
            </a:r>
          </a:p>
          <a:p>
            <a:pPr marL="285750" indent="-285750">
              <a:buFont typeface="Arial" panose="020B0604020202020204" pitchFamily="34" charset="0"/>
              <a:buChar char="•"/>
            </a:pPr>
            <a:endParaRPr lang="en-US" dirty="0"/>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1D9A7EC0-582D-4850-BD02-1E29DEF62370}" type="slidenum">
              <a:rPr lang="en-US" smtClean="0"/>
              <a:pPr/>
              <a:t>32</a:t>
            </a:fld>
            <a:endParaRPr lang="en-US" dirty="0"/>
          </a:p>
        </p:txBody>
      </p:sp>
    </p:spTree>
    <p:extLst>
      <p:ext uri="{BB962C8B-B14F-4D97-AF65-F5344CB8AC3E}">
        <p14:creationId xmlns:p14="http://schemas.microsoft.com/office/powerpoint/2010/main" val="27231401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Define Organizational Culture </a:t>
            </a:r>
            <a:endParaRPr lang="en-US" dirty="0"/>
          </a:p>
        </p:txBody>
      </p:sp>
      <p:sp>
        <p:nvSpPr>
          <p:cNvPr id="10" name="Content Placeholder 9"/>
          <p:cNvSpPr>
            <a:spLocks noGrp="1"/>
          </p:cNvSpPr>
          <p:nvPr>
            <p:ph sz="quarter" idx="4"/>
          </p:nvPr>
        </p:nvSpPr>
        <p:spPr>
          <a:xfrm>
            <a:off x="685800" y="1646237"/>
            <a:ext cx="7924800" cy="4373563"/>
          </a:xfrm>
        </p:spPr>
        <p:txBody>
          <a:bodyPr/>
          <a:lstStyle/>
          <a:p>
            <a:pPr marL="285750" indent="-285750">
              <a:buFont typeface="Arial" panose="020B0604020202020204" pitchFamily="34" charset="0"/>
              <a:buChar char="•"/>
            </a:pPr>
            <a:r>
              <a:rPr lang="en-US" dirty="0" smtClean="0">
                <a:solidFill>
                  <a:srgbClr val="CA7700"/>
                </a:solidFill>
              </a:rPr>
              <a:t>The values, assumptions, and beliefs the people in an organization hold that “drive the way they think and behave within the organization” (Cooke, 1989)</a:t>
            </a:r>
          </a:p>
          <a:p>
            <a:pPr marL="1028700" lvl="1">
              <a:buFont typeface="Verdana" panose="020B0604030504040204" pitchFamily="34" charset="0"/>
              <a:buChar char="−"/>
            </a:pPr>
            <a:r>
              <a:rPr lang="en-US" dirty="0"/>
              <a:t>Organizational culture is clear to </a:t>
            </a:r>
            <a:r>
              <a:rPr lang="en-US" dirty="0" smtClean="0"/>
              <a:t>those </a:t>
            </a:r>
            <a:r>
              <a:rPr lang="en-US" dirty="0"/>
              <a:t>who work within it, although it often is not overtly </a:t>
            </a:r>
            <a:r>
              <a:rPr lang="en-US" dirty="0" smtClean="0"/>
              <a:t>defined</a:t>
            </a:r>
          </a:p>
          <a:p>
            <a:pPr marL="1028700" lvl="1">
              <a:buFont typeface="Verdana" panose="020B0604030504040204" pitchFamily="34" charset="0"/>
              <a:buChar char="−"/>
            </a:pPr>
            <a:r>
              <a:rPr lang="en-US" dirty="0" smtClean="0"/>
              <a:t>In </a:t>
            </a:r>
            <a:r>
              <a:rPr lang="en-US" dirty="0"/>
              <a:t>a correctional facility, the organizational culture encompasses both the culture of the staff and that of the </a:t>
            </a:r>
            <a:r>
              <a:rPr lang="en-US" dirty="0" smtClean="0"/>
              <a:t>inmates</a:t>
            </a:r>
          </a:p>
          <a:p>
            <a:pPr marL="1028700" lvl="1">
              <a:buFont typeface="Verdana" panose="020B0604030504040204" pitchFamily="34" charset="0"/>
              <a:buChar char="−"/>
            </a:pPr>
            <a:r>
              <a:rPr lang="en-US" dirty="0" smtClean="0"/>
              <a:t>Culture can be seen in many </a:t>
            </a:r>
            <a:r>
              <a:rPr lang="en-US" dirty="0"/>
              <a:t>ways, including the way staff and </a:t>
            </a:r>
            <a:r>
              <a:rPr lang="en-US" dirty="0" smtClean="0"/>
              <a:t>inmates </a:t>
            </a:r>
            <a:r>
              <a:rPr lang="en-US" dirty="0"/>
              <a:t>interact, who has what kinds of power and how they use it, how people work through the chain of command in communicating and </a:t>
            </a:r>
            <a:r>
              <a:rPr lang="en-US" dirty="0" smtClean="0"/>
              <a:t>decision-making, </a:t>
            </a:r>
            <a:r>
              <a:rPr lang="en-US" dirty="0"/>
              <a:t>and who is rewarded and </a:t>
            </a:r>
            <a:r>
              <a:rPr lang="en-US" dirty="0" smtClean="0"/>
              <a:t>promoted </a:t>
            </a:r>
            <a:endParaRPr lang="en-US" dirty="0"/>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1D9A7EC0-582D-4850-BD02-1E29DEF62370}" type="slidenum">
              <a:rPr lang="en-US" smtClean="0"/>
              <a:pPr/>
              <a:t>33</a:t>
            </a:fld>
            <a:endParaRPr lang="en-US" dirty="0"/>
          </a:p>
        </p:txBody>
      </p:sp>
      <p:sp>
        <p:nvSpPr>
          <p:cNvPr id="6" name="TextBox 5"/>
          <p:cNvSpPr txBox="1"/>
          <p:nvPr/>
        </p:nvSpPr>
        <p:spPr>
          <a:xfrm>
            <a:off x="533400" y="5674409"/>
            <a:ext cx="7162800" cy="646331"/>
          </a:xfrm>
          <a:prstGeom prst="rect">
            <a:avLst/>
          </a:prstGeom>
          <a:noFill/>
        </p:spPr>
        <p:txBody>
          <a:bodyPr wrap="square" rtlCol="0">
            <a:spAutoFit/>
          </a:bodyPr>
          <a:lstStyle/>
          <a:p>
            <a:r>
              <a:rPr lang="en-US" sz="1200" dirty="0" smtClean="0"/>
              <a:t>Source: Flaherty-</a:t>
            </a:r>
            <a:r>
              <a:rPr lang="en-US" sz="1200" dirty="0" err="1" smtClean="0"/>
              <a:t>Zonis</a:t>
            </a:r>
            <a:r>
              <a:rPr lang="en-US" sz="1200" dirty="0" smtClean="0"/>
              <a:t>, Carol, “Building a Culture Strategically: A Team Approach for Corrections” February 2007. </a:t>
            </a:r>
            <a:r>
              <a:rPr lang="en-US" sz="1200" dirty="0"/>
              <a:t>C</a:t>
            </a:r>
            <a:r>
              <a:rPr lang="en-US" sz="1200" dirty="0" smtClean="0"/>
              <a:t>ooperative </a:t>
            </a:r>
            <a:r>
              <a:rPr lang="en-US" sz="1200" dirty="0"/>
              <a:t>agreement numbers 02/03–PO9GIW1 and 04P33GJCI from the National Institute of Corrections, U.S. Department of Justice. </a:t>
            </a:r>
          </a:p>
        </p:txBody>
      </p:sp>
    </p:spTree>
    <p:extLst>
      <p:ext uri="{BB962C8B-B14F-4D97-AF65-F5344CB8AC3E}">
        <p14:creationId xmlns:p14="http://schemas.microsoft.com/office/powerpoint/2010/main" val="9810772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Culture can play a Positive </a:t>
            </a:r>
            <a:r>
              <a:rPr lang="en-US" dirty="0"/>
              <a:t>R</a:t>
            </a:r>
            <a:r>
              <a:rPr lang="en-US" dirty="0" smtClean="0"/>
              <a:t>ole or be a Barrier:</a:t>
            </a:r>
            <a:endParaRPr lang="en-US" dirty="0"/>
          </a:p>
        </p:txBody>
      </p:sp>
      <p:sp>
        <p:nvSpPr>
          <p:cNvPr id="4" name="Content Placeholder 3"/>
          <p:cNvSpPr>
            <a:spLocks noGrp="1"/>
          </p:cNvSpPr>
          <p:nvPr>
            <p:ph sz="half" idx="2"/>
          </p:nvPr>
        </p:nvSpPr>
        <p:spPr/>
        <p:txBody>
          <a:bodyPr>
            <a:normAutofit/>
          </a:bodyPr>
          <a:lstStyle/>
          <a:p>
            <a:r>
              <a:rPr lang="en-US" sz="1800" dirty="0" smtClean="0"/>
              <a:t>Formal policies, systems &amp; practice</a:t>
            </a:r>
          </a:p>
          <a:p>
            <a:r>
              <a:rPr lang="en-US" sz="1800" dirty="0" smtClean="0"/>
              <a:t>Informal practice and symbolic actions</a:t>
            </a:r>
          </a:p>
          <a:p>
            <a:r>
              <a:rPr lang="en-US" sz="1800" dirty="0" smtClean="0"/>
              <a:t>Beliefs, values and attitudes</a:t>
            </a:r>
            <a:endParaRPr lang="en-US" sz="1800" dirty="0"/>
          </a:p>
        </p:txBody>
      </p:sp>
      <p:sp>
        <p:nvSpPr>
          <p:cNvPr id="13" name="Text Placeholder 12"/>
          <p:cNvSpPr>
            <a:spLocks noGrp="1"/>
          </p:cNvSpPr>
          <p:nvPr>
            <p:ph type="body" sz="quarter" idx="3"/>
          </p:nvPr>
        </p:nvSpPr>
        <p:spPr/>
        <p:txBody>
          <a:bodyPr/>
          <a:lstStyle/>
          <a:p>
            <a:r>
              <a:rPr lang="en-US" dirty="0" smtClean="0"/>
              <a:t>Think about your facility</a:t>
            </a:r>
            <a:endParaRPr lang="en-US" dirty="0"/>
          </a:p>
        </p:txBody>
      </p:sp>
      <p:sp>
        <p:nvSpPr>
          <p:cNvPr id="14" name="Content Placeholder 13"/>
          <p:cNvSpPr>
            <a:spLocks noGrp="1"/>
          </p:cNvSpPr>
          <p:nvPr>
            <p:ph sz="quarter" idx="4"/>
          </p:nvPr>
        </p:nvSpPr>
        <p:spPr/>
        <p:txBody>
          <a:bodyPr>
            <a:normAutofit/>
          </a:bodyPr>
          <a:lstStyle/>
          <a:p>
            <a:r>
              <a:rPr lang="en-US" sz="1800" dirty="0" smtClean="0"/>
              <a:t>What are the positive characteristics in your facility culture?</a:t>
            </a:r>
          </a:p>
          <a:p>
            <a:r>
              <a:rPr lang="en-US" sz="1800" dirty="0" smtClean="0"/>
              <a:t>What can be improved?</a:t>
            </a:r>
          </a:p>
          <a:p>
            <a:r>
              <a:rPr lang="en-US" sz="1800" dirty="0" smtClean="0"/>
              <a:t>How can this impact PREA implementation?</a:t>
            </a:r>
            <a:endParaRPr lang="en-US" sz="1800" dirty="0"/>
          </a:p>
        </p:txBody>
      </p:sp>
      <p:sp>
        <p:nvSpPr>
          <p:cNvPr id="2" name="Title 1"/>
          <p:cNvSpPr>
            <a:spLocks noGrp="1"/>
          </p:cNvSpPr>
          <p:nvPr>
            <p:ph type="title"/>
          </p:nvPr>
        </p:nvSpPr>
        <p:spPr/>
        <p:txBody>
          <a:bodyPr/>
          <a:lstStyle/>
          <a:p>
            <a:r>
              <a:rPr lang="en-US" smtClean="0"/>
              <a:t>PREA and Organizational Culture</a:t>
            </a:r>
            <a:endParaRPr lang="en-US" dirty="0"/>
          </a:p>
        </p:txBody>
      </p:sp>
      <p:sp>
        <p:nvSpPr>
          <p:cNvPr id="6" name="Footer Placeholder 5"/>
          <p:cNvSpPr>
            <a:spLocks noGrp="1"/>
          </p:cNvSpPr>
          <p:nvPr>
            <p:ph type="ftr" sz="quarter" idx="10"/>
          </p:nvPr>
        </p:nvSpPr>
        <p:spPr/>
        <p:txBody>
          <a:bodyPr/>
          <a:lstStyle/>
          <a:p>
            <a:r>
              <a:rPr lang="en-US" smtClean="0"/>
              <a:t>The Moss Group Inc.</a:t>
            </a:r>
            <a:endParaRPr lang="en-US" dirty="0"/>
          </a:p>
        </p:txBody>
      </p:sp>
      <p:sp>
        <p:nvSpPr>
          <p:cNvPr id="7" name="Slide Number Placeholder 6"/>
          <p:cNvSpPr>
            <a:spLocks noGrp="1"/>
          </p:cNvSpPr>
          <p:nvPr>
            <p:ph type="sldNum" sz="quarter" idx="11"/>
          </p:nvPr>
        </p:nvSpPr>
        <p:spPr/>
        <p:txBody>
          <a:bodyPr/>
          <a:lstStyle/>
          <a:p>
            <a:fld id="{1D9A7EC0-582D-4850-BD02-1E29DEF62370}"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latin typeface="Verdana"/>
                <a:cs typeface="Verdana"/>
              </a:rPr>
              <a:t>PREA and Organizational Culture, Continued</a:t>
            </a:r>
            <a:endParaRPr lang="en-US" dirty="0">
              <a:latin typeface="Verdana"/>
              <a:cs typeface="Verdana"/>
            </a:endParaRPr>
          </a:p>
        </p:txBody>
      </p:sp>
      <p:sp>
        <p:nvSpPr>
          <p:cNvPr id="3" name="Text Placeholder 2"/>
          <p:cNvSpPr>
            <a:spLocks noGrp="1"/>
          </p:cNvSpPr>
          <p:nvPr>
            <p:ph type="body" sz="quarter" idx="3"/>
          </p:nvPr>
        </p:nvSpPr>
        <p:spPr>
          <a:xfrm>
            <a:off x="445882" y="1600200"/>
            <a:ext cx="6773660" cy="381000"/>
          </a:xfrm>
        </p:spPr>
        <p:txBody>
          <a:bodyPr/>
          <a:lstStyle/>
          <a:p>
            <a:r>
              <a:rPr lang="en-US" dirty="0" smtClean="0">
                <a:latin typeface="Verdana"/>
                <a:cs typeface="Verdana"/>
              </a:rPr>
              <a:t>Success depends on:</a:t>
            </a:r>
          </a:p>
        </p:txBody>
      </p:sp>
      <p:sp>
        <p:nvSpPr>
          <p:cNvPr id="4" name="Content Placeholder 3"/>
          <p:cNvSpPr>
            <a:spLocks noGrp="1"/>
          </p:cNvSpPr>
          <p:nvPr>
            <p:ph sz="quarter" idx="4"/>
          </p:nvPr>
        </p:nvSpPr>
        <p:spPr>
          <a:xfrm>
            <a:off x="452231" y="2133600"/>
            <a:ext cx="8229600" cy="4116335"/>
          </a:xfrm>
        </p:spPr>
        <p:txBody>
          <a:bodyPr/>
          <a:lstStyle/>
          <a:p>
            <a:pPr marL="292100" indent="-292100">
              <a:buFont typeface="Arial"/>
              <a:buChar char="•"/>
            </a:pPr>
            <a:r>
              <a:rPr lang="en-US" dirty="0">
                <a:latin typeface="Verdana"/>
                <a:cs typeface="Verdana"/>
              </a:rPr>
              <a:t>E</a:t>
            </a:r>
            <a:r>
              <a:rPr lang="en-US" dirty="0" smtClean="0">
                <a:latin typeface="Verdana"/>
                <a:cs typeface="Verdana"/>
              </a:rPr>
              <a:t>ffective agency and facility leadership</a:t>
            </a:r>
          </a:p>
          <a:p>
            <a:pPr marL="292100" indent="-292100">
              <a:buFont typeface="Arial"/>
              <a:buChar char="•"/>
            </a:pPr>
            <a:endParaRPr lang="en-US" dirty="0" smtClean="0">
              <a:latin typeface="Verdana"/>
              <a:cs typeface="Verdana"/>
            </a:endParaRPr>
          </a:p>
          <a:p>
            <a:pPr marL="292100" indent="-292100">
              <a:buFont typeface="Arial"/>
              <a:buChar char="•"/>
            </a:pPr>
            <a:r>
              <a:rPr lang="en-US" dirty="0" smtClean="0">
                <a:latin typeface="Verdana"/>
                <a:cs typeface="Verdana"/>
              </a:rPr>
              <a:t>Development of an agency culture that prioritizes efforts to combat sexual abuse</a:t>
            </a:r>
          </a:p>
          <a:p>
            <a:pPr marL="292100" indent="-292100">
              <a:buFont typeface="Arial"/>
              <a:buChar char="•"/>
            </a:pPr>
            <a:endParaRPr lang="en-US" dirty="0" smtClean="0">
              <a:latin typeface="Verdana"/>
              <a:cs typeface="Verdana"/>
            </a:endParaRPr>
          </a:p>
          <a:p>
            <a:pPr marL="292100" indent="-292100">
              <a:buFont typeface="Arial"/>
              <a:buChar char="•"/>
            </a:pPr>
            <a:r>
              <a:rPr lang="en-US" dirty="0" smtClean="0">
                <a:latin typeface="Verdana"/>
                <a:cs typeface="Verdana"/>
              </a:rPr>
              <a:t>A change in culture by institutionalizing policies and practices through adherence to standards</a:t>
            </a:r>
          </a:p>
          <a:p>
            <a:pPr marL="292100" indent="-292100">
              <a:buFont typeface="Arial"/>
              <a:buChar char="•"/>
            </a:pPr>
            <a:endParaRPr lang="en-US" dirty="0">
              <a:latin typeface="Verdana"/>
              <a:cs typeface="Verdana"/>
            </a:endParaRPr>
          </a:p>
          <a:p>
            <a:pPr marL="292100" indent="-292100">
              <a:buFont typeface="Arial"/>
              <a:buChar char="•"/>
            </a:pPr>
            <a:r>
              <a:rPr lang="en-US" smtClean="0">
                <a:latin typeface="Verdana"/>
                <a:cs typeface="Verdana"/>
              </a:rPr>
              <a:t>Simply checking </a:t>
            </a:r>
            <a:r>
              <a:rPr lang="en-US" dirty="0">
                <a:latin typeface="Verdana"/>
                <a:cs typeface="Verdana"/>
              </a:rPr>
              <a:t>off the PREA Standard compliance list does not ensure your facility is sexually safe</a:t>
            </a:r>
          </a:p>
          <a:p>
            <a:endParaRPr lang="en-US" dirty="0" smtClean="0">
              <a:latin typeface="Verdana"/>
              <a:cs typeface="Verdana"/>
            </a:endParaRPr>
          </a:p>
        </p:txBody>
      </p:sp>
      <p:sp>
        <p:nvSpPr>
          <p:cNvPr id="6" name="Footer Placeholder 5"/>
          <p:cNvSpPr>
            <a:spLocks noGrp="1"/>
          </p:cNvSpPr>
          <p:nvPr>
            <p:ph type="ftr" sz="quarter" idx="10"/>
          </p:nvPr>
        </p:nvSpPr>
        <p:spPr/>
        <p:txBody>
          <a:bodyPr/>
          <a:lstStyle/>
          <a:p>
            <a:r>
              <a:rPr lang="en-US" smtClean="0"/>
              <a:t>The Moss Group Inc.</a:t>
            </a:r>
            <a:endParaRPr lang="en-US" dirty="0"/>
          </a:p>
        </p:txBody>
      </p:sp>
      <p:sp>
        <p:nvSpPr>
          <p:cNvPr id="7" name="Slide Number Placeholder 6"/>
          <p:cNvSpPr>
            <a:spLocks noGrp="1"/>
          </p:cNvSpPr>
          <p:nvPr>
            <p:ph type="sldNum" sz="quarter" idx="11"/>
          </p:nvPr>
        </p:nvSpPr>
        <p:spPr/>
        <p:txBody>
          <a:bodyPr/>
          <a:lstStyle/>
          <a:p>
            <a:fld id="{1D9A7EC0-582D-4850-BD02-1E29DEF62370}"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Role of Leadership and Culture to Promote Sexual Safety</a:t>
            </a:r>
            <a:endParaRPr lang="en-US" dirty="0"/>
          </a:p>
        </p:txBody>
      </p:sp>
      <p:sp>
        <p:nvSpPr>
          <p:cNvPr id="3" name="Text Placeholder 2"/>
          <p:cNvSpPr>
            <a:spLocks noGrp="1"/>
          </p:cNvSpPr>
          <p:nvPr>
            <p:ph type="body" sz="quarter" idx="3"/>
          </p:nvPr>
        </p:nvSpPr>
        <p:spPr/>
        <p:txBody>
          <a:bodyPr/>
          <a:lstStyle/>
          <a:p>
            <a:r>
              <a:rPr lang="en-US" dirty="0" smtClean="0"/>
              <a:t>From the Department of Justice Final Rule:</a:t>
            </a:r>
            <a:endParaRPr lang="en-US" dirty="0"/>
          </a:p>
        </p:txBody>
      </p:sp>
      <p:sp>
        <p:nvSpPr>
          <p:cNvPr id="4" name="Content Placeholder 3"/>
          <p:cNvSpPr>
            <a:spLocks noGrp="1"/>
          </p:cNvSpPr>
          <p:nvPr>
            <p:ph sz="quarter" idx="4"/>
          </p:nvPr>
        </p:nvSpPr>
        <p:spPr/>
        <p:txBody>
          <a:bodyPr/>
          <a:lstStyle/>
          <a:p>
            <a:r>
              <a:rPr lang="en-US" dirty="0" smtClean="0"/>
              <a:t>The success of the PREA standards in combating sexual abuse in confinement facilities will depend on effective</a:t>
            </a:r>
          </a:p>
          <a:p>
            <a:r>
              <a:rPr lang="en-US" dirty="0" smtClean="0"/>
              <a:t>agency and facility leadership, and the development of an agency culture that prioritizes efforts to combat sexual abuse. Effective leadership and culture cannot, of course, be directly mandated by rule. Yet implementation of the standards will help foster a change in culture by institutionalizing policies and practices that bring these concerns to the fore.</a:t>
            </a:r>
            <a:endParaRPr lang="en-US" dirty="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36</a:t>
            </a:fld>
            <a:endParaRPr lang="en-US" dirty="0"/>
          </a:p>
        </p:txBody>
      </p:sp>
      <p:sp>
        <p:nvSpPr>
          <p:cNvPr id="12" name="TextBox 11"/>
          <p:cNvSpPr txBox="1"/>
          <p:nvPr/>
        </p:nvSpPr>
        <p:spPr>
          <a:xfrm>
            <a:off x="838200" y="5479832"/>
            <a:ext cx="7006818" cy="461665"/>
          </a:xfrm>
          <a:prstGeom prst="rect">
            <a:avLst/>
          </a:prstGeom>
          <a:noFill/>
        </p:spPr>
        <p:txBody>
          <a:bodyPr wrap="square" rtlCol="0">
            <a:spAutoFit/>
          </a:bodyPr>
          <a:lstStyle/>
          <a:p>
            <a:r>
              <a:rPr lang="en-US" sz="1200" dirty="0" smtClean="0"/>
              <a:t>Source: Department of Justice, 28 </a:t>
            </a:r>
            <a:r>
              <a:rPr lang="en-US" sz="1200" dirty="0"/>
              <a:t>CFR Part </a:t>
            </a:r>
            <a:r>
              <a:rPr lang="en-US" sz="1200" dirty="0" smtClean="0"/>
              <a:t>115; National </a:t>
            </a:r>
            <a:r>
              <a:rPr lang="en-US" sz="1200" dirty="0"/>
              <a:t>Standards To Prevent, Detect, and Respond to Prison Rape</a:t>
            </a:r>
            <a:r>
              <a:rPr lang="en-US" sz="1200" dirty="0" smtClean="0"/>
              <a:t>; Final Rule. August 2012</a:t>
            </a:r>
            <a:endParaRPr lang="en-US" sz="1200" dirty="0"/>
          </a:p>
        </p:txBody>
      </p:sp>
    </p:spTree>
    <p:extLst>
      <p:ext uri="{BB962C8B-B14F-4D97-AF65-F5344CB8AC3E}">
        <p14:creationId xmlns:p14="http://schemas.microsoft.com/office/powerpoint/2010/main" val="30369858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nSpc>
                <a:spcPct val="100000"/>
              </a:lnSpc>
            </a:pPr>
            <a:r>
              <a:rPr lang="en-US" dirty="0" smtClean="0">
                <a:latin typeface="Verdana"/>
                <a:cs typeface="Verdana"/>
              </a:rPr>
              <a:t>PREA and Organizational Culture, What Role Can You Play?</a:t>
            </a:r>
            <a:endParaRPr lang="en-US" dirty="0">
              <a:latin typeface="Verdana"/>
              <a:cs typeface="Verdana"/>
            </a:endParaRPr>
          </a:p>
        </p:txBody>
      </p:sp>
      <p:sp>
        <p:nvSpPr>
          <p:cNvPr id="8" name="Text Placeholder 7"/>
          <p:cNvSpPr>
            <a:spLocks noGrp="1"/>
          </p:cNvSpPr>
          <p:nvPr>
            <p:ph type="body" sz="quarter" idx="3"/>
          </p:nvPr>
        </p:nvSpPr>
        <p:spPr>
          <a:xfrm>
            <a:off x="457200" y="1600200"/>
            <a:ext cx="8229600" cy="408094"/>
          </a:xfrm>
        </p:spPr>
        <p:txBody>
          <a:bodyPr/>
          <a:lstStyle/>
          <a:p>
            <a:r>
              <a:rPr lang="en-US" dirty="0" smtClean="0">
                <a:latin typeface="Verdana"/>
                <a:cs typeface="Verdana"/>
              </a:rPr>
              <a:t>Ways you can promote a culture of safety:</a:t>
            </a:r>
          </a:p>
        </p:txBody>
      </p:sp>
      <p:sp>
        <p:nvSpPr>
          <p:cNvPr id="9" name="Content Placeholder 8"/>
          <p:cNvSpPr>
            <a:spLocks noGrp="1"/>
          </p:cNvSpPr>
          <p:nvPr>
            <p:ph sz="quarter" idx="4"/>
          </p:nvPr>
        </p:nvSpPr>
        <p:spPr>
          <a:xfrm>
            <a:off x="457200" y="2133600"/>
            <a:ext cx="8229600" cy="4144963"/>
          </a:xfrm>
        </p:spPr>
        <p:txBody>
          <a:bodyPr/>
          <a:lstStyle/>
          <a:p>
            <a:pPr marL="292100" indent="-292100">
              <a:spcAft>
                <a:spcPts val="600"/>
              </a:spcAft>
              <a:buFont typeface="Arial" pitchFamily="34" charset="0"/>
              <a:buChar char="•"/>
            </a:pPr>
            <a:r>
              <a:rPr lang="en-US" dirty="0" smtClean="0">
                <a:latin typeface="Verdana"/>
                <a:cs typeface="Verdana"/>
              </a:rPr>
              <a:t>Adhere to facility/agency zero-tolerance policy</a:t>
            </a:r>
          </a:p>
          <a:p>
            <a:pPr marL="292100" indent="-292100">
              <a:spcAft>
                <a:spcPts val="600"/>
              </a:spcAft>
              <a:buFont typeface="Arial" pitchFamily="34" charset="0"/>
              <a:buChar char="•"/>
            </a:pPr>
            <a:r>
              <a:rPr lang="en-US" dirty="0" smtClean="0">
                <a:latin typeface="Verdana"/>
                <a:cs typeface="Verdana"/>
              </a:rPr>
              <a:t>Take note of physical plant vulnerabilities</a:t>
            </a:r>
          </a:p>
          <a:p>
            <a:pPr marL="292100" indent="-292100">
              <a:spcAft>
                <a:spcPts val="600"/>
              </a:spcAft>
              <a:buFont typeface="Arial" pitchFamily="34" charset="0"/>
              <a:buChar char="•"/>
            </a:pPr>
            <a:r>
              <a:rPr lang="en-US" dirty="0" smtClean="0">
                <a:latin typeface="Verdana"/>
                <a:cs typeface="Verdana"/>
              </a:rPr>
              <a:t>Maintain respectful communication among fellow staff and inmates</a:t>
            </a:r>
          </a:p>
          <a:p>
            <a:pPr marL="292100" indent="-292100">
              <a:spcAft>
                <a:spcPts val="600"/>
              </a:spcAft>
              <a:buFont typeface="Arial" pitchFamily="34" charset="0"/>
              <a:buChar char="•"/>
            </a:pPr>
            <a:r>
              <a:rPr lang="en-US" dirty="0" smtClean="0">
                <a:latin typeface="Verdana"/>
                <a:cs typeface="Verdana"/>
              </a:rPr>
              <a:t>Accept reports from inmates respectfully and take all reports seriously</a:t>
            </a:r>
          </a:p>
          <a:p>
            <a:pPr marL="292100" indent="-292100">
              <a:spcAft>
                <a:spcPts val="600"/>
              </a:spcAft>
              <a:buFont typeface="Arial" pitchFamily="34" charset="0"/>
              <a:buChar char="•"/>
            </a:pPr>
            <a:r>
              <a:rPr lang="en-US" dirty="0" smtClean="0">
                <a:latin typeface="Verdana"/>
                <a:cs typeface="Verdana"/>
              </a:rPr>
              <a:t>Hold yourself and co-workers accountable by promoting a safe environment (respectful language, good operations and security practices, follow policies, professionalism)</a:t>
            </a:r>
          </a:p>
          <a:p>
            <a:pPr marL="292100" indent="-292100">
              <a:spcAft>
                <a:spcPts val="600"/>
              </a:spcAft>
              <a:buFont typeface="Arial" pitchFamily="34" charset="0"/>
              <a:buChar char="•"/>
            </a:pPr>
            <a:r>
              <a:rPr lang="en-US" dirty="0" smtClean="0">
                <a:latin typeface="Verdana"/>
                <a:cs typeface="Verdana"/>
              </a:rPr>
              <a:t>Others?</a:t>
            </a:r>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37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randombar(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randombar(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randombar(horizont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randombar(horizontal)">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randombar(horizontal)">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Objectives for Unit 1</a:t>
            </a:r>
            <a:endParaRPr lang="en-US" dirty="0"/>
          </a:p>
        </p:txBody>
      </p:sp>
      <p:sp>
        <p:nvSpPr>
          <p:cNvPr id="4" name="Content Placeholder 3"/>
          <p:cNvSpPr>
            <a:spLocks noGrp="1"/>
          </p:cNvSpPr>
          <p:nvPr>
            <p:ph sz="quarter" idx="4"/>
          </p:nvPr>
        </p:nvSpPr>
        <p:spPr>
          <a:xfrm>
            <a:off x="1175782" y="1752600"/>
            <a:ext cx="6781800" cy="3429000"/>
          </a:xfrm>
        </p:spPr>
        <p:txBody>
          <a:bodyPr/>
          <a:lstStyle/>
          <a:p>
            <a:pPr marL="342900" lvl="0" indent="-342900">
              <a:spcAft>
                <a:spcPts val="600"/>
              </a:spcAft>
              <a:buFont typeface="+mj-lt"/>
              <a:buAutoNum type="arabicPeriod"/>
            </a:pPr>
            <a:r>
              <a:rPr lang="en-US" dirty="0" smtClean="0"/>
              <a:t>Explain what the Prison Rape Elimination Act (PREA) is and to whom it applies</a:t>
            </a:r>
          </a:p>
          <a:p>
            <a:pPr marL="342900" lvl="0" indent="-342900">
              <a:spcAft>
                <a:spcPts val="600"/>
              </a:spcAft>
              <a:buFont typeface="+mj-lt"/>
              <a:buAutoNum type="arabicPeriod"/>
            </a:pPr>
            <a:r>
              <a:rPr lang="en-US" dirty="0" smtClean="0"/>
              <a:t>Explain why PREA was enacted</a:t>
            </a:r>
          </a:p>
          <a:p>
            <a:pPr marL="342900" lvl="0" indent="-342900">
              <a:spcAft>
                <a:spcPts val="600"/>
              </a:spcAft>
              <a:buFont typeface="+mj-lt"/>
              <a:buAutoNum type="arabicPeriod"/>
            </a:pPr>
            <a:r>
              <a:rPr lang="en-US" dirty="0" smtClean="0"/>
              <a:t>Determine how PREA impacts your role as a corrections professional</a:t>
            </a:r>
          </a:p>
          <a:p>
            <a:pPr marL="342900" lvl="0" indent="-342900">
              <a:spcAft>
                <a:spcPts val="600"/>
              </a:spcAft>
              <a:buFont typeface="+mj-lt"/>
              <a:buAutoNum type="arabicPeriod"/>
            </a:pPr>
            <a:r>
              <a:rPr lang="en-US" dirty="0"/>
              <a:t>Understand the PREA Audit process</a:t>
            </a:r>
          </a:p>
          <a:p>
            <a:pPr marL="342900" lvl="0" indent="-342900">
              <a:spcAft>
                <a:spcPts val="600"/>
              </a:spcAft>
              <a:buFont typeface="+mj-lt"/>
              <a:buAutoNum type="arabicPeriod"/>
            </a:pPr>
            <a:r>
              <a:rPr lang="en-US" dirty="0" smtClean="0"/>
              <a:t>Review </a:t>
            </a:r>
            <a:r>
              <a:rPr lang="en-US" dirty="0"/>
              <a:t>and understand local PREA policies and zero-tolerance policies for sexual abuse and sexual harassment</a:t>
            </a:r>
          </a:p>
          <a:p>
            <a:pPr marL="342900" lvl="0" indent="-342900">
              <a:spcAft>
                <a:spcPts val="600"/>
              </a:spcAft>
              <a:buFont typeface="+mj-lt"/>
              <a:buAutoNum type="arabicPeriod"/>
            </a:pPr>
            <a:r>
              <a:rPr lang="en-US" dirty="0" smtClean="0"/>
              <a:t>Examine </a:t>
            </a:r>
            <a:r>
              <a:rPr lang="en-US" dirty="0"/>
              <a:t>the relationship between PREA </a:t>
            </a:r>
            <a:r>
              <a:rPr lang="en-US" dirty="0" smtClean="0"/>
              <a:t>and </a:t>
            </a:r>
            <a:r>
              <a:rPr lang="en-US" dirty="0"/>
              <a:t>organizational culture change to achieve a safe environment</a:t>
            </a:r>
          </a:p>
          <a:p>
            <a:pPr marL="342900" lvl="0" indent="-342900">
              <a:buFont typeface="+mj-lt"/>
              <a:buAutoNum type="arabicPeriod"/>
            </a:pPr>
            <a:endParaRPr lang="en-US" dirty="0" smtClean="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38</a:t>
            </a:fld>
            <a:endParaRPr lang="en-US" dirty="0"/>
          </a:p>
        </p:txBody>
      </p:sp>
      <p:sp>
        <p:nvSpPr>
          <p:cNvPr id="3" name="Rectangle 2"/>
          <p:cNvSpPr/>
          <p:nvPr/>
        </p:nvSpPr>
        <p:spPr>
          <a:xfrm>
            <a:off x="914399" y="1600200"/>
            <a:ext cx="7304567" cy="4038600"/>
          </a:xfrm>
          <a:prstGeom prst="rect">
            <a:avLst/>
          </a:prstGeom>
          <a:noFill/>
          <a:ln>
            <a:solidFill>
              <a:srgbClr val="CA77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700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randombar(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Unit 1</a:t>
            </a:r>
            <a:endParaRPr lang="en-US" dirty="0"/>
          </a:p>
        </p:txBody>
      </p:sp>
      <p:pic>
        <p:nvPicPr>
          <p:cNvPr id="6" name="Content Placeholder 5"/>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988110" y="1219200"/>
            <a:ext cx="5320180" cy="4906963"/>
          </a:xfrm>
        </p:spPr>
      </p:pic>
      <p:sp>
        <p:nvSpPr>
          <p:cNvPr id="4" name="Slide Number Placeholder 3"/>
          <p:cNvSpPr>
            <a:spLocks noGrp="1"/>
          </p:cNvSpPr>
          <p:nvPr>
            <p:ph type="sldNum" sz="quarter" idx="4294967295"/>
          </p:nvPr>
        </p:nvSpPr>
        <p:spPr>
          <a:xfrm>
            <a:off x="457200" y="6324600"/>
            <a:ext cx="1524000" cy="365125"/>
          </a:xfrm>
          <a:prstGeom prst="rect">
            <a:avLst/>
          </a:prstGeom>
        </p:spPr>
        <p:txBody>
          <a:bodyPr/>
          <a:lstStyle/>
          <a:p>
            <a:fld id="{8027077B-008D-4965-9019-4B1F59FF498D}" type="slidenum">
              <a:rPr lang="en-US" smtClean="0"/>
              <a:pPr/>
              <a:t>39</a:t>
            </a:fld>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smtClean="0"/>
              <a:t>The Moss Group Inc.</a:t>
            </a:r>
            <a:endParaRPr lang="en-US" dirty="0"/>
          </a:p>
        </p:txBody>
      </p:sp>
    </p:spTree>
    <p:extLst>
      <p:ext uri="{BB962C8B-B14F-4D97-AF65-F5344CB8AC3E}">
        <p14:creationId xmlns:p14="http://schemas.microsoft.com/office/powerpoint/2010/main" val="1178684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Employee Training Series Outline</a:t>
            </a:r>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1D9A7EC0-582D-4850-BD02-1E29DEF62370}" type="slidenum">
              <a:rPr lang="en-US" smtClean="0">
                <a:solidFill>
                  <a:prstClr val="black">
                    <a:tint val="75000"/>
                  </a:prstClr>
                </a:solidFill>
              </a:rPr>
              <a:pPr/>
              <a:t>4</a:t>
            </a:fld>
            <a:endParaRPr lang="en-US">
              <a:solidFill>
                <a:prstClr val="black">
                  <a:tint val="75000"/>
                </a:prstClr>
              </a:solidFill>
            </a:endParaRPr>
          </a:p>
        </p:txBody>
      </p:sp>
      <p:sp>
        <p:nvSpPr>
          <p:cNvPr id="11" name="TextBox 10"/>
          <p:cNvSpPr txBox="1"/>
          <p:nvPr/>
        </p:nvSpPr>
        <p:spPr>
          <a:xfrm>
            <a:off x="685800" y="2514600"/>
            <a:ext cx="7239000" cy="307776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1: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The Prison Rape Elimination Act: Overview of the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Law and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Your Role </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2:</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 		Inmates’ Rights to be Free from Sexual Abuse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and Sexual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Harassment and Staff and Inmate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Rights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to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be Free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from Retaliation for Reporting</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3 Part I: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Prevention and Detection</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3 Part II: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Response and Reporting</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4: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Professional Boundaries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5: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Effective and Professional Communication </a:t>
            </a:r>
          </a:p>
        </p:txBody>
      </p:sp>
      <p:sp>
        <p:nvSpPr>
          <p:cNvPr id="13" name="TextBox 12"/>
          <p:cNvSpPr txBox="1"/>
          <p:nvPr/>
        </p:nvSpPr>
        <p:spPr>
          <a:xfrm>
            <a:off x="457200" y="1384696"/>
            <a:ext cx="8229600" cy="969496"/>
          </a:xfrm>
          <a:prstGeom prst="rect">
            <a:avLst/>
          </a:prstGeom>
          <a:noFill/>
        </p:spPr>
        <p:txBody>
          <a:bodyPr wrap="square" rtlCol="0">
            <a:spAutoFit/>
          </a:bodyPr>
          <a:lstStyle/>
          <a:p>
            <a:r>
              <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rPr>
              <a:t>This training is part of series of trainings to assist agencies with PREA </a:t>
            </a:r>
            <a:r>
              <a:rPr lang="en-US" sz="1900" b="1" dirty="0" smtClean="0">
                <a:solidFill>
                  <a:srgbClr val="CA7700"/>
                </a:solidFill>
                <a:latin typeface="Verdana" panose="020B0604030504040204" pitchFamily="34" charset="0"/>
                <a:ea typeface="Verdana" panose="020B0604030504040204" pitchFamily="34" charset="0"/>
                <a:cs typeface="Verdana" panose="020B0604030504040204" pitchFamily="34" charset="0"/>
              </a:rPr>
              <a:t>Standards </a:t>
            </a:r>
            <a:r>
              <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rPr>
              <a:t>115.31, 115.131, 115.231, </a:t>
            </a:r>
            <a:r>
              <a:rPr lang="en-US" sz="1900" b="1" dirty="0" smtClean="0">
                <a:solidFill>
                  <a:srgbClr val="CA7700"/>
                </a:solidFill>
                <a:latin typeface="Verdana" panose="020B0604030504040204" pitchFamily="34" charset="0"/>
                <a:ea typeface="Verdana" panose="020B0604030504040204" pitchFamily="34" charset="0"/>
                <a:cs typeface="Verdana" panose="020B0604030504040204" pitchFamily="34" charset="0"/>
              </a:rPr>
              <a:t>and 115.331</a:t>
            </a:r>
            <a:endPar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12239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 for Unit 1</a:t>
            </a:r>
            <a:endParaRPr lang="en-US" dirty="0"/>
          </a:p>
        </p:txBody>
      </p:sp>
      <p:sp>
        <p:nvSpPr>
          <p:cNvPr id="4" name="Content Placeholder 3"/>
          <p:cNvSpPr>
            <a:spLocks noGrp="1"/>
          </p:cNvSpPr>
          <p:nvPr>
            <p:ph sz="quarter" idx="4"/>
          </p:nvPr>
        </p:nvSpPr>
        <p:spPr>
          <a:xfrm>
            <a:off x="1175782" y="1752600"/>
            <a:ext cx="6781800" cy="3429000"/>
          </a:xfrm>
        </p:spPr>
        <p:txBody>
          <a:bodyPr/>
          <a:lstStyle/>
          <a:p>
            <a:pPr marL="342900" lvl="0" indent="-342900">
              <a:spcAft>
                <a:spcPts val="600"/>
              </a:spcAft>
              <a:buFont typeface="+mj-lt"/>
              <a:buAutoNum type="arabicPeriod"/>
            </a:pPr>
            <a:r>
              <a:rPr lang="en-US" dirty="0" smtClean="0"/>
              <a:t>Explain what the Prison Rape Elimination (PREA) is and to whom it applies</a:t>
            </a:r>
          </a:p>
          <a:p>
            <a:pPr marL="342900" lvl="0" indent="-342900">
              <a:spcAft>
                <a:spcPts val="600"/>
              </a:spcAft>
              <a:buFont typeface="+mj-lt"/>
              <a:buAutoNum type="arabicPeriod"/>
            </a:pPr>
            <a:r>
              <a:rPr lang="en-US" dirty="0" smtClean="0"/>
              <a:t>Explain why PREA was enacted</a:t>
            </a:r>
          </a:p>
          <a:p>
            <a:pPr marL="342900" lvl="0" indent="-342900">
              <a:spcAft>
                <a:spcPts val="600"/>
              </a:spcAft>
              <a:buFont typeface="+mj-lt"/>
              <a:buAutoNum type="arabicPeriod"/>
            </a:pPr>
            <a:r>
              <a:rPr lang="en-US" dirty="0" smtClean="0"/>
              <a:t>Determine how PREA impacts your role as a corrections professional</a:t>
            </a:r>
          </a:p>
          <a:p>
            <a:pPr marL="342900" lvl="0" indent="-342900">
              <a:spcAft>
                <a:spcPts val="600"/>
              </a:spcAft>
              <a:buFont typeface="+mj-lt"/>
              <a:buAutoNum type="arabicPeriod"/>
            </a:pPr>
            <a:r>
              <a:rPr lang="en-US" dirty="0"/>
              <a:t>Understand the PREA Audit process</a:t>
            </a:r>
          </a:p>
          <a:p>
            <a:pPr marL="342900" lvl="0" indent="-342900">
              <a:spcAft>
                <a:spcPts val="600"/>
              </a:spcAft>
              <a:buFont typeface="+mj-lt"/>
              <a:buAutoNum type="arabicPeriod"/>
            </a:pPr>
            <a:r>
              <a:rPr lang="en-US" dirty="0" smtClean="0"/>
              <a:t>Review </a:t>
            </a:r>
            <a:r>
              <a:rPr lang="en-US" dirty="0"/>
              <a:t>and understand local PREA policies and zero-tolerance policies for sexual abuse and sexual harassment</a:t>
            </a:r>
          </a:p>
          <a:p>
            <a:pPr marL="342900" lvl="0" indent="-342900">
              <a:spcAft>
                <a:spcPts val="600"/>
              </a:spcAft>
              <a:buFont typeface="+mj-lt"/>
              <a:buAutoNum type="arabicPeriod"/>
            </a:pPr>
            <a:r>
              <a:rPr lang="en-US" dirty="0" smtClean="0"/>
              <a:t>Examine </a:t>
            </a:r>
            <a:r>
              <a:rPr lang="en-US" dirty="0"/>
              <a:t>the relationship between PREA </a:t>
            </a:r>
            <a:r>
              <a:rPr lang="en-US" dirty="0" smtClean="0"/>
              <a:t>and </a:t>
            </a:r>
            <a:r>
              <a:rPr lang="en-US" dirty="0"/>
              <a:t>organizational culture change to achieve a safe environment</a:t>
            </a:r>
          </a:p>
          <a:p>
            <a:pPr marL="342900" lvl="0" indent="-342900">
              <a:buFont typeface="+mj-lt"/>
              <a:buAutoNum type="arabicPeriod"/>
            </a:pPr>
            <a:endParaRPr lang="en-US" dirty="0" smtClean="0"/>
          </a:p>
        </p:txBody>
      </p:sp>
      <p:sp>
        <p:nvSpPr>
          <p:cNvPr id="5" name="Footer Placeholder 4"/>
          <p:cNvSpPr>
            <a:spLocks noGrp="1"/>
          </p:cNvSpPr>
          <p:nvPr>
            <p:ph type="ftr" sz="quarter" idx="10"/>
          </p:nvPr>
        </p:nvSpPr>
        <p:spPr/>
        <p:txBody>
          <a:bodyPr/>
          <a:lstStyle/>
          <a:p>
            <a:r>
              <a:rPr lang="en-US" smtClean="0"/>
              <a:t>The Moss Group Inc.</a:t>
            </a:r>
            <a:endParaRPr lang="en-US" dirty="0"/>
          </a:p>
        </p:txBody>
      </p:sp>
      <p:sp>
        <p:nvSpPr>
          <p:cNvPr id="6" name="Slide Number Placeholder 5"/>
          <p:cNvSpPr>
            <a:spLocks noGrp="1"/>
          </p:cNvSpPr>
          <p:nvPr>
            <p:ph type="sldNum" sz="quarter" idx="11"/>
          </p:nvPr>
        </p:nvSpPr>
        <p:spPr/>
        <p:txBody>
          <a:bodyPr/>
          <a:lstStyle/>
          <a:p>
            <a:fld id="{1D9A7EC0-582D-4850-BD02-1E29DEF62370}" type="slidenum">
              <a:rPr lang="en-US" smtClean="0"/>
              <a:pPr/>
              <a:t>5</a:t>
            </a:fld>
            <a:endParaRPr lang="en-US" dirty="0"/>
          </a:p>
        </p:txBody>
      </p:sp>
      <p:sp>
        <p:nvSpPr>
          <p:cNvPr id="3" name="Rectangle 2"/>
          <p:cNvSpPr/>
          <p:nvPr/>
        </p:nvSpPr>
        <p:spPr>
          <a:xfrm>
            <a:off x="914399" y="1600200"/>
            <a:ext cx="7304567" cy="4038600"/>
          </a:xfrm>
          <a:prstGeom prst="rect">
            <a:avLst/>
          </a:prstGeom>
          <a:noFill/>
          <a:ln>
            <a:solidFill>
              <a:srgbClr val="CA77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151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1"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1"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1"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1"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1"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randombar(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6403"/>
            <a:ext cx="8229600" cy="888834"/>
          </a:xfrm>
        </p:spPr>
        <p:txBody>
          <a:bodyPr/>
          <a:lstStyle/>
          <a:p>
            <a:pPr lvl="0"/>
            <a:r>
              <a:rPr lang="en-US" dirty="0" smtClean="0"/>
              <a:t>Objective 1: Explain </a:t>
            </a:r>
            <a:r>
              <a:rPr lang="en-US" dirty="0"/>
              <a:t>what the Prison Rape </a:t>
            </a:r>
            <a:r>
              <a:rPr lang="en-US" dirty="0" smtClean="0"/>
              <a:t>Elimination Act </a:t>
            </a:r>
            <a:r>
              <a:rPr lang="en-US" dirty="0"/>
              <a:t>(PREA) is and to whom it </a:t>
            </a:r>
            <a:r>
              <a:rPr lang="en-US" dirty="0" smtClean="0"/>
              <a:t>applies</a:t>
            </a:r>
            <a:endParaRPr lang="en-US" dirty="0"/>
          </a:p>
        </p:txBody>
      </p:sp>
      <p:sp>
        <p:nvSpPr>
          <p:cNvPr id="6" name="Text Placeholder 5"/>
          <p:cNvSpPr>
            <a:spLocks noGrp="1"/>
          </p:cNvSpPr>
          <p:nvPr>
            <p:ph type="body" sz="quarter" idx="3"/>
          </p:nvPr>
        </p:nvSpPr>
        <p:spPr/>
        <p:txBody>
          <a:bodyPr/>
          <a:lstStyle/>
          <a:p>
            <a:r>
              <a:rPr lang="en-US" dirty="0" smtClean="0"/>
              <a:t>To meet this objective we will discuss:</a:t>
            </a:r>
            <a:endParaRPr lang="en-US" dirty="0"/>
          </a:p>
        </p:txBody>
      </p:sp>
      <p:sp>
        <p:nvSpPr>
          <p:cNvPr id="7" name="Content Placeholder 6"/>
          <p:cNvSpPr>
            <a:spLocks noGrp="1"/>
          </p:cNvSpPr>
          <p:nvPr>
            <p:ph sz="quarter" idx="4"/>
          </p:nvPr>
        </p:nvSpPr>
        <p:spPr>
          <a:xfrm>
            <a:off x="1146582" y="2160695"/>
            <a:ext cx="6773661" cy="1115905"/>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What the law entails</a:t>
            </a:r>
          </a:p>
          <a:p>
            <a:pPr marL="285750" indent="-285750">
              <a:buFont typeface="Arial" panose="020B0604020202020204" pitchFamily="34" charset="0"/>
              <a:buChar char="•"/>
            </a:pPr>
            <a:r>
              <a:rPr lang="en-US" dirty="0" smtClean="0"/>
              <a:t>Who PREA applies to</a:t>
            </a:r>
          </a:p>
          <a:p>
            <a:pPr marL="285750" indent="-285750">
              <a:buFont typeface="Arial" panose="020B0604020202020204" pitchFamily="34" charset="0"/>
              <a:buChar char="•"/>
            </a:pPr>
            <a:r>
              <a:rPr lang="en-US" dirty="0" smtClean="0"/>
              <a:t>Important functions of the law</a:t>
            </a:r>
            <a:endParaRPr lang="en-US" dirty="0"/>
          </a:p>
        </p:txBody>
      </p:sp>
      <p:sp>
        <p:nvSpPr>
          <p:cNvPr id="4" name="Footer Placeholder 3"/>
          <p:cNvSpPr>
            <a:spLocks noGrp="1"/>
          </p:cNvSpPr>
          <p:nvPr>
            <p:ph type="ftr" sz="quarter" idx="10"/>
          </p:nvPr>
        </p:nvSpPr>
        <p:spPr/>
        <p:txBody>
          <a:bodyPr/>
          <a:lstStyle/>
          <a:p>
            <a:r>
              <a:rPr lang="en-US" smtClean="0"/>
              <a:t>The Moss Group Inc.</a:t>
            </a:r>
            <a:endParaRPr lang="en-US" dirty="0"/>
          </a:p>
        </p:txBody>
      </p:sp>
      <p:sp>
        <p:nvSpPr>
          <p:cNvPr id="5" name="Slide Number Placeholder 4"/>
          <p:cNvSpPr>
            <a:spLocks noGrp="1"/>
          </p:cNvSpPr>
          <p:nvPr>
            <p:ph type="sldNum" sz="quarter" idx="11"/>
          </p:nvPr>
        </p:nvSpPr>
        <p:spPr/>
        <p:txBody>
          <a:bodyPr/>
          <a:lstStyle/>
          <a:p>
            <a:fld id="{1D9A7EC0-582D-4850-BD02-1E29DEF62370}" type="slidenum">
              <a:rPr lang="en-US" smtClean="0"/>
              <a:pPr/>
              <a:t>6</a:t>
            </a:fld>
            <a:endParaRPr lang="en-US" dirty="0"/>
          </a:p>
        </p:txBody>
      </p:sp>
    </p:spTree>
    <p:extLst>
      <p:ext uri="{BB962C8B-B14F-4D97-AF65-F5344CB8AC3E}">
        <p14:creationId xmlns:p14="http://schemas.microsoft.com/office/powerpoint/2010/main" val="2919738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What is PREA?</a:t>
            </a:r>
            <a:endParaRPr lang="en-US" dirty="0"/>
          </a:p>
        </p:txBody>
      </p:sp>
      <p:sp>
        <p:nvSpPr>
          <p:cNvPr id="16" name="Text Placeholder 11"/>
          <p:cNvSpPr>
            <a:spLocks noGrp="1"/>
          </p:cNvSpPr>
          <p:nvPr>
            <p:ph type="body" sz="quarter" idx="3"/>
          </p:nvPr>
        </p:nvSpPr>
        <p:spPr>
          <a:xfrm>
            <a:off x="1143000" y="1729748"/>
            <a:ext cx="6773660" cy="430840"/>
          </a:xfrm>
        </p:spPr>
        <p:txBody>
          <a:bodyPr/>
          <a:lstStyle/>
          <a:p>
            <a:r>
              <a:rPr lang="en-US" sz="1800" dirty="0" smtClean="0"/>
              <a:t>The Prison Rape Elimination Act (PREA) is a LAW – enacted September 4, 2003 by President George W. Bush</a:t>
            </a:r>
            <a:endParaRPr lang="en-US" sz="1800" dirty="0"/>
          </a:p>
        </p:txBody>
      </p:sp>
      <p:pic>
        <p:nvPicPr>
          <p:cNvPr id="17" name="Content Placeholder 10" descr="PREA_signing.jpg"/>
          <p:cNvPicPr>
            <a:picLocks noGrp="1" noChangeAspect="1"/>
          </p:cNvPicPr>
          <p:nvPr>
            <p:ph sz="quarter" idx="4"/>
          </p:nvPr>
        </p:nvPicPr>
        <p:blipFill>
          <a:blip r:embed="rId3" cstate="print"/>
          <a:stretch>
            <a:fillRect/>
          </a:stretch>
        </p:blipFill>
        <p:spPr>
          <a:xfrm>
            <a:off x="1828800" y="2488025"/>
            <a:ext cx="5082612" cy="3540887"/>
          </a:xfrm>
          <a:prstGeom prst="rect">
            <a:avLst/>
          </a:prstGeom>
          <a:ln>
            <a:noFill/>
          </a:ln>
          <a:effectLst>
            <a:outerShdw blurRad="190500" algn="tl" rotWithShape="0">
              <a:srgbClr val="000000">
                <a:alpha val="70000"/>
              </a:srgbClr>
            </a:outerShdw>
          </a:effectLst>
        </p:spPr>
      </p:pic>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What is PREA? (continued)</a:t>
            </a:r>
            <a:endParaRPr lang="en-US" dirty="0"/>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3" name="Slide Number Placeholder 2"/>
          <p:cNvSpPr>
            <a:spLocks noGrp="1"/>
          </p:cNvSpPr>
          <p:nvPr>
            <p:ph type="sldNum" sz="quarter" idx="11"/>
          </p:nvPr>
        </p:nvSpPr>
        <p:spPr/>
        <p:txBody>
          <a:bodyPr/>
          <a:lstStyle/>
          <a:p>
            <a:fld id="{1D9A7EC0-582D-4850-BD02-1E29DEF62370}" type="slidenum">
              <a:rPr lang="en-US" smtClean="0"/>
              <a:pPr/>
              <a:t>8</a:t>
            </a:fld>
            <a:endParaRPr lang="en-US" dirty="0"/>
          </a:p>
        </p:txBody>
      </p:sp>
      <p:graphicFrame>
        <p:nvGraphicFramePr>
          <p:cNvPr id="14" name="Diagram 13"/>
          <p:cNvGraphicFramePr/>
          <p:nvPr>
            <p:extLst>
              <p:ext uri="{D42A27DB-BD31-4B8C-83A1-F6EECF244321}">
                <p14:modId xmlns:p14="http://schemas.microsoft.com/office/powerpoint/2010/main" val="3154046929"/>
              </p:ext>
            </p:extLst>
          </p:nvPr>
        </p:nvGraphicFramePr>
        <p:xfrm>
          <a:off x="1676400" y="1461977"/>
          <a:ext cx="5638800" cy="490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Who do the PREA Standards Apply to?</a:t>
            </a:r>
            <a:endParaRPr lang="en-US" dirty="0"/>
          </a:p>
        </p:txBody>
      </p:sp>
      <p:sp>
        <p:nvSpPr>
          <p:cNvPr id="6" name="Content Placeholder 8"/>
          <p:cNvSpPr>
            <a:spLocks noGrp="1"/>
          </p:cNvSpPr>
          <p:nvPr>
            <p:ph sz="quarter" idx="4"/>
          </p:nvPr>
        </p:nvSpPr>
        <p:spPr>
          <a:xfrm>
            <a:off x="685800" y="1600200"/>
            <a:ext cx="7924800" cy="3733800"/>
          </a:xfrm>
        </p:spPr>
        <p:txBody>
          <a:bodyPr/>
          <a:lstStyle/>
          <a:p>
            <a:pPr marL="285750" indent="-285750">
              <a:buFont typeface="Arial" panose="020B0604020202020204" pitchFamily="34" charset="0"/>
              <a:buChar char="•"/>
            </a:pPr>
            <a:r>
              <a:rPr lang="en-US" dirty="0" smtClean="0"/>
              <a:t>PREA directed the attorney general to promulgate standards for all confinement facilities including, but not limited to, prisons, local jails, police lockups, and juvenile facilities</a:t>
            </a:r>
            <a:br>
              <a:rPr lang="en-US" dirty="0" smtClean="0"/>
            </a:br>
            <a:endParaRPr lang="en-US" dirty="0" smtClean="0"/>
          </a:p>
          <a:p>
            <a:pPr marL="285750" indent="-285750">
              <a:buFont typeface="Arial" panose="020B0604020202020204" pitchFamily="34" charset="0"/>
              <a:buChar char="•"/>
            </a:pPr>
            <a:r>
              <a:rPr lang="en-US" dirty="0" smtClean="0"/>
              <a:t>DOJ has promulgated standards for prisons and jails, lockups, residential community confinement facilities, and juvenile facilities </a:t>
            </a:r>
            <a:br>
              <a:rPr lang="en-US" dirty="0" smtClean="0"/>
            </a:br>
            <a:endParaRPr lang="en-US" dirty="0" smtClean="0"/>
          </a:p>
          <a:p>
            <a:pPr marL="285750" indent="-285750">
              <a:buFont typeface="Arial" panose="020B0604020202020204" pitchFamily="34" charset="0"/>
              <a:buChar char="•"/>
            </a:pPr>
            <a:r>
              <a:rPr lang="en-US" dirty="0" smtClean="0"/>
              <a:t>Additionally, on May 17, 2012, the President directed “all agencies with federal confinement facilities that are not already subject to the Department of Justice’s final rule” to develop rules or procedures that comply with PREA</a:t>
            </a:r>
            <a:endParaRPr lang="en-US" dirty="0"/>
          </a:p>
          <a:p>
            <a:pPr marL="285750" indent="-285750">
              <a:buFont typeface="Arial" panose="020B0604020202020204" pitchFamily="34" charset="0"/>
              <a:buChar char="•"/>
            </a:pPr>
            <a:endParaRPr lang="en-US" dirty="0" smtClean="0"/>
          </a:p>
          <a:p>
            <a:endParaRPr lang="en-US" dirty="0" smtClean="0"/>
          </a:p>
        </p:txBody>
      </p:sp>
      <p:sp>
        <p:nvSpPr>
          <p:cNvPr id="2" name="Footer Placeholder 1"/>
          <p:cNvSpPr>
            <a:spLocks noGrp="1"/>
          </p:cNvSpPr>
          <p:nvPr>
            <p:ph type="ftr" sz="quarter" idx="10"/>
          </p:nvPr>
        </p:nvSpPr>
        <p:spPr/>
        <p:txBody>
          <a:bodyPr/>
          <a:lstStyle/>
          <a:p>
            <a:r>
              <a:rPr lang="en-US" smtClean="0"/>
              <a:t>The Moss Group Inc.</a:t>
            </a:r>
            <a:endParaRPr lang="en-US" dirty="0"/>
          </a:p>
        </p:txBody>
      </p:sp>
      <p:sp>
        <p:nvSpPr>
          <p:cNvPr id="4" name="Slide Number Placeholder 3"/>
          <p:cNvSpPr>
            <a:spLocks noGrp="1"/>
          </p:cNvSpPr>
          <p:nvPr>
            <p:ph type="sldNum" sz="quarter" idx="11"/>
          </p:nvPr>
        </p:nvSpPr>
        <p:spPr/>
        <p:txBody>
          <a:bodyPr/>
          <a:lstStyle/>
          <a:p>
            <a:fld id="{1D9A7EC0-582D-4850-BD02-1E29DEF62370}" type="slidenum">
              <a:rPr lang="en-US" smtClean="0"/>
              <a:pPr/>
              <a:t>9</a:t>
            </a:fld>
            <a:endParaRPr lang="en-US" dirty="0"/>
          </a:p>
        </p:txBody>
      </p:sp>
      <p:sp>
        <p:nvSpPr>
          <p:cNvPr id="30" name="TextBox 29"/>
          <p:cNvSpPr txBox="1"/>
          <p:nvPr/>
        </p:nvSpPr>
        <p:spPr>
          <a:xfrm>
            <a:off x="715926" y="5867400"/>
            <a:ext cx="6629400" cy="276999"/>
          </a:xfrm>
          <a:prstGeom prst="rect">
            <a:avLst/>
          </a:prstGeom>
          <a:noFill/>
        </p:spPr>
        <p:txBody>
          <a:bodyPr wrap="square" rtlCol="0">
            <a:spAutoFit/>
          </a:bodyPr>
          <a:lstStyle/>
          <a:p>
            <a:r>
              <a:rPr lang="en-US" sz="1200" dirty="0" smtClean="0"/>
              <a:t>Source: National PREA Resource Center, Frequently Asked Questions, </a:t>
            </a:r>
            <a:r>
              <a:rPr lang="en-US" sz="1200" dirty="0" smtClean="0">
                <a:hlinkClick r:id="rId3"/>
              </a:rPr>
              <a:t>www.prearesourcecenter.org</a:t>
            </a:r>
            <a:r>
              <a:rPr lang="en-US" sz="1200" dirty="0" smtClean="0"/>
              <a:t> </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74D962EDD6BB47AA7E0C7ED27B3216" ma:contentTypeVersion="0" ma:contentTypeDescription="Create a new document." ma:contentTypeScope="" ma:versionID="1827fa6f516b6b3099fdd85509e55119">
  <xsd:schema xmlns:xsd="http://www.w3.org/2001/XMLSchema" xmlns:xs="http://www.w3.org/2001/XMLSchema" xmlns:p="http://schemas.microsoft.com/office/2006/metadata/properties" xmlns:ns2="802a6eec-6c45-4f26-9156-5087f124f971" targetNamespace="http://schemas.microsoft.com/office/2006/metadata/properties" ma:root="true" ma:fieldsID="daf235e706fe6571fa325b03a5596865" ns2:_="">
    <xsd:import namespace="802a6eec-6c45-4f26-9156-5087f124f97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2a6eec-6c45-4f26-9156-5087f124f9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802a6eec-6c45-4f26-9156-5087f124f971">J5HX5DTTTNVX-3-6253</_dlc_DocId>
    <_dlc_DocIdUrl xmlns="802a6eec-6c45-4f26-9156-5087f124f971">
      <Url>https://nccd.sharepoint.com/sites/prea/_layouts/15/DocIdRedir.aspx?ID=J5HX5DTTTNVX-3-6253</Url>
      <Description>J5HX5DTTTNVX-3-6253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59BEA7-322C-442C-8C47-59170591C934}">
  <ds:schemaRefs>
    <ds:schemaRef ds:uri="http://schemas.microsoft.com/sharepoint/v3/contenttype/forms"/>
  </ds:schemaRefs>
</ds:datastoreItem>
</file>

<file path=customXml/itemProps2.xml><?xml version="1.0" encoding="utf-8"?>
<ds:datastoreItem xmlns:ds="http://schemas.openxmlformats.org/officeDocument/2006/customXml" ds:itemID="{406BFB3E-40AA-4397-B5FF-626498014B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2a6eec-6c45-4f26-9156-5087f12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DD2EB8-B394-4F88-8924-BD168E001CB2}">
  <ds:schemaRefs>
    <ds:schemaRef ds:uri="http://purl.org/dc/elements/1.1/"/>
    <ds:schemaRef ds:uri="802a6eec-6c45-4f26-9156-5087f124f971"/>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4.xml><?xml version="1.0" encoding="utf-8"?>
<ds:datastoreItem xmlns:ds="http://schemas.openxmlformats.org/officeDocument/2006/customXml" ds:itemID="{D8735499-7EA8-4AC0-9B66-526CFB9C280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PREA PPT Template</Template>
  <TotalTime>3745</TotalTime>
  <Words>2930</Words>
  <Application>Microsoft Office PowerPoint</Application>
  <PresentationFormat>On-screen Show (4:3)</PresentationFormat>
  <Paragraphs>384</Paragraphs>
  <Slides>39</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Lucida Grande</vt:lpstr>
      <vt:lpstr>Times New Roman</vt:lpstr>
      <vt:lpstr>Verdana</vt:lpstr>
      <vt:lpstr>PREA PPT Template</vt:lpstr>
      <vt:lpstr>PREA Employee Training Notification of Curriculum Utilization August 2014</vt:lpstr>
      <vt:lpstr>Unit 1: The Prison Rape Elimination Act:   Overview of the Law and Your Role</vt:lpstr>
      <vt:lpstr>Introductions</vt:lpstr>
      <vt:lpstr>Employee Training Series Outline</vt:lpstr>
      <vt:lpstr>Objectives for Unit 1</vt:lpstr>
      <vt:lpstr>Objective 1: Explain what the Prison Rape Elimination Act (PREA) is and to whom it applies</vt:lpstr>
      <vt:lpstr>What is PREA?</vt:lpstr>
      <vt:lpstr>What is PREA? (continued)</vt:lpstr>
      <vt:lpstr>Who do the PREA Standards Apply to?</vt:lpstr>
      <vt:lpstr>Important Functions of the Law</vt:lpstr>
      <vt:lpstr>Important Functions of the Law (continued)</vt:lpstr>
      <vt:lpstr>Objective 2:  Explain why PREA was Enacted</vt:lpstr>
      <vt:lpstr>PREA Enactment</vt:lpstr>
      <vt:lpstr>Objective 3: Determine how PREA Impacts your Role as a Corrections Professional</vt:lpstr>
      <vt:lpstr>How PREA Impacts Your Job</vt:lpstr>
      <vt:lpstr>PREA Standards</vt:lpstr>
      <vt:lpstr>What are We Learning from the Data: Adult Prisons and Jails</vt:lpstr>
      <vt:lpstr>What are We Learning from the Data: Juveniles</vt:lpstr>
      <vt:lpstr>Juvenile Data, Continued</vt:lpstr>
      <vt:lpstr>Group Activity</vt:lpstr>
      <vt:lpstr>Legal Considerations</vt:lpstr>
      <vt:lpstr>Legal Considerations, Continued</vt:lpstr>
      <vt:lpstr>Mandatory Reporting Laws</vt:lpstr>
      <vt:lpstr>Objective 4: Understand the PREA Audit Process</vt:lpstr>
      <vt:lpstr>PREA Audits</vt:lpstr>
      <vt:lpstr>PREA Audit Process</vt:lpstr>
      <vt:lpstr>PREA Audit Process: Pre-Audit Phase</vt:lpstr>
      <vt:lpstr>PREA Audit Process: On-site Audit</vt:lpstr>
      <vt:lpstr>PREA Audit Process: Post-Audit</vt:lpstr>
      <vt:lpstr>Objective 5: Review and Understand Local PREA Policies and Zero-Tolerance Policies for Sexual Abuse and Sexual Harassment </vt:lpstr>
      <vt:lpstr>Zero-tolerance, 115.11</vt:lpstr>
      <vt:lpstr>Objective 6:Examine the Relationship Between PREA and Organizational Culture Change to Achieve a Safe Environment </vt:lpstr>
      <vt:lpstr>Define Organizational Culture </vt:lpstr>
      <vt:lpstr>PREA and Organizational Culture</vt:lpstr>
      <vt:lpstr>PREA and Organizational Culture, Continued</vt:lpstr>
      <vt:lpstr>Role of Leadership and Culture to Promote Sexual Safety</vt:lpstr>
      <vt:lpstr>PREA and Organizational Culture, What Role Can You Play?</vt:lpstr>
      <vt:lpstr>Review Objectives for Unit 1</vt:lpstr>
      <vt:lpstr>End of Unit 1</vt:lpstr>
    </vt:vector>
  </TitlesOfParts>
  <Company>National Council on Crime &amp; Delinquency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Danielle Stewart</dc:creator>
  <cp:lastModifiedBy>Sarah True</cp:lastModifiedBy>
  <cp:revision>377</cp:revision>
  <cp:lastPrinted>2014-06-01T16:39:21Z</cp:lastPrinted>
  <dcterms:created xsi:type="dcterms:W3CDTF">2014-03-10T16:23:29Z</dcterms:created>
  <dcterms:modified xsi:type="dcterms:W3CDTF">2015-01-15T17:44:34Z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0x0101007574D962EDD6BB47AA7E0C7ED27B3216</vt:lpwstr>
  </property>
  <property fmtid="{D5CDD505-2E9C-101B-9397-08002B2CF9AE}" pid="3" name="_dlc_DocIdItemGuid">
    <vt:lpwstr>1121e860-6cc4-4885-8dce-4102579949ee</vt:lpwstr>
  </property>
</Properties>
</file>