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74" r:id="rId5"/>
    <p:sldId id="275" r:id="rId6"/>
    <p:sldId id="280" r:id="rId7"/>
    <p:sldId id="281" r:id="rId8"/>
    <p:sldId id="282" r:id="rId9"/>
    <p:sldId id="283" r:id="rId10"/>
    <p:sldId id="284" r:id="rId11"/>
    <p:sldId id="285" r:id="rId12"/>
    <p:sldId id="286" r:id="rId13"/>
    <p:sldId id="317" r:id="rId14"/>
    <p:sldId id="318" r:id="rId15"/>
    <p:sldId id="319" r:id="rId16"/>
    <p:sldId id="288" r:id="rId17"/>
    <p:sldId id="289" r:id="rId18"/>
    <p:sldId id="291" r:id="rId19"/>
    <p:sldId id="292" r:id="rId20"/>
    <p:sldId id="293" r:id="rId21"/>
    <p:sldId id="320"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6"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42C0B-8190-F365-BED8-93516BB6E323}" name="Caleb Asbridge" initials="CA" userId="S::casbridge@mossgroup.us::fa6f40c6-8390-483b-9870-73b885f27214" providerId="AD"/>
  <p188:author id="{348DF844-297C-5372-10AA-E16C5A02FABE}" name="Jenise Durant" initials="" userId="S::jdurant@mossgroup.us::1412d5a3-26b4-46ab-8fca-502942953f9d" providerId="AD"/>
  <p188:author id="{A21FF371-FF26-F9EF-B8F6-A8A789C59BF6}" name="Caleb Asbridge" initials="CA" userId="Caleb Asbridg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3" autoAdjust="0"/>
  </p:normalViewPr>
  <p:slideViewPr>
    <p:cSldViewPr snapToGrid="0">
      <p:cViewPr>
        <p:scale>
          <a:sx n="90" d="100"/>
          <a:sy n="90" d="100"/>
        </p:scale>
        <p:origin x="427" y="-13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Asbridge" userId="eaff3b3c5068b576" providerId="LiveId" clId="{81A6A165-56E1-44D0-9A2A-5DFBCBAC0DD2}"/>
    <pc:docChg chg="modSld">
      <pc:chgData name="Caleb Asbridge" userId="eaff3b3c5068b576" providerId="LiveId" clId="{81A6A165-56E1-44D0-9A2A-5DFBCBAC0DD2}" dt="2024-06-18T14:28:42.443" v="0" actId="20577"/>
      <pc:docMkLst>
        <pc:docMk/>
      </pc:docMkLst>
      <pc:sldChg chg="modSp mod">
        <pc:chgData name="Caleb Asbridge" userId="eaff3b3c5068b576" providerId="LiveId" clId="{81A6A165-56E1-44D0-9A2A-5DFBCBAC0DD2}" dt="2024-06-18T14:28:42.443" v="0" actId="20577"/>
        <pc:sldMkLst>
          <pc:docMk/>
          <pc:sldMk cId="924501443" sldId="274"/>
        </pc:sldMkLst>
        <pc:spChg chg="mod">
          <ac:chgData name="Caleb Asbridge" userId="eaff3b3c5068b576" providerId="LiveId" clId="{81A6A165-56E1-44D0-9A2A-5DFBCBAC0DD2}" dt="2024-06-18T14:28:42.443" v="0" actId="20577"/>
          <ac:spMkLst>
            <pc:docMk/>
            <pc:sldMk cId="924501443" sldId="274"/>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F11092-5A82-4BE4-9430-7B407343DC1A}" type="datetimeFigureOut">
              <a:rPr lang="en-US" smtClean="0"/>
              <a:t>6/18/2024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E26C0DE-7961-4C77-9069-1AC31A0FD90C}" type="slidenum">
              <a:rPr lang="en-US" smtClean="0"/>
              <a:t>‹#›</a:t>
            </a:fld>
            <a:endParaRPr lang="en-US"/>
          </a:p>
        </p:txBody>
      </p:sp>
    </p:spTree>
    <p:extLst>
      <p:ext uri="{BB962C8B-B14F-4D97-AF65-F5344CB8AC3E}">
        <p14:creationId xmlns:p14="http://schemas.microsoft.com/office/powerpoint/2010/main" val="37887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536CA0-B409-445C-ACB9-6858C6641A50}" type="datetimeFigureOut">
              <a:rPr lang="en-US" smtClean="0"/>
              <a:pPr/>
              <a:t>6/18/2024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D41A27-A150-49C7-9160-599AC4D70A12}" type="slidenum">
              <a:rPr lang="en-US" smtClean="0"/>
              <a:pPr/>
              <a:t>‹#›</a:t>
            </a:fld>
            <a:endParaRPr lang="en-US"/>
          </a:p>
        </p:txBody>
      </p:sp>
    </p:spTree>
    <p:extLst>
      <p:ext uri="{BB962C8B-B14F-4D97-AF65-F5344CB8AC3E}">
        <p14:creationId xmlns:p14="http://schemas.microsoft.com/office/powerpoint/2010/main" val="255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41121-0D60-44AA-AD81-8A7116AA7E7D}" type="slidenum">
              <a:rPr lang="en-US" smtClean="0"/>
              <a:pPr/>
              <a:t>1</a:t>
            </a:fld>
            <a:endParaRPr lang="en-US"/>
          </a:p>
        </p:txBody>
      </p:sp>
    </p:spTree>
    <p:extLst>
      <p:ext uri="{BB962C8B-B14F-4D97-AF65-F5344CB8AC3E}">
        <p14:creationId xmlns:p14="http://schemas.microsoft.com/office/powerpoint/2010/main" val="205026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DEFINITIONS USED BY THE AGENCY HERE</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14</a:t>
            </a:fld>
            <a:endParaRPr lang="en-US"/>
          </a:p>
        </p:txBody>
      </p:sp>
    </p:spTree>
    <p:extLst>
      <p:ext uri="{BB962C8B-B14F-4D97-AF65-F5344CB8AC3E}">
        <p14:creationId xmlns:p14="http://schemas.microsoft.com/office/powerpoint/2010/main" val="99132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agency conducting investigations is required to use a uniform evidence collection protocol to ensure all investigations and the procedures followed therein are standardized to maximize the success of potential prosecutions. INSERT RELEVANT AGENCY POLICY HERE.</a:t>
            </a:r>
          </a:p>
          <a:p>
            <a:r>
              <a:rPr lang="en-US"/>
              <a:t>The agency is also required to offer victims free access to forensic medical exams performed by qualified medical practitioners, ideally Sexual Assault Nurse Examiners. INSERT RELEVANT AGENCY POLICY HERE.</a:t>
            </a:r>
          </a:p>
        </p:txBody>
      </p:sp>
      <p:sp>
        <p:nvSpPr>
          <p:cNvPr id="4" name="Slide Number Placeholder 3"/>
          <p:cNvSpPr>
            <a:spLocks noGrp="1"/>
          </p:cNvSpPr>
          <p:nvPr>
            <p:ph type="sldNum" sz="quarter" idx="10"/>
          </p:nvPr>
        </p:nvSpPr>
        <p:spPr/>
        <p:txBody>
          <a:bodyPr/>
          <a:lstStyle/>
          <a:p>
            <a:fld id="{33D41A27-A150-49C7-9160-599AC4D70A12}" type="slidenum">
              <a:rPr lang="en-US" smtClean="0"/>
              <a:pPr/>
              <a:t>15</a:t>
            </a:fld>
            <a:endParaRPr lang="en-US"/>
          </a:p>
        </p:txBody>
      </p:sp>
    </p:spTree>
    <p:extLst>
      <p:ext uri="{BB962C8B-B14F-4D97-AF65-F5344CB8AC3E}">
        <p14:creationId xmlns:p14="http://schemas.microsoft.com/office/powerpoint/2010/main" val="94846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AGENCY POLICY RE: VICTIM ADVOCATES AND CURRENT AGENCY AGREEMENTS WITH VICTIM ADVOCACY PROVIDERS HERE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16</a:t>
            </a:fld>
            <a:endParaRPr lang="en-US"/>
          </a:p>
        </p:txBody>
      </p:sp>
    </p:spTree>
    <p:extLst>
      <p:ext uri="{BB962C8B-B14F-4D97-AF65-F5344CB8AC3E}">
        <p14:creationId xmlns:p14="http://schemas.microsoft.com/office/powerpoint/2010/main" val="420819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AGENCY POLICY HERE</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17</a:t>
            </a:fld>
            <a:endParaRPr lang="en-US"/>
          </a:p>
        </p:txBody>
      </p:sp>
    </p:spTree>
    <p:extLst>
      <p:ext uri="{BB962C8B-B14F-4D97-AF65-F5344CB8AC3E}">
        <p14:creationId xmlns:p14="http://schemas.microsoft.com/office/powerpoint/2010/main" val="8617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AGENCY POLICY HERE</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18</a:t>
            </a:fld>
            <a:endParaRPr lang="en-US"/>
          </a:p>
        </p:txBody>
      </p:sp>
    </p:spTree>
    <p:extLst>
      <p:ext uri="{BB962C8B-B14F-4D97-AF65-F5344CB8AC3E}">
        <p14:creationId xmlns:p14="http://schemas.microsoft.com/office/powerpoint/2010/main" val="321379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full list of topics required is:</a:t>
            </a:r>
          </a:p>
          <a:p>
            <a:r>
              <a:rPr lang="en-US"/>
              <a:t>(1) Its zero-tolerance policy for sexual abuse and sexual harassment; </a:t>
            </a:r>
          </a:p>
          <a:p>
            <a:r>
              <a:rPr lang="en-US"/>
              <a:t>(2) How to fulfill their responsibilities under agency sexual abuse and sexual harassment prevention, detection, reporting, and response policies and procedures; </a:t>
            </a:r>
          </a:p>
          <a:p>
            <a:r>
              <a:rPr lang="en-US"/>
              <a:t>(3) Inmates’ right to be free from sexual abuse and sexual harassment; </a:t>
            </a:r>
          </a:p>
          <a:p>
            <a:r>
              <a:rPr lang="en-US"/>
              <a:t>(4) The right of inmates and employees to be free from retaliation for reporting sexual abuse and sexual harassment; </a:t>
            </a:r>
          </a:p>
          <a:p>
            <a:r>
              <a:rPr lang="en-US"/>
              <a:t>(5) The dynamics of sexual abuse and sexual harassment in confinement; </a:t>
            </a:r>
          </a:p>
          <a:p>
            <a:r>
              <a:rPr lang="en-US"/>
              <a:t>(6) The common reactions of sexual abuse and sexual harassment victims; </a:t>
            </a:r>
          </a:p>
          <a:p>
            <a:r>
              <a:rPr lang="en-US"/>
              <a:t>(7) How to detect and respond to signs of threatened and actual sexual abuse; </a:t>
            </a:r>
          </a:p>
          <a:p>
            <a:r>
              <a:rPr lang="en-US"/>
              <a:t>(8) How to avoid inappropriate relationships with inmates;</a:t>
            </a:r>
          </a:p>
          <a:p>
            <a:r>
              <a:rPr lang="en-US"/>
              <a:t>(9) How to communicate effectively and professionally with inmates, including lesbian, gay, bisexual, transgender, intersex, or gender nonconforming inmates; and </a:t>
            </a:r>
          </a:p>
          <a:p>
            <a:r>
              <a:rPr lang="en-US"/>
              <a:t>(10) How to comply with relevant laws related to mandatory reporting of sexual abuse to outside authorities. </a:t>
            </a:r>
          </a:p>
          <a:p>
            <a:r>
              <a:rPr lang="en-US"/>
              <a:t>The training is also required to be tailored to the gender of the inmates/residents at the facility.</a:t>
            </a:r>
          </a:p>
          <a:p>
            <a:r>
              <a:rPr lang="en-US"/>
              <a:t>Investigators are also required to get this training, as are all employees who have contact with inmates/residents.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19</a:t>
            </a:fld>
            <a:endParaRPr lang="en-US"/>
          </a:p>
        </p:txBody>
      </p:sp>
    </p:spTree>
    <p:extLst>
      <p:ext uri="{BB962C8B-B14F-4D97-AF65-F5344CB8AC3E}">
        <p14:creationId xmlns:p14="http://schemas.microsoft.com/office/powerpoint/2010/main" val="230155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one of a number of PREA standards that outline requirements around educating inmates/residents and ensuring inmates/residents have access to the agency’s prevention, detection and response procedures. Investigators should ensure that inmates/residents with whom they interact are provided with materials or support appropriate to their education level, age, English comprehension, mental health and/or any disabilities.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20</a:t>
            </a:fld>
            <a:endParaRPr lang="en-US"/>
          </a:p>
        </p:txBody>
      </p:sp>
    </p:spTree>
    <p:extLst>
      <p:ext uri="{BB962C8B-B14F-4D97-AF65-F5344CB8AC3E}">
        <p14:creationId xmlns:p14="http://schemas.microsoft.com/office/powerpoint/2010/main" val="33724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Practitioner experience and research over the past couple of decades has demonstrated the key role played by investigators responding to these incidents, and the challenges they face. The Department of Justice recognized these issues and therefore required specialized training to be provided to those individuals. This training is designed to address the requirements of this standard.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21</a:t>
            </a:fld>
            <a:endParaRPr lang="en-US"/>
          </a:p>
        </p:txBody>
      </p:sp>
    </p:spTree>
    <p:extLst>
      <p:ext uri="{BB962C8B-B14F-4D97-AF65-F5344CB8AC3E}">
        <p14:creationId xmlns:p14="http://schemas.microsoft.com/office/powerpoint/2010/main" val="337039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Accessibility of reporting mechanisms is one of the cornerstones of sexual safety. If inmates do not feel that the agency wants them to report, they will often assume that no action will be taken if they do report. Therefore, there are a number of standards addressing reporting, reporting mechanisms, and response to reports. </a:t>
            </a:r>
          </a:p>
          <a:p>
            <a:r>
              <a:rPr lang="en-US"/>
              <a:t>Note that this standard also requires the agency to provide staff with a private way to report. This means a way to report that is outside their chain of command. Often, staff will experience retaliation if they report a fellow staff member, especially if they’re reporting a suspicion. Providing staff with a way to report that is somewhat anonymous will increase the likelihood that they will report suspicious behavior, even when they have no proof.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22</a:t>
            </a:fld>
            <a:endParaRPr lang="en-US"/>
          </a:p>
        </p:txBody>
      </p:sp>
    </p:spTree>
    <p:extLst>
      <p:ext uri="{BB962C8B-B14F-4D97-AF65-F5344CB8AC3E}">
        <p14:creationId xmlns:p14="http://schemas.microsoft.com/office/powerpoint/2010/main" val="398321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standard provides quite specific requirements to staff for reporting. All allegations must be immediately reported, and passed on to the appropriate investigators. This means that staff cannot choose whether to report based on their own determination of whether an allegation is credible or not, or whether the inmate/resident in question has some other purpose for the allegation. Furthermore, the standard requires staff to report all knowledge or suspicions they have regarding sexual abuse or sexual harassment</a:t>
            </a:r>
          </a:p>
          <a:p>
            <a:r>
              <a:rPr lang="en-US"/>
              <a:t>INSERT AGENCY POLICY RE: STAFF REPORTING</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23</a:t>
            </a:fld>
            <a:endParaRPr lang="en-US"/>
          </a:p>
        </p:txBody>
      </p:sp>
    </p:spTree>
    <p:extLst>
      <p:ext uri="{BB962C8B-B14F-4D97-AF65-F5344CB8AC3E}">
        <p14:creationId xmlns:p14="http://schemas.microsoft.com/office/powerpoint/2010/main" val="11463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were final in May. They were published in the Federal Registrar in June, 2012 and they officially became effective in August, 2012.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3</a:t>
            </a:fld>
            <a:endParaRPr lang="en-US"/>
          </a:p>
        </p:txBody>
      </p:sp>
    </p:spTree>
    <p:extLst>
      <p:ext uri="{BB962C8B-B14F-4D97-AF65-F5344CB8AC3E}">
        <p14:creationId xmlns:p14="http://schemas.microsoft.com/office/powerpoint/2010/main" val="183458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PREA standards require agencies to avoid entering into or renewing any collective bargaining agreements that limit the agency’s ability to remove alleged staff perpetrators from contact with inmates/residents.</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24</a:t>
            </a:fld>
            <a:endParaRPr lang="en-US"/>
          </a:p>
        </p:txBody>
      </p:sp>
    </p:spTree>
    <p:extLst>
      <p:ext uri="{BB962C8B-B14F-4D97-AF65-F5344CB8AC3E}">
        <p14:creationId xmlns:p14="http://schemas.microsoft.com/office/powerpoint/2010/main" val="165175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standard requires the agency to protect those who report or cooperate with investigations against retaliation. Our agency protection measures are INSERT AGENCY POLICY. This is extremely important for a number of reasons. Inmates/residents may be more likely to report if they know that the agency has protection measures in place. Other inmates/residents will witness those protection measures and feel more confidence in the system. This can also work as a prevention measure as both inmates/residents and staff recognize that inmates/residents may report incidents of sexual abuse and sexual harassment, which may be a deterrent to potential aggressors.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25</a:t>
            </a:fld>
            <a:endParaRPr lang="en-US"/>
          </a:p>
        </p:txBody>
      </p:sp>
    </p:spTree>
    <p:extLst>
      <p:ext uri="{BB962C8B-B14F-4D97-AF65-F5344CB8AC3E}">
        <p14:creationId xmlns:p14="http://schemas.microsoft.com/office/powerpoint/2010/main" val="322669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 also requires a monitoring function to ensure that the protection measures are working or to establish if protection measures are needed. INSERT AGENCY POLICY re: individuals in charge of monitoring and processes in place for that monitoring.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26</a:t>
            </a:fld>
            <a:endParaRPr lang="en-US"/>
          </a:p>
        </p:txBody>
      </p:sp>
    </p:spTree>
    <p:extLst>
      <p:ext uri="{BB962C8B-B14F-4D97-AF65-F5344CB8AC3E}">
        <p14:creationId xmlns:p14="http://schemas.microsoft.com/office/powerpoint/2010/main" val="2822220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have some basic requirements for investigations, including that they be prompt; that they include interviews with alleged victims, suspects and witnesses; that the investigator review prior complaints and reports of sexual abuse; and that the investigator gather direct and circumstantial evidence where available. Note that since the standards also require all allegations be investigated, this means that these steps must be taken for all reported allegations. </a:t>
            </a:r>
          </a:p>
          <a:p>
            <a:r>
              <a:rPr lang="en-US"/>
              <a:t>Additionally, investigators have a responsibility to stay informed on any investigations being conducted by outside agencies, and cooperate with those investigations. INSERT AGENCY POLICY IF APPLICABLE RE: COLLABORATION WITH OUTSIDE LAW ENFORCEMENT.</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27</a:t>
            </a:fld>
            <a:endParaRPr lang="en-US"/>
          </a:p>
        </p:txBody>
      </p:sp>
    </p:spTree>
    <p:extLst>
      <p:ext uri="{BB962C8B-B14F-4D97-AF65-F5344CB8AC3E}">
        <p14:creationId xmlns:p14="http://schemas.microsoft.com/office/powerpoint/2010/main" val="2094493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Compelled interviews will be discussed in more depth in Module 2: Legal Issues and Agency Liability. The standards also require that investigators demonstrate that they have conducted credibility assessments of victims, suspects and witnesses on an individual basis, rather than determining credibility based on the individuals’ status as inmate/resident or staff. INSERT AGENCY DIRECTIVE TO INVESTIGATORS RE: COMPLIANCE WITH THIS STANDARD.</a:t>
            </a:r>
          </a:p>
        </p:txBody>
      </p:sp>
      <p:sp>
        <p:nvSpPr>
          <p:cNvPr id="4" name="Slide Number Placeholder 3"/>
          <p:cNvSpPr>
            <a:spLocks noGrp="1"/>
          </p:cNvSpPr>
          <p:nvPr>
            <p:ph type="sldNum" sz="quarter" idx="10"/>
          </p:nvPr>
        </p:nvSpPr>
        <p:spPr/>
        <p:txBody>
          <a:bodyPr/>
          <a:lstStyle/>
          <a:p>
            <a:fld id="{3FF41121-0D60-44AA-AD81-8A7116AA7E7D}" type="slidenum">
              <a:rPr lang="en-US" smtClean="0"/>
              <a:pPr/>
              <a:t>28</a:t>
            </a:fld>
            <a:endParaRPr lang="en-US"/>
          </a:p>
        </p:txBody>
      </p:sp>
    </p:spTree>
    <p:extLst>
      <p:ext uri="{BB962C8B-B14F-4D97-AF65-F5344CB8AC3E}">
        <p14:creationId xmlns:p14="http://schemas.microsoft.com/office/powerpoint/2010/main" val="23788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address both administrative and criminal investigations. For administrative investigations, the standards require investigators to determine whether there were actions taken by staff that facilitated the abuse. This will be helpful during the incident reviews that we’ll be discussing later in this module in assisting the agency in determining whether there are policies or practices that should be changed to further enhance sexual safety. The standards additionally require a report including the items on the slide. Every allegation must have an associated report on the investigation. The final module in this training addresses best practices in report writing.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29</a:t>
            </a:fld>
            <a:endParaRPr lang="en-US"/>
          </a:p>
        </p:txBody>
      </p:sp>
    </p:spTree>
    <p:extLst>
      <p:ext uri="{BB962C8B-B14F-4D97-AF65-F5344CB8AC3E}">
        <p14:creationId xmlns:p14="http://schemas.microsoft.com/office/powerpoint/2010/main" val="664175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Criminal investigations also require a report including these items. Report are important to ensure investigations have appropriate oversight, to assist in demonstrating compliance with the standards, and to ensure investigators are able to take the stand and speak knowledgeably and credibly regarding any incident that may eventually be prosecuted.</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30</a:t>
            </a:fld>
            <a:endParaRPr lang="en-US"/>
          </a:p>
        </p:txBody>
      </p:sp>
    </p:spTree>
    <p:extLst>
      <p:ext uri="{BB962C8B-B14F-4D97-AF65-F5344CB8AC3E}">
        <p14:creationId xmlns:p14="http://schemas.microsoft.com/office/powerpoint/2010/main" val="3756024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substantiated allegations of conduct that appear to be criminal are referred to prosecution. Agency investigators or administrators will not be determining whether a case can be prosecuted; this will be determined by the local prosecutor. IF PROSECUTOR WILL BE PRESENTING MODULE AT TRAINING, MENTION HERE.</a:t>
            </a:r>
          </a:p>
          <a:p>
            <a:r>
              <a:rPr lang="en-US"/>
              <a:t>The standards also provide requirements around retaining records. All records are retained for the entire period of time that the alleged abuser is incarcerated or employed by the agency, plus five additional years.</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31</a:t>
            </a:fld>
            <a:endParaRPr lang="en-US"/>
          </a:p>
        </p:txBody>
      </p:sp>
    </p:spTree>
    <p:extLst>
      <p:ext uri="{BB962C8B-B14F-4D97-AF65-F5344CB8AC3E}">
        <p14:creationId xmlns:p14="http://schemas.microsoft.com/office/powerpoint/2010/main" val="3846185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if CO John Smith is alleged to be a perpetrator of sexual abuse and he hands in his resignation to the agency, does it mean that the investigation is over? No. It may be more difficult, but the investigation must be completed regardless of whether the alleged abuser or victim leaves the employment or control of the facility or agency. If the suspect/victim is an inmate and they were transferred, INSERT AGENCY POLICY HERE</a:t>
            </a:r>
          </a:p>
          <a:p>
            <a:r>
              <a:rPr lang="en-US"/>
              <a:t> </a:t>
            </a:r>
          </a:p>
          <a:p>
            <a:r>
              <a:rPr lang="en-US"/>
              <a:t>This also links into the standard requirements for reporting to other confinement facilities, which will be discussed later in this module.</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32</a:t>
            </a:fld>
            <a:endParaRPr lang="en-US"/>
          </a:p>
        </p:txBody>
      </p:sp>
    </p:spTree>
    <p:extLst>
      <p:ext uri="{BB962C8B-B14F-4D97-AF65-F5344CB8AC3E}">
        <p14:creationId xmlns:p14="http://schemas.microsoft.com/office/powerpoint/2010/main" val="1388972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“preponderance of the evidence mean?”</a:t>
            </a:r>
          </a:p>
          <a:p>
            <a:r>
              <a:rPr lang="en-US"/>
              <a:t> </a:t>
            </a:r>
          </a:p>
          <a:p>
            <a:r>
              <a:rPr lang="en-US"/>
              <a:t>It’s typically defined as more than 50% of the evidence. This standard requires that an allegation of sexual abuse be considered substantiated if more than 50% of the evidence indicates that the incident occurred. </a:t>
            </a:r>
          </a:p>
          <a:p>
            <a:r>
              <a:rPr lang="en-US"/>
              <a:t>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33</a:t>
            </a:fld>
            <a:endParaRPr lang="en-US"/>
          </a:p>
        </p:txBody>
      </p:sp>
    </p:spTree>
    <p:extLst>
      <p:ext uri="{BB962C8B-B14F-4D97-AF65-F5344CB8AC3E}">
        <p14:creationId xmlns:p14="http://schemas.microsoft.com/office/powerpoint/2010/main" val="43595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PREA law was passed in 2003. Between 2003 and 2008, the first version of the draft standards were developed. Simultaneous to that development, the Bureau of Justice Statistics was collecting data on the actual incidence of sexual abuse in correctional settings in the United States, since there was no national data on that topic in existence. The National Institute of Corrections also began providing technical assistance during that time, and the PREA Review Panel began holding hearings. </a:t>
            </a:r>
          </a:p>
          <a:p>
            <a:r>
              <a:rPr lang="en-US"/>
              <a:t> </a:t>
            </a:r>
          </a:p>
          <a:p>
            <a:r>
              <a:rPr lang="en-US"/>
              <a:t>The first version of the PREA Standards were submitted to the US Attorney General’s Office in 2009, and the Department of Justice published a second version of the standards in 2011. Those Standards were revised and finalized in 2012. </a:t>
            </a:r>
          </a:p>
        </p:txBody>
      </p:sp>
      <p:sp>
        <p:nvSpPr>
          <p:cNvPr id="4" name="Slide Number Placeholder 3"/>
          <p:cNvSpPr>
            <a:spLocks noGrp="1"/>
          </p:cNvSpPr>
          <p:nvPr>
            <p:ph type="sldNum" sz="quarter" idx="10"/>
          </p:nvPr>
        </p:nvSpPr>
        <p:spPr/>
        <p:txBody>
          <a:bodyPr/>
          <a:lstStyle/>
          <a:p>
            <a:fld id="{8D9F9E8B-EA01-4FF2-A751-B4B62EB40C4F}" type="slidenum">
              <a:rPr lang="en-US" smtClean="0"/>
              <a:pPr/>
              <a:t>4</a:t>
            </a:fld>
            <a:endParaRPr lang="en-US"/>
          </a:p>
        </p:txBody>
      </p:sp>
    </p:spTree>
    <p:extLst>
      <p:ext uri="{BB962C8B-B14F-4D97-AF65-F5344CB8AC3E}">
        <p14:creationId xmlns:p14="http://schemas.microsoft.com/office/powerpoint/2010/main" val="2783758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standard is meant to ensure that inmates/residents who report are informed of the results of the investigations. This will deter inmates/residents from believing that reports are ignored or dismissed without an investigation, which would discourage reporting.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34</a:t>
            </a:fld>
            <a:endParaRPr lang="en-US"/>
          </a:p>
        </p:txBody>
      </p:sp>
    </p:spTree>
    <p:extLst>
      <p:ext uri="{BB962C8B-B14F-4D97-AF65-F5344CB8AC3E}">
        <p14:creationId xmlns:p14="http://schemas.microsoft.com/office/powerpoint/2010/main" val="165872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deterrent to staff, and as a demonstration of the agency’s commitment to sexual safety, the standards require the agency to make termination the disciplinary sanction for staff engaging in sexual abuse. Any other violations of sexual abuse policies such as assisting another staff member in engaging in sexual abuse or choosing not to report any knowledge or suspicion of sexual abuse will also result in discipline, up to and including termination. Any terminations, or resignations of staff who would have been terminated had they not resigned, will be referred to law enforcement if their behavior was potentially criminal and to any appropriate licensing bodies.</a:t>
            </a:r>
          </a:p>
          <a:p>
            <a:r>
              <a:rPr lang="en-US"/>
              <a:t>INSERT AGENCY POLICY RE: STAFF DISCIPLINE FOR SEXUAL ABUSE AND SEXUAL HARASSMENT.</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36</a:t>
            </a:fld>
            <a:endParaRPr lang="en-US"/>
          </a:p>
        </p:txBody>
      </p:sp>
    </p:spTree>
    <p:extLst>
      <p:ext uri="{BB962C8B-B14F-4D97-AF65-F5344CB8AC3E}">
        <p14:creationId xmlns:p14="http://schemas.microsoft.com/office/powerpoint/2010/main" val="535942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the standards require corrective action for contractors and volunteers. Those engaging in sexual abuse are prohibited from having contact with inmates and are reported to law enforcement and appropriate licensing bodies, and other violations of policy will result in other remedial measures. INSERT AGENCYAPPROPRIATE AGENCY POLICY HERE.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37</a:t>
            </a:fld>
            <a:endParaRPr lang="en-US"/>
          </a:p>
        </p:txBody>
      </p:sp>
    </p:spTree>
    <p:extLst>
      <p:ext uri="{BB962C8B-B14F-4D97-AF65-F5344CB8AC3E}">
        <p14:creationId xmlns:p14="http://schemas.microsoft.com/office/powerpoint/2010/main" val="206377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specifically require that agencies do not discipline inmates/residents for sexual contact with staff unless the staff member did not consent. This means that inmates/residents are disciplined only if they assaulted or raped the staff member, and inmates/residents are not disciplined for other sexual contact.</a:t>
            </a:r>
            <a:r>
              <a:rPr lang="en-US" i="1"/>
              <a:t> </a:t>
            </a:r>
            <a:endParaRPr lang="en-US"/>
          </a:p>
          <a:p>
            <a:r>
              <a:rPr lang="en-US"/>
              <a:t>Why do you think the standards included this requirement? What could happen if an agency disciplines an inmate/resident who is the victim of staff sexual misconduct for being in an area of the facility where they’re not supposed to be or for not cooperating with the investigation? </a:t>
            </a:r>
            <a:r>
              <a:rPr lang="en-US" i="1"/>
              <a:t>   </a:t>
            </a:r>
            <a:endParaRPr lang="en-US"/>
          </a:p>
          <a:p>
            <a:r>
              <a:rPr lang="en-US"/>
              <a:t>This could be perceived as retaliation, which will discourage reporting and can create legal liability for the agency.</a:t>
            </a:r>
          </a:p>
          <a:p>
            <a:r>
              <a:rPr lang="en-US"/>
              <a:t>		</a:t>
            </a:r>
          </a:p>
          <a:p>
            <a:r>
              <a:rPr lang="en-US"/>
              <a:t>INSERT AGENCY POLICY RE: DISCIPLINING INMATES</a:t>
            </a:r>
          </a:p>
          <a:p>
            <a:r>
              <a:rPr lang="en-US"/>
              <a:t> </a:t>
            </a:r>
          </a:p>
          <a:p>
            <a:r>
              <a:rPr lang="en-US"/>
              <a:t>False reporting is always of concern in this area, and it is inevitable that some level of false reporting will occur in this and all other areas. However, while agencies are free to discourage false reporting, it is important that the agency doesn’t simultaneously discourage reporting of legitimate sexual abuse concerns. Therefore, the standards require that agencies define false reporting to specifically exclude reports that are made in good faith based upon a reasonable belief that the alleged conduct occurred, even if they are determined to be unfounded.</a:t>
            </a:r>
          </a:p>
          <a:p>
            <a:r>
              <a:rPr lang="en-US"/>
              <a:t>INSERT AGENCY POLICY RE: FALSE REPORTING.</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38</a:t>
            </a:fld>
            <a:endParaRPr lang="en-US"/>
          </a:p>
        </p:txBody>
      </p:sp>
    </p:spTree>
    <p:extLst>
      <p:ext uri="{BB962C8B-B14F-4D97-AF65-F5344CB8AC3E}">
        <p14:creationId xmlns:p14="http://schemas.microsoft.com/office/powerpoint/2010/main" val="874810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require agencies to conduct sexual abuse incident reviews after every allegation. These reviews are conducted by teams that include investigators, and are designed to ensure any lessons learned from the investigative process are taken into account in agency revision of practice and policy. </a:t>
            </a:r>
          </a:p>
          <a:p>
            <a:r>
              <a:rPr lang="en-US"/>
              <a:t>INSERT AGENCY POLICY RE: INCIDENT REVIEWS.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39</a:t>
            </a:fld>
            <a:endParaRPr lang="en-US"/>
          </a:p>
        </p:txBody>
      </p:sp>
    </p:spTree>
    <p:extLst>
      <p:ext uri="{BB962C8B-B14F-4D97-AF65-F5344CB8AC3E}">
        <p14:creationId xmlns:p14="http://schemas.microsoft.com/office/powerpoint/2010/main" val="278830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each draft of the standards was released, the field was invited to submit comments on the standards in which they could state their support or request revisions. The final report released with the final PREA standards contains extensive discussion of the comments received from the field, and how they influenced the development of the final standards.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5</a:t>
            </a:fld>
            <a:endParaRPr lang="en-US"/>
          </a:p>
        </p:txBody>
      </p:sp>
    </p:spTree>
    <p:extLst>
      <p:ext uri="{BB962C8B-B14F-4D97-AF65-F5344CB8AC3E}">
        <p14:creationId xmlns:p14="http://schemas.microsoft.com/office/powerpoint/2010/main" val="252757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a:t>The final rule was published on</a:t>
            </a:r>
            <a:r>
              <a:rPr lang="en-US" baseline="0"/>
              <a:t> June 20, 2012 and became effective on August 20, 2012. Note the asterisk – certain standards do not go into effect until a later date. (e.g. prohibition on cross-gender pat searches of women offenders which becomes effective in 2015 or 2017 depending on facility size, and juvenile staffing ratios which goes into effect in 2017.) </a:t>
            </a:r>
          </a:p>
          <a:p>
            <a:pPr marL="174698" indent="-174698" defTabSz="931723">
              <a:buFont typeface="Arial" pitchFamily="34" charset="0"/>
              <a:buChar char="•"/>
              <a:defRPr/>
            </a:pPr>
            <a:r>
              <a:rPr lang="en-US" baseline="0"/>
              <a:t>The first audit cycle begins on Aug. 20, 2013 </a:t>
            </a:r>
            <a:r>
              <a:rPr lang="en-US"/>
              <a:t>and, to be in compliance, jurisdictions must have at least one third of their facilities audited within the subsequent 12-month period ending August 20, 2014. </a:t>
            </a:r>
          </a:p>
        </p:txBody>
      </p:sp>
      <p:sp>
        <p:nvSpPr>
          <p:cNvPr id="4" name="Slide Number Placeholder 3"/>
          <p:cNvSpPr>
            <a:spLocks noGrp="1"/>
          </p:cNvSpPr>
          <p:nvPr>
            <p:ph type="sldNum" sz="quarter" idx="10"/>
          </p:nvPr>
        </p:nvSpPr>
        <p:spPr/>
        <p:txBody>
          <a:bodyPr/>
          <a:lstStyle/>
          <a:p>
            <a:fld id="{CAA85301-9716-4A3C-A235-129EAB5AED10}" type="slidenum">
              <a:rPr lang="en-US" smtClean="0"/>
              <a:pPr/>
              <a:t>6</a:t>
            </a:fld>
            <a:endParaRPr lang="en-US"/>
          </a:p>
        </p:txBody>
      </p:sp>
    </p:spTree>
    <p:extLst>
      <p:ext uri="{BB962C8B-B14F-4D97-AF65-F5344CB8AC3E}">
        <p14:creationId xmlns:p14="http://schemas.microsoft.com/office/powerpoint/2010/main" val="35345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Governors of each state will certify compliance for all state-level agencies. Full compliance entails meeting all material requirements. If a facility is temporarily not meeting the requirements, or has minor issues of non-compliance, these facilities can still be considered to be in full compliance. For example, if a hotline is temporarily malfunctioning or a facility missed a deadline by a small number of days. </a:t>
            </a:r>
          </a:p>
        </p:txBody>
      </p:sp>
      <p:sp>
        <p:nvSpPr>
          <p:cNvPr id="4" name="Slide Number Placeholder 3"/>
          <p:cNvSpPr>
            <a:spLocks noGrp="1"/>
          </p:cNvSpPr>
          <p:nvPr>
            <p:ph type="sldNum" sz="quarter" idx="10"/>
          </p:nvPr>
        </p:nvSpPr>
        <p:spPr/>
        <p:txBody>
          <a:bodyPr/>
          <a:lstStyle/>
          <a:p>
            <a:fld id="{33D41A27-A150-49C7-9160-599AC4D70A12}" type="slidenum">
              <a:rPr lang="en-US" smtClean="0"/>
              <a:pPr/>
              <a:t>7</a:t>
            </a:fld>
            <a:endParaRPr lang="en-US"/>
          </a:p>
        </p:txBody>
      </p:sp>
    </p:spTree>
    <p:extLst>
      <p:ext uri="{BB962C8B-B14F-4D97-AF65-F5344CB8AC3E}">
        <p14:creationId xmlns:p14="http://schemas.microsoft.com/office/powerpoint/2010/main" val="312934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provide information</a:t>
            </a:r>
            <a:r>
              <a:rPr lang="en-US" baseline="0"/>
              <a:t> that is currently available to the field. Once the audit tool is published, facilities will have clearer guidance on how to demonstrate compliance with the standards. </a:t>
            </a:r>
          </a:p>
          <a:p>
            <a:endParaRPr lang="en-US" baseline="0"/>
          </a:p>
          <a:p>
            <a:r>
              <a:rPr lang="en-US" baseline="0"/>
              <a:t>Update on the audit tool: </a:t>
            </a:r>
            <a:r>
              <a:rPr lang="en-US" sz="1200" kern="1200">
                <a:solidFill>
                  <a:schemeClr val="tx1"/>
                </a:solidFill>
                <a:effectLst/>
                <a:latin typeface="+mn-lt"/>
                <a:ea typeface="+mn-ea"/>
                <a:cs typeface="+mn-cs"/>
              </a:rPr>
              <a:t>The adult prison/jail instrument was pilot tested in two BOP prisons, and released to the general public in May, 2013. The other three tools (juveniles, community residential facilities, lock-ups) will follow. Exact timeline is still to be determined. </a:t>
            </a:r>
            <a:endParaRPr lang="en-US"/>
          </a:p>
        </p:txBody>
      </p:sp>
      <p:sp>
        <p:nvSpPr>
          <p:cNvPr id="4" name="Slide Number Placeholder 3"/>
          <p:cNvSpPr>
            <a:spLocks noGrp="1"/>
          </p:cNvSpPr>
          <p:nvPr>
            <p:ph type="sldNum" sz="quarter" idx="10"/>
          </p:nvPr>
        </p:nvSpPr>
        <p:spPr/>
        <p:txBody>
          <a:bodyPr/>
          <a:lstStyle/>
          <a:p>
            <a:fld id="{CAA85301-9716-4A3C-A235-129EAB5AED10}" type="slidenum">
              <a:rPr lang="en-US" smtClean="0"/>
              <a:pPr/>
              <a:t>8</a:t>
            </a:fld>
            <a:endParaRPr lang="en-US"/>
          </a:p>
        </p:txBody>
      </p:sp>
    </p:spTree>
    <p:extLst>
      <p:ext uri="{BB962C8B-B14F-4D97-AF65-F5344CB8AC3E}">
        <p14:creationId xmlns:p14="http://schemas.microsoft.com/office/powerpoint/2010/main" val="375129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few years of auditing will be unique as the field comes into compliance. Following this brief period, audits will look at the one-year period preceding the audit to determine compliance.</a:t>
            </a:r>
          </a:p>
        </p:txBody>
      </p:sp>
      <p:sp>
        <p:nvSpPr>
          <p:cNvPr id="4" name="Slide Number Placeholder 3"/>
          <p:cNvSpPr>
            <a:spLocks noGrp="1"/>
          </p:cNvSpPr>
          <p:nvPr>
            <p:ph type="sldNum" sz="quarter" idx="10"/>
          </p:nvPr>
        </p:nvSpPr>
        <p:spPr/>
        <p:txBody>
          <a:bodyPr/>
          <a:lstStyle/>
          <a:p>
            <a:fld id="{CAA85301-9716-4A3C-A235-129EAB5AED10}" type="slidenum">
              <a:rPr lang="en-US" smtClean="0"/>
              <a:pPr/>
              <a:t>9</a:t>
            </a:fld>
            <a:endParaRPr lang="en-US"/>
          </a:p>
        </p:txBody>
      </p:sp>
    </p:spTree>
    <p:extLst>
      <p:ext uri="{BB962C8B-B14F-4D97-AF65-F5344CB8AC3E}">
        <p14:creationId xmlns:p14="http://schemas.microsoft.com/office/powerpoint/2010/main" val="375129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Calibri" panose="020F0502020204030204" pitchFamily="34" charset="0"/>
                <a:ea typeface="Calibri" panose="020F0502020204030204" pitchFamily="34" charset="0"/>
              </a:rPr>
              <a:t>Lauger</a:t>
            </a:r>
            <a:r>
              <a:rPr lang="en-US" sz="1800" dirty="0">
                <a:effectLst/>
                <a:latin typeface="Calibri" panose="020F0502020204030204" pitchFamily="34" charset="0"/>
                <a:ea typeface="Calibri" panose="020F0502020204030204" pitchFamily="34" charset="0"/>
              </a:rPr>
              <a:t>, Amy D.; Field, Michael B. Facility Characteristics of Sexual Victimization of Youth in Juvenile Facilities, 2018. Washington, D.C., 2018. U.S. Department of Justice, Bureau of Justice Statistics. This report can be found on the PREA Resource </a:t>
            </a:r>
            <a:r>
              <a:rPr lang="en-US" sz="1800">
                <a:effectLst/>
                <a:latin typeface="Calibri" panose="020F0502020204030204" pitchFamily="34" charset="0"/>
                <a:ea typeface="Calibri" panose="020F0502020204030204" pitchFamily="34" charset="0"/>
              </a:rPr>
              <a:t>Center’s website.</a:t>
            </a:r>
            <a:endParaRPr lang="en-US" dirty="0"/>
          </a:p>
        </p:txBody>
      </p:sp>
      <p:sp>
        <p:nvSpPr>
          <p:cNvPr id="4" name="Slide Number Placeholder 3"/>
          <p:cNvSpPr>
            <a:spLocks noGrp="1"/>
          </p:cNvSpPr>
          <p:nvPr>
            <p:ph type="sldNum" sz="quarter" idx="5"/>
          </p:nvPr>
        </p:nvSpPr>
        <p:spPr/>
        <p:txBody>
          <a:bodyPr/>
          <a:lstStyle/>
          <a:p>
            <a:fld id="{33D41A27-A150-49C7-9160-599AC4D70A12}" type="slidenum">
              <a:rPr lang="en-US" smtClean="0"/>
              <a:pPr/>
              <a:t>11</a:t>
            </a:fld>
            <a:endParaRPr lang="en-US"/>
          </a:p>
        </p:txBody>
      </p:sp>
    </p:spTree>
    <p:extLst>
      <p:ext uri="{BB962C8B-B14F-4D97-AF65-F5344CB8AC3E}">
        <p14:creationId xmlns:p14="http://schemas.microsoft.com/office/powerpoint/2010/main" val="425815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8950EC-AFD7-4A5A-98E8-2CD06B7F8F1B}"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295525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199258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349449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4" descr="C:\Users\mikel\Desktop\PREA-logoRGBhirez-0203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 y="438151"/>
            <a:ext cx="1695450" cy="1695449"/>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None/>
            </a:pPr>
            <a:endParaRPr lang="en-US">
              <a:latin typeface="Verdana" pitchFamily="34" charset="0"/>
              <a:ea typeface="Verdana" pitchFamily="34" charset="0"/>
              <a:cs typeface="Verdana" pitchFamily="34" charset="0"/>
            </a:endParaRPr>
          </a:p>
        </p:txBody>
      </p:sp>
      <p:sp>
        <p:nvSpPr>
          <p:cNvPr id="16"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a:t>Click to edit Master title style</a:t>
            </a:r>
          </a:p>
        </p:txBody>
      </p:sp>
    </p:spTree>
    <p:extLst>
      <p:ext uri="{BB962C8B-B14F-4D97-AF65-F5344CB8AC3E}">
        <p14:creationId xmlns:p14="http://schemas.microsoft.com/office/powerpoint/2010/main" val="2568102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a:p>
        </p:txBody>
      </p:sp>
    </p:spTree>
    <p:extLst>
      <p:ext uri="{BB962C8B-B14F-4D97-AF65-F5344CB8AC3E}">
        <p14:creationId xmlns:p14="http://schemas.microsoft.com/office/powerpoint/2010/main" val="106305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Amount of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Slide master</a:t>
            </a:r>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a:p>
        </p:txBody>
      </p:sp>
      <p:pic>
        <p:nvPicPr>
          <p:cNvPr id="9"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1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a:p>
        </p:txBody>
      </p:sp>
    </p:spTree>
    <p:extLst>
      <p:ext uri="{BB962C8B-B14F-4D97-AF65-F5344CB8AC3E}">
        <p14:creationId xmlns:p14="http://schemas.microsoft.com/office/powerpoint/2010/main" val="106305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a:p>
        </p:txBody>
      </p:sp>
    </p:spTree>
    <p:extLst>
      <p:ext uri="{BB962C8B-B14F-4D97-AF65-F5344CB8AC3E}">
        <p14:creationId xmlns:p14="http://schemas.microsoft.com/office/powerpoint/2010/main" val="106305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411136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950EC-AFD7-4A5A-98E8-2CD06B7F8F1B}"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280902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8950EC-AFD7-4A5A-98E8-2CD06B7F8F1B}"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107003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8950EC-AFD7-4A5A-98E8-2CD06B7F8F1B}"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429421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8950EC-AFD7-4A5A-98E8-2CD06B7F8F1B}"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281965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950EC-AFD7-4A5A-98E8-2CD06B7F8F1B}"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5012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50EC-AFD7-4A5A-98E8-2CD06B7F8F1B}"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310707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50EC-AFD7-4A5A-98E8-2CD06B7F8F1B}"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a:p>
        </p:txBody>
      </p:sp>
    </p:spTree>
    <p:extLst>
      <p:ext uri="{BB962C8B-B14F-4D97-AF65-F5344CB8AC3E}">
        <p14:creationId xmlns:p14="http://schemas.microsoft.com/office/powerpoint/2010/main" val="109643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950EC-AFD7-4A5A-98E8-2CD06B7F8F1B}"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858D8-4907-4058-A13B-BD3BAEFB59F5}" type="slidenum">
              <a:rPr lang="en-US" smtClean="0"/>
              <a:pPr/>
              <a:t>‹#›</a:t>
            </a:fld>
            <a:endParaRPr lang="en-US"/>
          </a:p>
        </p:txBody>
      </p:sp>
    </p:spTree>
    <p:extLst>
      <p:ext uri="{BB962C8B-B14F-4D97-AF65-F5344CB8AC3E}">
        <p14:creationId xmlns:p14="http://schemas.microsoft.com/office/powerpoint/2010/main" val="270634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1" r:id="rId14"/>
    <p:sldLayoutId id="2147483672" r:id="rId15"/>
    <p:sldLayoutId id="2147483673"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929" y="2858472"/>
            <a:ext cx="6350000" cy="3505200"/>
          </a:xfrm>
        </p:spPr>
        <p:txBody>
          <a:bodyPr>
            <a:normAutofit/>
          </a:bodyPr>
          <a:lstStyle/>
          <a:p>
            <a:r>
              <a:rPr lang="fr-FR">
                <a:effectLst>
                  <a:outerShdw blurRad="38100" dist="38100" dir="2700000" algn="tl">
                    <a:srgbClr val="000000">
                      <a:alpha val="43137"/>
                    </a:srgbClr>
                  </a:outerShdw>
                </a:effectLst>
              </a:rPr>
              <a:t>Module 1:</a:t>
            </a:r>
            <a:br>
              <a:rPr lang="fr-FR">
                <a:effectLst>
                  <a:outerShdw blurRad="38100" dist="38100" dir="2700000" algn="tl">
                    <a:srgbClr val="000000">
                      <a:alpha val="43137"/>
                    </a:srgbClr>
                  </a:outerShdw>
                </a:effectLst>
              </a:rPr>
            </a:br>
            <a:r>
              <a:rPr lang="fr-FR">
                <a:effectLst>
                  <a:outerShdw blurRad="38100" dist="38100" dir="2700000" algn="tl">
                    <a:srgbClr val="000000">
                      <a:alpha val="43137"/>
                    </a:srgbClr>
                  </a:outerShdw>
                </a:effectLst>
              </a:rPr>
              <a:t>PREA Update and Investigation Standards</a:t>
            </a:r>
            <a:br>
              <a:rPr lang="fr-FR">
                <a:effectLst>
                  <a:outerShdw blurRad="38100" dist="38100" dir="2700000" algn="tl">
                    <a:srgbClr val="000000">
                      <a:alpha val="43137"/>
                    </a:srgbClr>
                  </a:outerShdw>
                </a:effectLst>
              </a:rPr>
            </a:br>
            <a:br>
              <a:rPr lang="fr-FR">
                <a:effectLst>
                  <a:outerShdw blurRad="38100" dist="38100" dir="2700000" algn="tl">
                    <a:srgbClr val="000000">
                      <a:alpha val="43137"/>
                    </a:srgbClr>
                  </a:outerShdw>
                </a:effectLst>
              </a:rPr>
            </a:br>
            <a:endParaRPr lang="en-US">
              <a:effectLst>
                <a:outerShdw blurRad="38100" dist="38100" dir="2700000" algn="tl">
                  <a:srgbClr val="000000">
                    <a:alpha val="43137"/>
                  </a:srgbClr>
                </a:outerShdw>
              </a:effectLst>
            </a:endParaRPr>
          </a:p>
        </p:txBody>
      </p:sp>
      <p:pic>
        <p:nvPicPr>
          <p:cNvPr id="3" name="Picture 1" descr="Description: Moss Group 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59" t="12069" r="14812" b="11499"/>
          <a:stretch/>
        </p:blipFill>
        <p:spPr bwMode="auto">
          <a:xfrm>
            <a:off x="5029200" y="1676400"/>
            <a:ext cx="3741345" cy="5330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p:cNvSpPr txBox="1"/>
          <p:nvPr/>
        </p:nvSpPr>
        <p:spPr>
          <a:xfrm>
            <a:off x="609600" y="5334000"/>
            <a:ext cx="77724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i="1" dirty="0">
                <a:latin typeface="Verdana" panose="020B0604030504040204" pitchFamily="34" charset="0"/>
                <a:ea typeface="Verdana" panose="020B0604030504040204" pitchFamily="34" charset="0"/>
                <a:cs typeface="Verdana" panose="020B0604030504040204" pitchFamily="34" charset="0"/>
              </a:rPr>
              <a:t>Notice of Federal Funding Disclaimer</a:t>
            </a:r>
            <a:r>
              <a:rPr lang="en-US" sz="1000" i="1" dirty="0">
                <a:latin typeface="Verdana" panose="020B0604030504040204" pitchFamily="34" charset="0"/>
                <a:ea typeface="Verdana" panose="020B0604030504040204" pitchFamily="34" charset="0"/>
                <a:cs typeface="Verdana" panose="020B0604030504040204" pitchFamily="34" charset="0"/>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a:t>
            </a:r>
            <a:r>
              <a:rPr lang="en-US" sz="1000" i="1">
                <a:latin typeface="Verdana" panose="020B0604030504040204" pitchFamily="34" charset="0"/>
                <a:ea typeface="Verdana" panose="020B0604030504040204" pitchFamily="34" charset="0"/>
                <a:cs typeface="Verdana" panose="020B0604030504040204" pitchFamily="34" charset="0"/>
              </a:rPr>
              <a:t>of Impact </a:t>
            </a:r>
            <a:r>
              <a:rPr lang="en-US" sz="1000" i="1" dirty="0">
                <a:latin typeface="Verdana" panose="020B0604030504040204" pitchFamily="34" charset="0"/>
                <a:ea typeface="Verdana" panose="020B0604030504040204" pitchFamily="34" charset="0"/>
                <a:cs typeface="Verdana" panose="020B0604030504040204" pitchFamily="34" charset="0"/>
              </a:rPr>
              <a:t>Justice (IJ), which administers the National PREA Resource Center through a cooperative agreement with the Bureau of Justice Assistance.</a:t>
            </a:r>
            <a:r>
              <a:rPr lang="en-US" sz="1000" dirty="0">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extLst>
      <p:ext uri="{BB962C8B-B14F-4D97-AF65-F5344CB8AC3E}">
        <p14:creationId xmlns:p14="http://schemas.microsoft.com/office/powerpoint/2010/main" val="92450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Abuse Statistics</a:t>
            </a:r>
          </a:p>
        </p:txBody>
      </p:sp>
      <p:sp>
        <p:nvSpPr>
          <p:cNvPr id="3" name="Text Placeholder 2"/>
          <p:cNvSpPr>
            <a:spLocks noGrp="1"/>
          </p:cNvSpPr>
          <p:nvPr>
            <p:ph type="body" sz="quarter" idx="3"/>
          </p:nvPr>
        </p:nvSpPr>
        <p:spPr>
          <a:xfrm>
            <a:off x="457200" y="1219200"/>
            <a:ext cx="8229599" cy="430840"/>
          </a:xfrm>
        </p:spPr>
        <p:txBody>
          <a:bodyPr/>
          <a:lstStyle/>
          <a:p>
            <a:r>
              <a:rPr lang="en-US"/>
              <a:t>Bureau of Justice Statistic Data – Adults</a:t>
            </a:r>
          </a:p>
        </p:txBody>
      </p:sp>
      <p:sp>
        <p:nvSpPr>
          <p:cNvPr id="4" name="Content Placeholder 3"/>
          <p:cNvSpPr>
            <a:spLocks noGrp="1"/>
          </p:cNvSpPr>
          <p:nvPr>
            <p:ph sz="quarter" idx="4"/>
          </p:nvPr>
        </p:nvSpPr>
        <p:spPr>
          <a:xfrm>
            <a:off x="457200" y="1600200"/>
            <a:ext cx="8229599" cy="3654840"/>
          </a:xfrm>
        </p:spPr>
        <p:txBody>
          <a:bodyPr/>
          <a:lstStyle/>
          <a:p>
            <a:pPr marL="342900" indent="-342900">
              <a:buFont typeface="Arial" pitchFamily="34" charset="0"/>
              <a:buChar char="•"/>
            </a:pPr>
            <a:r>
              <a:rPr lang="en-US">
                <a:solidFill>
                  <a:schemeClr val="tx1"/>
                </a:solidFill>
              </a:rPr>
              <a:t>4.0% in prison and 3.2% in jails report victimization</a:t>
            </a:r>
          </a:p>
          <a:p>
            <a:pPr marL="342900" indent="-342900">
              <a:buFont typeface="Arial" pitchFamily="34" charset="0"/>
              <a:buChar char="•"/>
            </a:pPr>
            <a:r>
              <a:rPr lang="en-US">
                <a:solidFill>
                  <a:schemeClr val="tx1"/>
                </a:solidFill>
              </a:rPr>
              <a:t>2.4% in prison and 1.8% in jails report victimization by staff</a:t>
            </a:r>
          </a:p>
          <a:p>
            <a:pPr marL="342900" indent="-342900">
              <a:buFont typeface="Arial" pitchFamily="34" charset="0"/>
              <a:buChar char="•"/>
            </a:pPr>
            <a:r>
              <a:rPr lang="en-US">
                <a:solidFill>
                  <a:schemeClr val="tx1"/>
                </a:solidFill>
              </a:rPr>
              <a:t>Mentally ill inmates and non-heterosexual inmates were substantially more likely to be victimized by other inmates</a:t>
            </a:r>
          </a:p>
          <a:p>
            <a:pPr marL="342900" indent="-342900">
              <a:buFont typeface="Arial" pitchFamily="34" charset="0"/>
              <a:buChar char="•"/>
            </a:pPr>
            <a:r>
              <a:rPr lang="en-US">
                <a:solidFill>
                  <a:schemeClr val="tx1"/>
                </a:solidFill>
              </a:rPr>
              <a:t>Most victims of sexual abuse by staff were male inmates; most perpetrators were female staff</a:t>
            </a:r>
          </a:p>
          <a:p>
            <a:endParaRPr lang="en-US">
              <a:solidFill>
                <a:schemeClr val="tx1"/>
              </a:solidFill>
            </a:endParaRPr>
          </a:p>
          <a:p>
            <a:r>
              <a:rPr lang="en-US" b="1" i="1">
                <a:solidFill>
                  <a:schemeClr val="tx1"/>
                </a:solidFill>
              </a:rPr>
              <a:t>Percentages indicate that 80,600 incarcerated adults were sexually victimized in custody within the 12 months before the survey</a:t>
            </a:r>
          </a:p>
        </p:txBody>
      </p:sp>
    </p:spTree>
    <p:extLst>
      <p:ext uri="{BB962C8B-B14F-4D97-AF65-F5344CB8AC3E}">
        <p14:creationId xmlns:p14="http://schemas.microsoft.com/office/powerpoint/2010/main" val="364802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Abuse Statistics</a:t>
            </a:r>
          </a:p>
        </p:txBody>
      </p:sp>
      <p:sp>
        <p:nvSpPr>
          <p:cNvPr id="3" name="Text Placeholder 2"/>
          <p:cNvSpPr>
            <a:spLocks noGrp="1"/>
          </p:cNvSpPr>
          <p:nvPr>
            <p:ph type="body" sz="quarter" idx="3"/>
          </p:nvPr>
        </p:nvSpPr>
        <p:spPr>
          <a:xfrm>
            <a:off x="437367" y="1219200"/>
            <a:ext cx="8229599" cy="888834"/>
          </a:xfrm>
        </p:spPr>
        <p:txBody>
          <a:bodyPr/>
          <a:lstStyle/>
          <a:p>
            <a:pPr algn="ctr"/>
            <a:r>
              <a:rPr lang="en-US" dirty="0"/>
              <a:t>Bureau of Justice Statistic Data – Youth (2018)</a:t>
            </a:r>
          </a:p>
        </p:txBody>
      </p:sp>
      <p:sp>
        <p:nvSpPr>
          <p:cNvPr id="4" name="Content Placeholder 3"/>
          <p:cNvSpPr>
            <a:spLocks noGrp="1"/>
          </p:cNvSpPr>
          <p:nvPr>
            <p:ph sz="quarter" idx="4"/>
          </p:nvPr>
        </p:nvSpPr>
        <p:spPr>
          <a:xfrm>
            <a:off x="419100" y="2338039"/>
            <a:ext cx="7868434" cy="4746156"/>
          </a:xfrm>
        </p:spPr>
        <p:txBody>
          <a:bodyPr/>
          <a:lstStyle/>
          <a:p>
            <a:pPr marL="342900" indent="-342900">
              <a:buFont typeface="Arial" pitchFamily="34" charset="0"/>
              <a:buChar char="•"/>
            </a:pPr>
            <a:r>
              <a:rPr lang="en-US" sz="1800" dirty="0">
                <a:solidFill>
                  <a:schemeClr val="tx1"/>
                </a:solidFill>
              </a:rPr>
              <a:t>6.3% of youth reported sexual victimization</a:t>
            </a:r>
          </a:p>
          <a:p>
            <a:pPr marL="342900" indent="-342900">
              <a:buFont typeface="Arial" pitchFamily="34" charset="0"/>
              <a:buChar char="•"/>
            </a:pPr>
            <a:r>
              <a:rPr lang="en-US" sz="1800" dirty="0">
                <a:solidFill>
                  <a:schemeClr val="tx1"/>
                </a:solidFill>
              </a:rPr>
              <a:t>3.2% of youth reported victimization by other youth</a:t>
            </a:r>
          </a:p>
          <a:p>
            <a:pPr marL="342900" indent="-342900">
              <a:buFont typeface="Arial" pitchFamily="34" charset="0"/>
              <a:buChar char="•"/>
            </a:pPr>
            <a:r>
              <a:rPr lang="en-US" sz="1800" dirty="0">
                <a:solidFill>
                  <a:schemeClr val="tx1"/>
                </a:solidFill>
              </a:rPr>
              <a:t>4.0% of youth reported sexual victimization by staff</a:t>
            </a:r>
          </a:p>
          <a:p>
            <a:pPr marL="342900" indent="-342900">
              <a:buFont typeface="Arial" pitchFamily="34" charset="0"/>
              <a:buChar char="•"/>
            </a:pPr>
            <a:r>
              <a:rPr lang="en-US" sz="1800" dirty="0">
                <a:solidFill>
                  <a:schemeClr val="tx1"/>
                </a:solidFill>
              </a:rPr>
              <a:t>Girls were over 2x as likely to report sexual victimization by other youth than boys</a:t>
            </a:r>
          </a:p>
          <a:p>
            <a:pPr marL="342900" indent="-342900">
              <a:buFont typeface="Arial" pitchFamily="34" charset="0"/>
              <a:buChar char="•"/>
            </a:pPr>
            <a:r>
              <a:rPr lang="en-US" sz="1800" dirty="0">
                <a:solidFill>
                  <a:schemeClr val="tx1"/>
                </a:solidFill>
              </a:rPr>
              <a:t>Boys were almost 3x as likely to report sexual victimization by facility staff</a:t>
            </a:r>
          </a:p>
          <a:p>
            <a:pPr marL="342900" indent="-342900">
              <a:buFont typeface="Arial" pitchFamily="34" charset="0"/>
              <a:buChar char="•"/>
            </a:pPr>
            <a:r>
              <a:rPr lang="en-US" sz="1800" dirty="0">
                <a:solidFill>
                  <a:schemeClr val="tx1"/>
                </a:solidFill>
              </a:rPr>
              <a:t>In facilities where 25% or more of staff were female, staff sexual misconduct was reported at significantly higher rates than youth-on-youth sexual victimization</a:t>
            </a:r>
          </a:p>
          <a:p>
            <a:pPr marL="342900" indent="-342900">
              <a:buFont typeface="Arial" pitchFamily="34" charset="0"/>
              <a:buChar char="•"/>
            </a:pPr>
            <a:r>
              <a:rPr lang="en-US" sz="1800" dirty="0">
                <a:solidFill>
                  <a:schemeClr val="tx1"/>
                </a:solidFill>
              </a:rPr>
              <a:t>Facilities where 100% of youth reported learning that all forms of sexual abuse are not allowed reported almost half of the sexual victimization of facilities where less than 100% of youth reported this</a:t>
            </a:r>
          </a:p>
        </p:txBody>
      </p:sp>
    </p:spTree>
    <p:extLst>
      <p:ext uri="{BB962C8B-B14F-4D97-AF65-F5344CB8AC3E}">
        <p14:creationId xmlns:p14="http://schemas.microsoft.com/office/powerpoint/2010/main" val="77731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Abuse Statistics</a:t>
            </a:r>
          </a:p>
        </p:txBody>
      </p:sp>
      <p:sp>
        <p:nvSpPr>
          <p:cNvPr id="3" name="Text Placeholder 2"/>
          <p:cNvSpPr>
            <a:spLocks noGrp="1"/>
          </p:cNvSpPr>
          <p:nvPr>
            <p:ph type="body" sz="quarter" idx="3"/>
          </p:nvPr>
        </p:nvSpPr>
        <p:spPr/>
        <p:txBody>
          <a:bodyPr/>
          <a:lstStyle/>
          <a:p>
            <a:r>
              <a:rPr lang="en-US"/>
              <a:t>Bureau of Justice Statistics – Risk Factors</a:t>
            </a:r>
          </a:p>
        </p:txBody>
      </p:sp>
      <p:sp>
        <p:nvSpPr>
          <p:cNvPr id="4" name="Content Placeholder 3"/>
          <p:cNvSpPr>
            <a:spLocks noGrp="1"/>
          </p:cNvSpPr>
          <p:nvPr>
            <p:ph sz="quarter" idx="4"/>
          </p:nvPr>
        </p:nvSpPr>
        <p:spPr/>
        <p:txBody>
          <a:bodyPr/>
          <a:lstStyle/>
          <a:p>
            <a:pPr marL="342900" lvl="0" indent="-342900">
              <a:buFont typeface="Arial" pitchFamily="34" charset="0"/>
              <a:buChar char="•"/>
            </a:pPr>
            <a:r>
              <a:rPr lang="en-US">
                <a:solidFill>
                  <a:schemeClr val="tx1"/>
                </a:solidFill>
              </a:rPr>
              <a:t>Previous history of victimization inside or outside of incarceration </a:t>
            </a:r>
          </a:p>
          <a:p>
            <a:pPr marL="342900" lvl="0" indent="-342900">
              <a:buFont typeface="Arial" pitchFamily="34" charset="0"/>
              <a:buChar char="•"/>
            </a:pPr>
            <a:r>
              <a:rPr lang="en-US">
                <a:solidFill>
                  <a:schemeClr val="tx1"/>
                </a:solidFill>
              </a:rPr>
              <a:t>Mental illness</a:t>
            </a:r>
          </a:p>
          <a:p>
            <a:pPr marL="342900" lvl="0" indent="-342900">
              <a:buFont typeface="Arial" pitchFamily="34" charset="0"/>
              <a:buChar char="•"/>
            </a:pPr>
            <a:r>
              <a:rPr lang="en-US">
                <a:solidFill>
                  <a:schemeClr val="tx1"/>
                </a:solidFill>
              </a:rPr>
              <a:t>Medical disability </a:t>
            </a:r>
          </a:p>
          <a:p>
            <a:pPr marL="342900" lvl="0" indent="-342900">
              <a:buFont typeface="Arial" pitchFamily="34" charset="0"/>
              <a:buChar char="•"/>
            </a:pPr>
            <a:r>
              <a:rPr lang="en-US">
                <a:solidFill>
                  <a:schemeClr val="tx1"/>
                </a:solidFill>
              </a:rPr>
              <a:t>Lesbian, gay, bisexual, transgender, intersex. </a:t>
            </a:r>
          </a:p>
          <a:p>
            <a:pPr marL="342900" lvl="0" indent="-342900">
              <a:buFont typeface="Arial" pitchFamily="34" charset="0"/>
              <a:buChar char="•"/>
            </a:pPr>
            <a:r>
              <a:rPr lang="en-US">
                <a:solidFill>
                  <a:schemeClr val="tx1"/>
                </a:solidFill>
              </a:rPr>
              <a:t>College educated or above </a:t>
            </a:r>
          </a:p>
          <a:p>
            <a:pPr marL="342900" lvl="0" indent="-342900">
              <a:buFont typeface="Arial" pitchFamily="34" charset="0"/>
              <a:buChar char="•"/>
            </a:pPr>
            <a:r>
              <a:rPr lang="en-US">
                <a:solidFill>
                  <a:schemeClr val="tx1"/>
                </a:solidFill>
              </a:rPr>
              <a:t>History of sexual predator crimes or behavior  </a:t>
            </a:r>
          </a:p>
          <a:p>
            <a:pPr marL="342900" lvl="0" indent="-342900">
              <a:buFont typeface="Arial" pitchFamily="34" charset="0"/>
              <a:buChar char="•"/>
            </a:pPr>
            <a:r>
              <a:rPr lang="en-US">
                <a:solidFill>
                  <a:schemeClr val="tx1"/>
                </a:solidFill>
              </a:rPr>
              <a:t>Small physical stature  </a:t>
            </a:r>
          </a:p>
          <a:p>
            <a:pPr marL="342900" lvl="0" indent="-342900">
              <a:buFont typeface="Arial" pitchFamily="34" charset="0"/>
              <a:buChar char="•"/>
            </a:pPr>
            <a:r>
              <a:rPr lang="en-US">
                <a:solidFill>
                  <a:schemeClr val="tx1"/>
                </a:solidFill>
              </a:rPr>
              <a:t>First incarceration </a:t>
            </a:r>
          </a:p>
          <a:p>
            <a:endParaRPr lang="en-US">
              <a:solidFill>
                <a:schemeClr val="tx1"/>
              </a:solidFill>
            </a:endParaRPr>
          </a:p>
        </p:txBody>
      </p:sp>
    </p:spTree>
    <p:extLst>
      <p:ext uri="{BB962C8B-B14F-4D97-AF65-F5344CB8AC3E}">
        <p14:creationId xmlns:p14="http://schemas.microsoft.com/office/powerpoint/2010/main" val="254442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1689"/>
          </a:xfrm>
        </p:spPr>
        <p:txBody>
          <a:bodyPr>
            <a:normAutofit fontScale="90000"/>
          </a:bodyPr>
          <a:lstStyle/>
          <a:p>
            <a:r>
              <a:rPr lang="en-US">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PREA Investigative Standards</a:t>
            </a:r>
          </a:p>
        </p:txBody>
      </p:sp>
      <p:pic>
        <p:nvPicPr>
          <p:cNvPr id="4" name="Picture 3"/>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tretch>
            <a:fillRect/>
          </a:stretch>
        </p:blipFill>
        <p:spPr>
          <a:xfrm>
            <a:off x="0" y="850900"/>
            <a:ext cx="3962400" cy="5283200"/>
          </a:xfrm>
          <a:prstGeom prst="rect">
            <a:avLst/>
          </a:prstGeom>
        </p:spPr>
      </p:pic>
      <p:sp>
        <p:nvSpPr>
          <p:cNvPr id="3" name="TextBox 2"/>
          <p:cNvSpPr txBox="1"/>
          <p:nvPr/>
        </p:nvSpPr>
        <p:spPr>
          <a:xfrm>
            <a:off x="3276600" y="4157990"/>
            <a:ext cx="4114802"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Taking a Closer Look</a:t>
            </a:r>
          </a:p>
        </p:txBody>
      </p:sp>
    </p:spTree>
    <p:custDataLst>
      <p:tags r:id="rId1"/>
    </p:custDataLst>
    <p:extLst>
      <p:ext uri="{BB962C8B-B14F-4D97-AF65-F5344CB8AC3E}">
        <p14:creationId xmlns:p14="http://schemas.microsoft.com/office/powerpoint/2010/main" val="218823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88834"/>
          </a:xfrm>
        </p:spPr>
        <p:txBody>
          <a:bodyPr/>
          <a:lstStyle/>
          <a:p>
            <a:r>
              <a:rPr lang="en-US" sz="3600">
                <a:effectLst>
                  <a:outerShdw blurRad="38100" dist="38100" dir="2700000" algn="tl">
                    <a:srgbClr val="000000">
                      <a:alpha val="43137"/>
                    </a:srgbClr>
                  </a:outerShdw>
                </a:effectLst>
              </a:rPr>
              <a:t>Section 115.5:  DEFINITIONS</a:t>
            </a:r>
          </a:p>
        </p:txBody>
      </p:sp>
      <p:sp>
        <p:nvSpPr>
          <p:cNvPr id="3" name="Content Placeholder 2"/>
          <p:cNvSpPr>
            <a:spLocks noGrp="1"/>
          </p:cNvSpPr>
          <p:nvPr>
            <p:ph sz="quarter" idx="4"/>
          </p:nvPr>
        </p:nvSpPr>
        <p:spPr>
          <a:xfrm>
            <a:off x="457200" y="1371600"/>
            <a:ext cx="8229600" cy="4906963"/>
          </a:xfrm>
        </p:spPr>
        <p:txBody>
          <a:bodyPr/>
          <a:lstStyle/>
          <a:p>
            <a:pPr marL="457200" indent="-457200">
              <a:spcAft>
                <a:spcPts val="1800"/>
              </a:spcAft>
              <a:buFont typeface="Arial" panose="020B0604020202020204" pitchFamily="34" charset="0"/>
              <a:buChar char="•"/>
            </a:pPr>
            <a:r>
              <a:rPr lang="en-US" sz="2400" u="sng">
                <a:solidFill>
                  <a:schemeClr val="tx1"/>
                </a:solidFill>
              </a:rPr>
              <a:t>Substantiated Allegation</a:t>
            </a:r>
            <a:r>
              <a:rPr lang="en-US" sz="2400">
                <a:solidFill>
                  <a:schemeClr val="tx1"/>
                </a:solidFill>
              </a:rPr>
              <a:t>:  Allegation that was investigated and determined to have occurred</a:t>
            </a:r>
          </a:p>
          <a:p>
            <a:pPr marL="457200" indent="-457200">
              <a:spcAft>
                <a:spcPts val="1800"/>
              </a:spcAft>
              <a:buFont typeface="Arial" panose="020B0604020202020204" pitchFamily="34" charset="0"/>
              <a:buChar char="•"/>
            </a:pPr>
            <a:r>
              <a:rPr lang="en-US" sz="2400" u="sng">
                <a:solidFill>
                  <a:schemeClr val="tx1"/>
                </a:solidFill>
              </a:rPr>
              <a:t>Unfounded Allegation:</a:t>
            </a:r>
            <a:r>
              <a:rPr lang="en-US" sz="2400">
                <a:solidFill>
                  <a:schemeClr val="tx1"/>
                </a:solidFill>
              </a:rPr>
              <a:t>  Allegation that was investigated and determined not to have occurred</a:t>
            </a:r>
          </a:p>
          <a:p>
            <a:pPr marL="457200" indent="-457200">
              <a:spcAft>
                <a:spcPts val="1800"/>
              </a:spcAft>
              <a:buFont typeface="Arial" panose="020B0604020202020204" pitchFamily="34" charset="0"/>
              <a:buChar char="•"/>
            </a:pPr>
            <a:r>
              <a:rPr lang="en-US" sz="2400" u="sng">
                <a:solidFill>
                  <a:schemeClr val="tx1"/>
                </a:solidFill>
              </a:rPr>
              <a:t>Unsubstantiated Allegation:</a:t>
            </a:r>
            <a:r>
              <a:rPr lang="en-US" sz="2400">
                <a:solidFill>
                  <a:schemeClr val="tx1"/>
                </a:solidFill>
              </a:rPr>
              <a:t>  Allegation that was investigated and the investigation produced insufficient evidence to make a final determination as to whether or not the event occurred.</a:t>
            </a:r>
          </a:p>
          <a:p>
            <a:endParaRPr lang="en-US" sz="2400">
              <a:solidFill>
                <a:schemeClr val="tx1"/>
              </a:solidFill>
            </a:endParaRPr>
          </a:p>
        </p:txBody>
      </p:sp>
    </p:spTree>
    <p:custDataLst>
      <p:tags r:id="rId1"/>
    </p:custDataLst>
    <p:extLst>
      <p:ext uri="{BB962C8B-B14F-4D97-AF65-F5344CB8AC3E}">
        <p14:creationId xmlns:p14="http://schemas.microsoft.com/office/powerpoint/2010/main" val="398593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effectLst>
                  <a:outerShdw blurRad="38100" dist="38100" dir="2700000" algn="tl">
                    <a:srgbClr val="000000">
                      <a:alpha val="43137"/>
                    </a:srgbClr>
                  </a:outerShdw>
                </a:effectLst>
              </a:rPr>
              <a:t>S</a:t>
            </a:r>
            <a:r>
              <a:rPr lang="en-US" sz="2800">
                <a:effectLst>
                  <a:outerShdw blurRad="38100" dist="38100" dir="2700000" algn="tl">
                    <a:srgbClr val="000000">
                      <a:alpha val="43137"/>
                    </a:srgbClr>
                  </a:outerShdw>
                </a:effectLst>
              </a:rPr>
              <a:t>ection</a:t>
            </a:r>
            <a:r>
              <a:rPr lang="en-US" sz="3000">
                <a:effectLst>
                  <a:outerShdw blurRad="38100" dist="38100" dir="2700000" algn="tl">
                    <a:srgbClr val="000000">
                      <a:alpha val="43137"/>
                    </a:srgbClr>
                  </a:outerShdw>
                </a:effectLst>
              </a:rPr>
              <a:t> 115.(3)21:  Evidence Protocol and Forensic Medical Exams</a:t>
            </a:r>
          </a:p>
        </p:txBody>
      </p:sp>
      <p:sp>
        <p:nvSpPr>
          <p:cNvPr id="3" name="Content Placeholder 2"/>
          <p:cNvSpPr>
            <a:spLocks noGrp="1"/>
          </p:cNvSpPr>
          <p:nvPr>
            <p:ph sz="quarter" idx="4"/>
          </p:nvPr>
        </p:nvSpPr>
        <p:spPr>
          <a:xfrm>
            <a:off x="457200" y="1371600"/>
            <a:ext cx="8229600" cy="4906963"/>
          </a:xfrm>
        </p:spPr>
        <p:txBody>
          <a:bodyPr/>
          <a:lstStyle/>
          <a:p>
            <a:pPr marL="457200" indent="-457200">
              <a:spcAft>
                <a:spcPts val="1800"/>
              </a:spcAft>
              <a:buFont typeface="Arial" panose="020B0604020202020204" pitchFamily="34" charset="0"/>
              <a:buChar char="•"/>
            </a:pPr>
            <a:r>
              <a:rPr lang="en-US" sz="2400">
                <a:solidFill>
                  <a:schemeClr val="tx1"/>
                </a:solidFill>
              </a:rPr>
              <a:t>If the agency investigates allegations, it shall follow a uniform evidence protocol that maximizes the potential for obtaining usable physical evidence</a:t>
            </a:r>
          </a:p>
          <a:p>
            <a:pPr marL="457200" indent="-457200">
              <a:spcAft>
                <a:spcPts val="1800"/>
              </a:spcAft>
              <a:buFont typeface="Arial" panose="020B0604020202020204" pitchFamily="34" charset="0"/>
              <a:buChar char="•"/>
            </a:pPr>
            <a:r>
              <a:rPr lang="en-US" sz="2400">
                <a:solidFill>
                  <a:schemeClr val="tx1"/>
                </a:solidFill>
              </a:rPr>
              <a:t>The protocol shall be based on the DOJ Office on Violence Against Women published protocol</a:t>
            </a:r>
          </a:p>
          <a:p>
            <a:pPr marL="457200" indent="-457200">
              <a:spcAft>
                <a:spcPts val="1800"/>
              </a:spcAft>
              <a:buFont typeface="Arial" panose="020B0604020202020204" pitchFamily="34" charset="0"/>
              <a:buChar char="•"/>
            </a:pPr>
            <a:r>
              <a:rPr lang="en-US" sz="2400">
                <a:solidFill>
                  <a:schemeClr val="tx1"/>
                </a:solidFill>
              </a:rPr>
              <a:t>The agency shall offer a victim access to forensic medical exams performed by qualified medical practitioners, free of charge</a:t>
            </a:r>
          </a:p>
          <a:p>
            <a:endParaRPr lang="en-US" sz="2400"/>
          </a:p>
        </p:txBody>
      </p:sp>
    </p:spTree>
    <p:custDataLst>
      <p:tags r:id="rId1"/>
    </p:custDataLst>
    <p:extLst>
      <p:ext uri="{BB962C8B-B14F-4D97-AF65-F5344CB8AC3E}">
        <p14:creationId xmlns:p14="http://schemas.microsoft.com/office/powerpoint/2010/main" val="41355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solidFill>
                  <a:schemeClr val="bg1"/>
                </a:solidFill>
                <a:effectLst>
                  <a:outerShdw blurRad="38100" dist="38100" dir="2700000" algn="tl">
                    <a:srgbClr val="000000">
                      <a:alpha val="43137"/>
                    </a:srgbClr>
                  </a:outerShdw>
                </a:effectLst>
              </a:rPr>
              <a:t>S</a:t>
            </a:r>
            <a:r>
              <a:rPr lang="en-US" sz="2800">
                <a:solidFill>
                  <a:schemeClr val="bg1"/>
                </a:solidFill>
                <a:effectLst>
                  <a:outerShdw blurRad="38100" dist="38100" dir="2700000" algn="tl">
                    <a:srgbClr val="000000">
                      <a:alpha val="43137"/>
                    </a:srgbClr>
                  </a:outerShdw>
                </a:effectLst>
              </a:rPr>
              <a:t>ection</a:t>
            </a:r>
            <a:r>
              <a:rPr lang="en-US" sz="3000">
                <a:solidFill>
                  <a:schemeClr val="bg1"/>
                </a:solidFill>
                <a:effectLst>
                  <a:outerShdw blurRad="38100" dist="38100" dir="2700000" algn="tl">
                    <a:srgbClr val="000000">
                      <a:alpha val="43137"/>
                    </a:srgbClr>
                  </a:outerShdw>
                </a:effectLst>
              </a:rPr>
              <a:t> 115.(3)21:  Evidence Protocol and Forensic Medical Exams</a:t>
            </a:r>
          </a:p>
        </p:txBody>
      </p:sp>
      <p:sp>
        <p:nvSpPr>
          <p:cNvPr id="3" name="Content Placeholder 2"/>
          <p:cNvSpPr>
            <a:spLocks noGrp="1"/>
          </p:cNvSpPr>
          <p:nvPr>
            <p:ph sz="quarter" idx="4"/>
          </p:nvPr>
        </p:nvSpPr>
        <p:spPr>
          <a:xfrm>
            <a:off x="457200" y="1447800"/>
            <a:ext cx="8229600" cy="4678363"/>
          </a:xfrm>
        </p:spPr>
        <p:txBody>
          <a:bodyPr/>
          <a:lstStyle/>
          <a:p>
            <a:pPr marL="342900" indent="-342900">
              <a:spcAft>
                <a:spcPts val="1200"/>
              </a:spcAft>
              <a:buFont typeface="Arial" panose="020B0604020202020204" pitchFamily="34" charset="0"/>
              <a:buChar char="•"/>
            </a:pPr>
            <a:r>
              <a:rPr lang="en-US" sz="2400">
                <a:solidFill>
                  <a:schemeClr val="tx1"/>
                </a:solidFill>
              </a:rPr>
              <a:t>A qualified individual shall provide support through the medical exam process – either a victim advocate, qualified staff member or qualified community based organization member</a:t>
            </a:r>
          </a:p>
          <a:p>
            <a:pPr lvl="1">
              <a:spcAft>
                <a:spcPts val="1200"/>
              </a:spcAft>
            </a:pPr>
            <a:r>
              <a:rPr lang="en-US" sz="2200">
                <a:solidFill>
                  <a:schemeClr val="tx1"/>
                </a:solidFill>
              </a:rPr>
              <a:t>If staff the agency provides a staff member, they must receive proper training</a:t>
            </a:r>
          </a:p>
          <a:p>
            <a:pPr marL="342900" indent="-342900">
              <a:spcAft>
                <a:spcPts val="1200"/>
              </a:spcAft>
              <a:buFont typeface="Arial" panose="020B0604020202020204" pitchFamily="34" charset="0"/>
              <a:buChar char="•"/>
            </a:pPr>
            <a:r>
              <a:rPr lang="en-US" sz="2400">
                <a:solidFill>
                  <a:schemeClr val="tx1"/>
                </a:solidFill>
              </a:rPr>
              <a:t>If the agency is not responsible for investigating allegations, the agency shall inform the investigating entity of these policies</a:t>
            </a:r>
          </a:p>
          <a:p>
            <a:endParaRPr lang="en-US">
              <a:solidFill>
                <a:schemeClr val="tx1"/>
              </a:solidFill>
            </a:endParaRPr>
          </a:p>
        </p:txBody>
      </p:sp>
    </p:spTree>
    <p:custDataLst>
      <p:tags r:id="rId1"/>
    </p:custDataLst>
    <p:extLst>
      <p:ext uri="{BB962C8B-B14F-4D97-AF65-F5344CB8AC3E}">
        <p14:creationId xmlns:p14="http://schemas.microsoft.com/office/powerpoint/2010/main" val="91492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effectLst>
                  <a:outerShdw blurRad="38100" dist="38100" dir="2700000" algn="tl">
                    <a:srgbClr val="000000">
                      <a:alpha val="43137"/>
                    </a:srgbClr>
                  </a:outerShdw>
                </a:effectLst>
              </a:rPr>
              <a:t>S</a:t>
            </a:r>
            <a:r>
              <a:rPr lang="en-US" sz="2800">
                <a:effectLst>
                  <a:outerShdw blurRad="38100" dist="38100" dir="2700000" algn="tl">
                    <a:srgbClr val="000000">
                      <a:alpha val="43137"/>
                    </a:srgbClr>
                  </a:outerShdw>
                </a:effectLst>
              </a:rPr>
              <a:t>ection</a:t>
            </a:r>
            <a:r>
              <a:rPr lang="en-US" sz="3000">
                <a:effectLst>
                  <a:outerShdw blurRad="38100" dist="38100" dir="2700000" algn="tl">
                    <a:srgbClr val="000000">
                      <a:alpha val="43137"/>
                    </a:srgbClr>
                  </a:outerShdw>
                </a:effectLst>
              </a:rPr>
              <a:t> 115.(3)22:  Policies to ensure referrals of allegations for investigations</a:t>
            </a:r>
          </a:p>
        </p:txBody>
      </p:sp>
      <p:sp>
        <p:nvSpPr>
          <p:cNvPr id="3" name="Content Placeholder 2"/>
          <p:cNvSpPr>
            <a:spLocks noGrp="1"/>
          </p:cNvSpPr>
          <p:nvPr>
            <p:ph sz="quarter" idx="4"/>
          </p:nvPr>
        </p:nvSpPr>
        <p:spPr>
          <a:xfrm>
            <a:off x="457200" y="1295400"/>
            <a:ext cx="8229600" cy="4830763"/>
          </a:xfrm>
        </p:spPr>
        <p:txBody>
          <a:bodyPr/>
          <a:lstStyle/>
          <a:p>
            <a:pPr marL="457200" indent="-457200">
              <a:spcAft>
                <a:spcPts val="1200"/>
              </a:spcAft>
              <a:buFont typeface="Arial" panose="020B0604020202020204" pitchFamily="34" charset="0"/>
              <a:buChar char="•"/>
            </a:pPr>
            <a:r>
              <a:rPr lang="en-US" sz="2400">
                <a:solidFill>
                  <a:schemeClr val="tx1"/>
                </a:solidFill>
              </a:rPr>
              <a:t>The agency shall ensure a criminal or administrative investigation is conducted for all allegations of sexual abuse or harassment</a:t>
            </a:r>
          </a:p>
          <a:p>
            <a:pPr marL="457200" indent="-457200">
              <a:spcAft>
                <a:spcPts val="1200"/>
              </a:spcAft>
              <a:buFont typeface="Arial" panose="020B0604020202020204" pitchFamily="34" charset="0"/>
              <a:buChar char="•"/>
            </a:pPr>
            <a:r>
              <a:rPr lang="en-US" sz="2400">
                <a:solidFill>
                  <a:schemeClr val="tx1"/>
                </a:solidFill>
              </a:rPr>
              <a:t>The agency shall have a policy in place to ensure sexual abuse or harassment allegations are referred to an agency with the legal authority to conduct criminal investigations.  This policy must be published on website</a:t>
            </a:r>
          </a:p>
          <a:p>
            <a:pPr marL="457200" indent="-457200">
              <a:spcAft>
                <a:spcPts val="1200"/>
              </a:spcAft>
              <a:buFont typeface="Arial" panose="020B0604020202020204" pitchFamily="34" charset="0"/>
              <a:buChar char="•"/>
            </a:pPr>
            <a:r>
              <a:rPr lang="en-US" sz="2400">
                <a:solidFill>
                  <a:schemeClr val="tx1"/>
                </a:solidFill>
              </a:rPr>
              <a:t>Any entity conducting criminal or administrative investigations shall have a policy in place governing the conduct of such investigations</a:t>
            </a:r>
          </a:p>
          <a:p>
            <a:endParaRPr lang="en-US">
              <a:solidFill>
                <a:schemeClr val="tx1"/>
              </a:solidFill>
            </a:endParaRPr>
          </a:p>
        </p:txBody>
      </p:sp>
    </p:spTree>
    <p:custDataLst>
      <p:tags r:id="rId1"/>
    </p:custDataLst>
    <p:extLst>
      <p:ext uri="{BB962C8B-B14F-4D97-AF65-F5344CB8AC3E}">
        <p14:creationId xmlns:p14="http://schemas.microsoft.com/office/powerpoint/2010/main" val="223919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effectLst>
                  <a:outerShdw blurRad="38100" dist="38100" dir="2700000" algn="tl">
                    <a:srgbClr val="000000">
                      <a:alpha val="43137"/>
                    </a:srgbClr>
                  </a:outerShdw>
                </a:effectLst>
              </a:rPr>
              <a:t>S</a:t>
            </a:r>
            <a:r>
              <a:rPr lang="en-US" sz="2800">
                <a:effectLst>
                  <a:outerShdw blurRad="38100" dist="38100" dir="2700000" algn="tl">
                    <a:srgbClr val="000000">
                      <a:alpha val="43137"/>
                    </a:srgbClr>
                  </a:outerShdw>
                </a:effectLst>
              </a:rPr>
              <a:t>ection</a:t>
            </a:r>
            <a:r>
              <a:rPr lang="en-US" sz="3000">
                <a:effectLst>
                  <a:outerShdw blurRad="38100" dist="38100" dir="2700000" algn="tl">
                    <a:srgbClr val="000000">
                      <a:alpha val="43137"/>
                    </a:srgbClr>
                  </a:outerShdw>
                </a:effectLst>
              </a:rPr>
              <a:t> 115.(3)22:  Policies to ensure referrals of allegations for investigations</a:t>
            </a:r>
          </a:p>
        </p:txBody>
      </p:sp>
      <p:sp>
        <p:nvSpPr>
          <p:cNvPr id="3" name="Content Placeholder 2"/>
          <p:cNvSpPr>
            <a:spLocks noGrp="1"/>
          </p:cNvSpPr>
          <p:nvPr>
            <p:ph sz="quarter" idx="4"/>
          </p:nvPr>
        </p:nvSpPr>
        <p:spPr>
          <a:xfrm>
            <a:off x="457200" y="1295400"/>
            <a:ext cx="8229600" cy="4830763"/>
          </a:xfrm>
        </p:spPr>
        <p:txBody>
          <a:bodyPr/>
          <a:lstStyle/>
          <a:p>
            <a:pPr>
              <a:spcAft>
                <a:spcPts val="1200"/>
              </a:spcAft>
            </a:pPr>
            <a:endParaRPr lang="en-US" sz="2400">
              <a:solidFill>
                <a:schemeClr val="tx1"/>
              </a:solidFill>
            </a:endParaRPr>
          </a:p>
          <a:p>
            <a:pPr>
              <a:spcAft>
                <a:spcPts val="1200"/>
              </a:spcAft>
            </a:pPr>
            <a:r>
              <a:rPr lang="en-US" sz="2400">
                <a:solidFill>
                  <a:schemeClr val="tx1"/>
                </a:solidFill>
              </a:rPr>
              <a:t>Because of the different standards of evidence required by criminal and administrative investigations, there must always be an administrative investigation following a criminal investigation of sexual abuse or sexual harassment, regardless of whether the criminal investigation resulted in a conviction or charges being filed.</a:t>
            </a:r>
          </a:p>
          <a:p>
            <a:pPr marL="457200" indent="-457200">
              <a:spcAft>
                <a:spcPts val="1200"/>
              </a:spcAft>
              <a:buFont typeface="Arial" panose="020B0604020202020204" pitchFamily="34" charset="0"/>
              <a:buChar char="•"/>
            </a:pPr>
            <a:endParaRPr lang="en-US" sz="2400" err="1">
              <a:solidFill>
                <a:schemeClr val="tx1"/>
              </a:solidFill>
            </a:endParaRPr>
          </a:p>
        </p:txBody>
      </p:sp>
    </p:spTree>
    <p:custDataLst>
      <p:tags r:id="rId1"/>
    </p:custDataLst>
    <p:extLst>
      <p:ext uri="{BB962C8B-B14F-4D97-AF65-F5344CB8AC3E}">
        <p14:creationId xmlns:p14="http://schemas.microsoft.com/office/powerpoint/2010/main" val="404716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a:effectLst>
                  <a:outerShdw blurRad="38100" dist="38100" dir="2700000" algn="tl">
                    <a:srgbClr val="000000">
                      <a:alpha val="43137"/>
                    </a:srgbClr>
                  </a:outerShdw>
                </a:effectLst>
              </a:rPr>
              <a:t>Section 115.(3)31:  Employee Training</a:t>
            </a:r>
          </a:p>
        </p:txBody>
      </p:sp>
      <p:sp>
        <p:nvSpPr>
          <p:cNvPr id="3" name="Content Placeholder 2"/>
          <p:cNvSpPr>
            <a:spLocks noGrp="1"/>
          </p:cNvSpPr>
          <p:nvPr>
            <p:ph sz="quarter" idx="4"/>
          </p:nvPr>
        </p:nvSpPr>
        <p:spPr>
          <a:xfrm>
            <a:off x="457200" y="1295400"/>
            <a:ext cx="8077200" cy="4754563"/>
          </a:xfrm>
        </p:spPr>
        <p:txBody>
          <a:bodyPr/>
          <a:lstStyle/>
          <a:p>
            <a:pPr marL="457200" indent="-457200">
              <a:spcAft>
                <a:spcPts val="1200"/>
              </a:spcAft>
              <a:buFont typeface="Arial" panose="020B0604020202020204" pitchFamily="34" charset="0"/>
              <a:buChar char="•"/>
            </a:pPr>
            <a:r>
              <a:rPr lang="en-US" sz="2400">
                <a:solidFill>
                  <a:schemeClr val="tx1"/>
                </a:solidFill>
              </a:rPr>
              <a:t>Training shall include all topics identified in the standard. These include:</a:t>
            </a:r>
          </a:p>
          <a:p>
            <a:pPr lvl="1">
              <a:spcAft>
                <a:spcPts val="600"/>
              </a:spcAft>
            </a:pPr>
            <a:r>
              <a:rPr lang="en-US" sz="2400">
                <a:solidFill>
                  <a:schemeClr val="tx1"/>
                </a:solidFill>
              </a:rPr>
              <a:t>Zero tolerance policy</a:t>
            </a:r>
          </a:p>
          <a:p>
            <a:pPr lvl="1">
              <a:spcAft>
                <a:spcPts val="600"/>
              </a:spcAft>
            </a:pPr>
            <a:r>
              <a:rPr lang="en-US" sz="2400">
                <a:solidFill>
                  <a:schemeClr val="tx1"/>
                </a:solidFill>
              </a:rPr>
              <a:t>How to respond to signs of threatened and actual sexual abuse</a:t>
            </a:r>
          </a:p>
          <a:p>
            <a:pPr lvl="1">
              <a:spcAft>
                <a:spcPts val="1200"/>
              </a:spcAft>
            </a:pPr>
            <a:r>
              <a:rPr lang="en-US" sz="2400">
                <a:solidFill>
                  <a:schemeClr val="tx1"/>
                </a:solidFill>
              </a:rPr>
              <a:t>How to comply with mandatory reporting laws</a:t>
            </a:r>
          </a:p>
          <a:p>
            <a:pPr marL="457200" indent="-457200">
              <a:spcAft>
                <a:spcPts val="1200"/>
              </a:spcAft>
              <a:buFont typeface="Arial" panose="020B0604020202020204" pitchFamily="34" charset="0"/>
              <a:buChar char="•"/>
            </a:pPr>
            <a:r>
              <a:rPr lang="en-US" sz="2400">
                <a:solidFill>
                  <a:schemeClr val="tx1"/>
                </a:solidFill>
              </a:rPr>
              <a:t>All current employees trained within one year of effective date</a:t>
            </a:r>
          </a:p>
          <a:p>
            <a:pPr marL="457200" indent="-457200">
              <a:spcAft>
                <a:spcPts val="1200"/>
              </a:spcAft>
              <a:buFont typeface="Arial" panose="020B0604020202020204" pitchFamily="34" charset="0"/>
              <a:buChar char="•"/>
            </a:pPr>
            <a:r>
              <a:rPr lang="en-US" sz="2400">
                <a:solidFill>
                  <a:schemeClr val="tx1"/>
                </a:solidFill>
              </a:rPr>
              <a:t>Refresher training every two years.  In off years refresher information provided</a:t>
            </a:r>
          </a:p>
          <a:p>
            <a:endParaRPr lang="en-US" sz="2400">
              <a:solidFill>
                <a:schemeClr val="tx1"/>
              </a:solidFill>
            </a:endParaRPr>
          </a:p>
        </p:txBody>
      </p:sp>
    </p:spTree>
    <p:custDataLst>
      <p:tags r:id="rId1"/>
    </p:custDataLst>
    <p:extLst>
      <p:ext uri="{BB962C8B-B14F-4D97-AF65-F5344CB8AC3E}">
        <p14:creationId xmlns:p14="http://schemas.microsoft.com/office/powerpoint/2010/main" val="349665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dodson\AppData\Local\Microsoft\Windows\Temporary Internet Files\Content.IE5\L3K8N2UL\MP90044248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5" t="13870" r="12735" b="20916"/>
          <a:stretch/>
        </p:blipFill>
        <p:spPr bwMode="auto">
          <a:xfrm>
            <a:off x="0" y="1246095"/>
            <a:ext cx="6203577" cy="5611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888834"/>
          </a:xfrm>
        </p:spPr>
        <p:txBody>
          <a:bodyPr/>
          <a:lstStyle/>
          <a:p>
            <a:r>
              <a:rPr lang="en-US">
                <a:effectLst>
                  <a:outerShdw blurRad="38100" dist="38100" dir="2700000" algn="tl">
                    <a:srgbClr val="000000">
                      <a:alpha val="43137"/>
                    </a:srgbClr>
                  </a:outerShdw>
                </a:effectLst>
              </a:rPr>
              <a:t>Module 1: Objectives</a:t>
            </a:r>
          </a:p>
        </p:txBody>
      </p:sp>
      <p:sp>
        <p:nvSpPr>
          <p:cNvPr id="4" name="Content Placeholder 3"/>
          <p:cNvSpPr>
            <a:spLocks noGrp="1"/>
          </p:cNvSpPr>
          <p:nvPr>
            <p:ph sz="quarter" idx="4"/>
          </p:nvPr>
        </p:nvSpPr>
        <p:spPr>
          <a:xfrm rot="21091662">
            <a:off x="1026040" y="1800316"/>
            <a:ext cx="4038600" cy="3883440"/>
          </a:xfrm>
        </p:spPr>
        <p:txBody>
          <a:bodyPr/>
          <a:lstStyle/>
          <a:p>
            <a:pPr marL="457200" lvl="0" indent="-457200">
              <a:buFont typeface="+mj-lt"/>
              <a:buAutoNum type="arabicPeriod"/>
            </a:pPr>
            <a:r>
              <a:rPr lang="en-US">
                <a:solidFill>
                  <a:schemeClr val="tx1"/>
                </a:solidFill>
              </a:rPr>
              <a:t>Understand a timeline of Public Law 108-79, The Prison Rape Elimination Act</a:t>
            </a:r>
          </a:p>
          <a:p>
            <a:pPr marL="457200" lvl="0" indent="-457200">
              <a:buFont typeface="+mj-lt"/>
              <a:buAutoNum type="arabicPeriod"/>
            </a:pPr>
            <a:r>
              <a:rPr lang="en-US">
                <a:solidFill>
                  <a:schemeClr val="tx1"/>
                </a:solidFill>
              </a:rPr>
              <a:t>Describe the PREA standards relevant to investigations. </a:t>
            </a:r>
          </a:p>
        </p:txBody>
      </p:sp>
      <p:pic>
        <p:nvPicPr>
          <p:cNvPr id="5125" name="Picture 5" descr="C:\Users\mdodson\AppData\Local\Microsoft\Windows\Temporary Internet Files\Content.IE5\L3K8N2UL\MP90044248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140" t="25988" b="14853"/>
          <a:stretch/>
        </p:blipFill>
        <p:spPr bwMode="auto">
          <a:xfrm>
            <a:off x="5827058" y="1322294"/>
            <a:ext cx="1300097" cy="5611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dodson\AppData\Local\Microsoft\Windows\Temporary Internet Files\Content.IE5\L3K8N2UL\MP90044248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980" t="25988" b="14853"/>
          <a:stretch/>
        </p:blipFill>
        <p:spPr bwMode="auto">
          <a:xfrm>
            <a:off x="7127155" y="1246095"/>
            <a:ext cx="1166161" cy="5611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dodson\AppData\Local\Microsoft\Windows\Temporary Internet Files\Content.IE5\L3K8N2UL\MP90044248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980" t="25988" b="14853"/>
          <a:stretch/>
        </p:blipFill>
        <p:spPr bwMode="auto">
          <a:xfrm>
            <a:off x="7982321" y="1246094"/>
            <a:ext cx="1166161" cy="56119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684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nSpc>
                <a:spcPct val="100000"/>
              </a:lnSpc>
            </a:pPr>
            <a:r>
              <a:rPr lang="en-US">
                <a:effectLst>
                  <a:outerShdw blurRad="38100" dist="38100" dir="2700000" algn="tl">
                    <a:srgbClr val="000000">
                      <a:alpha val="43137"/>
                    </a:srgbClr>
                  </a:outerShdw>
                </a:effectLst>
              </a:rPr>
              <a:t>Section 115.(3)33: Inmate/Resident Education</a:t>
            </a:r>
          </a:p>
        </p:txBody>
      </p:sp>
      <p:sp>
        <p:nvSpPr>
          <p:cNvPr id="3" name="Content Placeholder 2"/>
          <p:cNvSpPr>
            <a:spLocks noGrp="1"/>
          </p:cNvSpPr>
          <p:nvPr>
            <p:ph sz="quarter" idx="4"/>
          </p:nvPr>
        </p:nvSpPr>
        <p:spPr>
          <a:xfrm>
            <a:off x="457200" y="1447800"/>
            <a:ext cx="8229600" cy="4525963"/>
          </a:xfrm>
        </p:spPr>
        <p:txBody>
          <a:bodyPr/>
          <a:lstStyle/>
          <a:p>
            <a:pPr marL="342900" indent="-342900">
              <a:spcAft>
                <a:spcPts val="1200"/>
              </a:spcAft>
              <a:buFont typeface="Arial" panose="020B0604020202020204" pitchFamily="34" charset="0"/>
              <a:buChar char="•"/>
            </a:pPr>
            <a:r>
              <a:rPr lang="en-US" sz="2400" u="sng">
                <a:solidFill>
                  <a:schemeClr val="tx1"/>
                </a:solidFill>
              </a:rPr>
              <a:t>During intake</a:t>
            </a:r>
            <a:r>
              <a:rPr lang="en-US" sz="2400">
                <a:solidFill>
                  <a:schemeClr val="tx1"/>
                </a:solidFill>
              </a:rPr>
              <a:t>, inform inmates/residents of zero tolerance standard and how to report</a:t>
            </a:r>
          </a:p>
          <a:p>
            <a:pPr marL="342900" indent="-342900">
              <a:spcAft>
                <a:spcPts val="1200"/>
              </a:spcAft>
              <a:buFont typeface="Arial" panose="020B0604020202020204" pitchFamily="34" charset="0"/>
              <a:buChar char="•"/>
            </a:pPr>
            <a:r>
              <a:rPr lang="en-US" sz="2400" u="sng">
                <a:solidFill>
                  <a:schemeClr val="tx1"/>
                </a:solidFill>
              </a:rPr>
              <a:t>Within 30 (10) days </a:t>
            </a:r>
            <a:r>
              <a:rPr lang="en-US" sz="2400">
                <a:solidFill>
                  <a:schemeClr val="tx1"/>
                </a:solidFill>
              </a:rPr>
              <a:t>comprehensive education (in person or via video)</a:t>
            </a:r>
          </a:p>
          <a:p>
            <a:pPr marL="803275" lvl="1" indent="-342900">
              <a:spcAft>
                <a:spcPts val="1200"/>
              </a:spcAft>
            </a:pPr>
            <a:r>
              <a:rPr lang="en-US" sz="2400">
                <a:solidFill>
                  <a:schemeClr val="tx1"/>
                </a:solidFill>
              </a:rPr>
              <a:t>Right to be free from sexual abuse</a:t>
            </a:r>
          </a:p>
          <a:p>
            <a:pPr marL="803275" lvl="1" indent="-342900">
              <a:spcAft>
                <a:spcPts val="1200"/>
              </a:spcAft>
            </a:pPr>
            <a:r>
              <a:rPr lang="en-US" sz="2400">
                <a:solidFill>
                  <a:schemeClr val="tx1"/>
                </a:solidFill>
              </a:rPr>
              <a:t>Right to be free from retaliation</a:t>
            </a:r>
          </a:p>
          <a:p>
            <a:pPr marL="803275" lvl="1" indent="-342900">
              <a:spcAft>
                <a:spcPts val="1200"/>
              </a:spcAft>
            </a:pPr>
            <a:r>
              <a:rPr lang="en-US" sz="2400">
                <a:solidFill>
                  <a:schemeClr val="tx1"/>
                </a:solidFill>
              </a:rPr>
              <a:t>Agency sexual abuse response policies </a:t>
            </a:r>
          </a:p>
          <a:p>
            <a:pPr marL="342900" indent="-342900">
              <a:spcAft>
                <a:spcPts val="1200"/>
              </a:spcAft>
              <a:buFont typeface="Arial" panose="020B0604020202020204" pitchFamily="34" charset="0"/>
              <a:buChar char="•"/>
            </a:pPr>
            <a:r>
              <a:rPr lang="en-US" sz="2400">
                <a:solidFill>
                  <a:schemeClr val="tx1"/>
                </a:solidFill>
              </a:rPr>
              <a:t>Current inmates/residents educated </a:t>
            </a:r>
            <a:r>
              <a:rPr lang="en-US" sz="2400" u="sng">
                <a:solidFill>
                  <a:schemeClr val="tx1"/>
                </a:solidFill>
              </a:rPr>
              <a:t>within one year</a:t>
            </a:r>
            <a:r>
              <a:rPr lang="en-US" sz="2400">
                <a:solidFill>
                  <a:schemeClr val="tx1"/>
                </a:solidFill>
              </a:rPr>
              <a:t> of the PREA standards effective date</a:t>
            </a:r>
          </a:p>
          <a:p>
            <a:endParaRPr lang="en-US">
              <a:solidFill>
                <a:schemeClr val="tx1"/>
              </a:solidFill>
            </a:endParaRPr>
          </a:p>
        </p:txBody>
      </p:sp>
    </p:spTree>
    <p:custDataLst>
      <p:tags r:id="rId1"/>
    </p:custDataLst>
    <p:extLst>
      <p:ext uri="{BB962C8B-B14F-4D97-AF65-F5344CB8AC3E}">
        <p14:creationId xmlns:p14="http://schemas.microsoft.com/office/powerpoint/2010/main" val="381928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a:effectLst>
                  <a:outerShdw blurRad="38100" dist="38100" dir="2700000" algn="tl">
                    <a:srgbClr val="000000">
                      <a:alpha val="43137"/>
                    </a:srgbClr>
                  </a:outerShdw>
                </a:effectLst>
              </a:rPr>
              <a:t>Section 115.(3)34: Specialized Training-Investigations</a:t>
            </a:r>
          </a:p>
        </p:txBody>
      </p:sp>
      <p:sp>
        <p:nvSpPr>
          <p:cNvPr id="3" name="Content Placeholder 2"/>
          <p:cNvSpPr>
            <a:spLocks noGrp="1"/>
          </p:cNvSpPr>
          <p:nvPr>
            <p:ph sz="quarter" idx="4"/>
          </p:nvPr>
        </p:nvSpPr>
        <p:spPr>
          <a:xfrm>
            <a:off x="457200" y="1295400"/>
            <a:ext cx="8229600" cy="4830763"/>
          </a:xfrm>
        </p:spPr>
        <p:txBody>
          <a:bodyPr/>
          <a:lstStyle/>
          <a:p>
            <a:pPr marL="342900" indent="-342900">
              <a:lnSpc>
                <a:spcPct val="90000"/>
              </a:lnSpc>
              <a:spcAft>
                <a:spcPts val="1200"/>
              </a:spcAft>
              <a:buFont typeface="Arial" panose="020B0604020202020204" pitchFamily="34" charset="0"/>
              <a:buChar char="•"/>
            </a:pPr>
            <a:r>
              <a:rPr lang="en-US" sz="2200">
                <a:solidFill>
                  <a:schemeClr val="tx1"/>
                </a:solidFill>
              </a:rPr>
              <a:t>In addition to general training provided to all employees, the agency ensures that agency investigators conducting sexual abuse investigations have received specialized training.</a:t>
            </a:r>
          </a:p>
          <a:p>
            <a:pPr marL="342900" indent="-342900">
              <a:lnSpc>
                <a:spcPct val="90000"/>
              </a:lnSpc>
              <a:spcAft>
                <a:spcPts val="1200"/>
              </a:spcAft>
              <a:buFont typeface="Arial" panose="020B0604020202020204" pitchFamily="34" charset="0"/>
              <a:buChar char="•"/>
            </a:pPr>
            <a:r>
              <a:rPr lang="en-US" sz="2200">
                <a:solidFill>
                  <a:schemeClr val="tx1"/>
                </a:solidFill>
              </a:rPr>
              <a:t>Training must be documented and include outside agency investigators</a:t>
            </a:r>
          </a:p>
          <a:p>
            <a:pPr marL="342900" indent="-342900">
              <a:lnSpc>
                <a:spcPct val="90000"/>
              </a:lnSpc>
              <a:spcAft>
                <a:spcPts val="1200"/>
              </a:spcAft>
              <a:buFont typeface="Arial" panose="020B0604020202020204" pitchFamily="34" charset="0"/>
              <a:buChar char="•"/>
            </a:pPr>
            <a:r>
              <a:rPr lang="en-US" sz="2200">
                <a:solidFill>
                  <a:schemeClr val="tx1"/>
                </a:solidFill>
              </a:rPr>
              <a:t>Specialized training must include:</a:t>
            </a:r>
          </a:p>
          <a:p>
            <a:pPr marL="803275" lvl="1" indent="-342900">
              <a:lnSpc>
                <a:spcPct val="90000"/>
              </a:lnSpc>
              <a:spcAft>
                <a:spcPts val="1200"/>
              </a:spcAft>
            </a:pPr>
            <a:r>
              <a:rPr lang="en-US" sz="2000">
                <a:solidFill>
                  <a:schemeClr val="tx1"/>
                </a:solidFill>
              </a:rPr>
              <a:t>Interviewing (juvenile) sexual abuse victims</a:t>
            </a:r>
          </a:p>
          <a:p>
            <a:pPr marL="803275" lvl="1" indent="-342900">
              <a:lnSpc>
                <a:spcPct val="90000"/>
              </a:lnSpc>
              <a:spcAft>
                <a:spcPts val="1200"/>
              </a:spcAft>
            </a:pPr>
            <a:r>
              <a:rPr lang="en-US" sz="2000">
                <a:solidFill>
                  <a:schemeClr val="tx1"/>
                </a:solidFill>
              </a:rPr>
              <a:t>Use of Miranda- and Garrity-type warnings</a:t>
            </a:r>
          </a:p>
          <a:p>
            <a:pPr marL="803275" lvl="1" indent="-342900">
              <a:lnSpc>
                <a:spcPct val="90000"/>
              </a:lnSpc>
              <a:spcAft>
                <a:spcPts val="1200"/>
              </a:spcAft>
            </a:pPr>
            <a:r>
              <a:rPr lang="en-US" sz="2000">
                <a:solidFill>
                  <a:schemeClr val="tx1"/>
                </a:solidFill>
              </a:rPr>
              <a:t>Sexual abuse evidence collection in confinement settings </a:t>
            </a:r>
          </a:p>
          <a:p>
            <a:pPr marL="803275" lvl="1" indent="-342900">
              <a:lnSpc>
                <a:spcPct val="90000"/>
              </a:lnSpc>
              <a:spcAft>
                <a:spcPts val="1200"/>
              </a:spcAft>
            </a:pPr>
            <a:r>
              <a:rPr lang="en-US" sz="2000">
                <a:solidFill>
                  <a:schemeClr val="tx1"/>
                </a:solidFill>
              </a:rPr>
              <a:t>What is needed to substantiate a case for administrative action or prosecution referral</a:t>
            </a:r>
          </a:p>
          <a:p>
            <a:pPr>
              <a:spcAft>
                <a:spcPts val="1200"/>
              </a:spcAft>
            </a:pPr>
            <a:endParaRPr lang="en-US" sz="2200">
              <a:solidFill>
                <a:schemeClr val="tx1"/>
              </a:solidFill>
            </a:endParaRPr>
          </a:p>
        </p:txBody>
      </p:sp>
    </p:spTree>
    <p:custDataLst>
      <p:tags r:id="rId1"/>
    </p:custDataLst>
    <p:extLst>
      <p:ext uri="{BB962C8B-B14F-4D97-AF65-F5344CB8AC3E}">
        <p14:creationId xmlns:p14="http://schemas.microsoft.com/office/powerpoint/2010/main" val="200691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88834"/>
          </a:xfrm>
        </p:spPr>
        <p:txBody>
          <a:bodyPr/>
          <a:lstStyle/>
          <a:p>
            <a:r>
              <a:rPr lang="en-US">
                <a:effectLst>
                  <a:outerShdw blurRad="38100" dist="38100" dir="2700000" algn="tl">
                    <a:srgbClr val="000000">
                      <a:alpha val="43137"/>
                    </a:srgbClr>
                  </a:outerShdw>
                </a:effectLst>
              </a:rPr>
              <a:t>Section 115.(3)51: Inmate Reporting</a:t>
            </a:r>
          </a:p>
        </p:txBody>
      </p:sp>
      <p:sp>
        <p:nvSpPr>
          <p:cNvPr id="3" name="Content Placeholder 2"/>
          <p:cNvSpPr>
            <a:spLocks noGrp="1"/>
          </p:cNvSpPr>
          <p:nvPr>
            <p:ph sz="quarter" idx="4"/>
          </p:nvPr>
        </p:nvSpPr>
        <p:spPr>
          <a:xfrm>
            <a:off x="533400" y="1371600"/>
            <a:ext cx="8229600" cy="4906963"/>
          </a:xfrm>
        </p:spPr>
        <p:txBody>
          <a:bodyPr/>
          <a:lstStyle/>
          <a:p>
            <a:pPr marL="457200" indent="-457200">
              <a:spcAft>
                <a:spcPts val="1200"/>
              </a:spcAft>
              <a:buFont typeface="Arial" panose="020B0604020202020204" pitchFamily="34" charset="0"/>
              <a:buChar char="•"/>
            </a:pPr>
            <a:r>
              <a:rPr lang="en-US" sz="2200">
                <a:solidFill>
                  <a:schemeClr val="tx1"/>
                </a:solidFill>
              </a:rPr>
              <a:t>Agency provides multiple internal ways for inmates/residents to report</a:t>
            </a:r>
          </a:p>
          <a:p>
            <a:pPr marL="457200" indent="-457200">
              <a:spcAft>
                <a:spcPts val="1200"/>
              </a:spcAft>
              <a:buFont typeface="Arial" panose="020B0604020202020204" pitchFamily="34" charset="0"/>
              <a:buChar char="•"/>
            </a:pPr>
            <a:r>
              <a:rPr lang="en-US" sz="2200">
                <a:solidFill>
                  <a:schemeClr val="tx1"/>
                </a:solidFill>
              </a:rPr>
              <a:t>Agency provides at least one way for inmates/residents to report to an entity that is not part of the agency.  Procedures are in place for the outside entity to immediately forward reports to the agency.</a:t>
            </a:r>
          </a:p>
          <a:p>
            <a:pPr marL="457200" indent="-457200">
              <a:spcAft>
                <a:spcPts val="1200"/>
              </a:spcAft>
              <a:buFont typeface="Arial" panose="020B0604020202020204" pitchFamily="34" charset="0"/>
              <a:buChar char="•"/>
            </a:pPr>
            <a:r>
              <a:rPr lang="en-US" sz="2200">
                <a:solidFill>
                  <a:schemeClr val="tx1"/>
                </a:solidFill>
              </a:rPr>
              <a:t>Staff accept reports made verbally, in writing, anonymously and from third parties.  Reports are promptly documented.</a:t>
            </a:r>
          </a:p>
          <a:p>
            <a:pPr marL="457200" indent="-457200">
              <a:spcAft>
                <a:spcPts val="1200"/>
              </a:spcAft>
              <a:buFont typeface="Arial" panose="020B0604020202020204" pitchFamily="34" charset="0"/>
              <a:buChar char="•"/>
            </a:pPr>
            <a:r>
              <a:rPr lang="en-US" sz="2200">
                <a:solidFill>
                  <a:schemeClr val="tx1"/>
                </a:solidFill>
              </a:rPr>
              <a:t>Agency shall provide a way for staff to privately report sexual abuse and sexual harassment of inmates/residents.</a:t>
            </a:r>
          </a:p>
          <a:p>
            <a:endParaRPr lang="en-US">
              <a:solidFill>
                <a:schemeClr val="tx1"/>
              </a:solidFill>
            </a:endParaRPr>
          </a:p>
        </p:txBody>
      </p:sp>
    </p:spTree>
    <p:custDataLst>
      <p:tags r:id="rId1"/>
    </p:custDataLst>
    <p:extLst>
      <p:ext uri="{BB962C8B-B14F-4D97-AF65-F5344CB8AC3E}">
        <p14:creationId xmlns:p14="http://schemas.microsoft.com/office/powerpoint/2010/main" val="47108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310"/>
            <a:ext cx="8229600" cy="1137889"/>
          </a:xfrm>
        </p:spPr>
        <p:txBody>
          <a:bodyPr/>
          <a:lstStyle/>
          <a:p>
            <a:pPr>
              <a:lnSpc>
                <a:spcPct val="100000"/>
              </a:lnSpc>
            </a:pPr>
            <a:r>
              <a:rPr lang="en-US">
                <a:effectLst>
                  <a:outerShdw blurRad="38100" dist="38100" dir="2700000" algn="tl">
                    <a:srgbClr val="000000">
                      <a:alpha val="43137"/>
                    </a:srgbClr>
                  </a:outerShdw>
                </a:effectLst>
              </a:rPr>
              <a:t>Section 115.(3)61: Staff and Agency Reporting Duties</a:t>
            </a:r>
          </a:p>
        </p:txBody>
      </p:sp>
      <p:sp>
        <p:nvSpPr>
          <p:cNvPr id="3" name="Content Placeholder 2"/>
          <p:cNvSpPr>
            <a:spLocks noGrp="1"/>
          </p:cNvSpPr>
          <p:nvPr>
            <p:ph sz="quarter" idx="4"/>
          </p:nvPr>
        </p:nvSpPr>
        <p:spPr>
          <a:xfrm>
            <a:off x="457200" y="1447800"/>
            <a:ext cx="8229600" cy="4678363"/>
          </a:xfrm>
        </p:spPr>
        <p:txBody>
          <a:bodyPr/>
          <a:lstStyle/>
          <a:p>
            <a:pPr marL="457200" indent="-457200">
              <a:spcAft>
                <a:spcPts val="1200"/>
              </a:spcAft>
              <a:buFont typeface="Arial" panose="020B0604020202020204" pitchFamily="34" charset="0"/>
              <a:buChar char="•"/>
            </a:pPr>
            <a:r>
              <a:rPr lang="en-US" sz="2200">
                <a:solidFill>
                  <a:schemeClr val="tx1"/>
                </a:solidFill>
              </a:rPr>
              <a:t>Staff shall be required to immediately report any knowledge, suspicion, or information regarding an incident of sexual abuse</a:t>
            </a:r>
          </a:p>
          <a:p>
            <a:pPr marL="457200" indent="-457200">
              <a:spcAft>
                <a:spcPts val="1200"/>
              </a:spcAft>
              <a:buFont typeface="Arial" panose="020B0604020202020204" pitchFamily="34" charset="0"/>
              <a:buChar char="•"/>
            </a:pPr>
            <a:r>
              <a:rPr lang="en-US" sz="2200">
                <a:solidFill>
                  <a:schemeClr val="tx1"/>
                </a:solidFill>
              </a:rPr>
              <a:t>Except for reporting to agency officials, staff shall not reveal any information other than to the extent necessary</a:t>
            </a:r>
          </a:p>
          <a:p>
            <a:pPr marL="457200" indent="-457200">
              <a:spcAft>
                <a:spcPts val="1200"/>
              </a:spcAft>
              <a:buFont typeface="Arial" panose="020B0604020202020204" pitchFamily="34" charset="0"/>
              <a:buChar char="•"/>
            </a:pPr>
            <a:r>
              <a:rPr lang="en-US" sz="2200">
                <a:solidFill>
                  <a:schemeClr val="tx1"/>
                </a:solidFill>
              </a:rPr>
              <a:t>Unless otherwise precluded by law, medical and mental health practitioners shall be required to report sexual abuse and inform inmate’s of confidentiality limits</a:t>
            </a:r>
          </a:p>
          <a:p>
            <a:pPr marL="457200" indent="-457200">
              <a:spcAft>
                <a:spcPts val="1200"/>
              </a:spcAft>
              <a:buFont typeface="Arial" panose="020B0604020202020204" pitchFamily="34" charset="0"/>
              <a:buChar char="•"/>
            </a:pPr>
            <a:r>
              <a:rPr lang="en-US" sz="2200">
                <a:solidFill>
                  <a:schemeClr val="tx1"/>
                </a:solidFill>
              </a:rPr>
              <a:t>The facility shall report all allegations to designated investigators</a:t>
            </a:r>
          </a:p>
          <a:p>
            <a:endParaRPr lang="en-US" sz="2200">
              <a:solidFill>
                <a:schemeClr val="tx1"/>
              </a:solidFill>
            </a:endParaRPr>
          </a:p>
        </p:txBody>
      </p:sp>
    </p:spTree>
    <p:custDataLst>
      <p:tags r:id="rId1"/>
    </p:custDataLst>
    <p:extLst>
      <p:ext uri="{BB962C8B-B14F-4D97-AF65-F5344CB8AC3E}">
        <p14:creationId xmlns:p14="http://schemas.microsoft.com/office/powerpoint/2010/main" val="3308001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88834"/>
          </a:xfrm>
        </p:spPr>
        <p:txBody>
          <a:bodyPr/>
          <a:lstStyle/>
          <a:p>
            <a:pPr>
              <a:lnSpc>
                <a:spcPct val="100000"/>
              </a:lnSpc>
            </a:pPr>
            <a:r>
              <a:rPr lang="en-US" sz="2600">
                <a:effectLst>
                  <a:outerShdw blurRad="38100" dist="38100" dir="2700000" algn="tl">
                    <a:srgbClr val="000000">
                      <a:alpha val="43137"/>
                    </a:srgbClr>
                  </a:outerShdw>
                </a:effectLst>
              </a:rPr>
              <a:t>Section 115.(3)66:  Preservation of Ability to Protect Inmates/Residents from Contact with Abusers</a:t>
            </a:r>
          </a:p>
        </p:txBody>
      </p:sp>
      <p:sp>
        <p:nvSpPr>
          <p:cNvPr id="3" name="Content Placeholder 2"/>
          <p:cNvSpPr>
            <a:spLocks noGrp="1"/>
          </p:cNvSpPr>
          <p:nvPr>
            <p:ph sz="quarter" idx="4"/>
          </p:nvPr>
        </p:nvSpPr>
        <p:spPr>
          <a:xfrm>
            <a:off x="457200" y="1676400"/>
            <a:ext cx="8229600" cy="4068763"/>
          </a:xfrm>
        </p:spPr>
        <p:txBody>
          <a:bodyPr/>
          <a:lstStyle/>
          <a:p>
            <a:pPr marL="457200" indent="-457200">
              <a:buFont typeface="Arial" panose="020B0604020202020204" pitchFamily="34" charset="0"/>
              <a:buChar char="•"/>
            </a:pPr>
            <a:r>
              <a:rPr lang="en-US" sz="2400">
                <a:solidFill>
                  <a:schemeClr val="tx1"/>
                </a:solidFill>
              </a:rPr>
              <a:t>Cannot enter into any collective bargaining agreement or renew one that limits the agency’s ability to remove alleged staff sexual abusers from contact with any inmate pending the outcome of an investigation</a:t>
            </a:r>
          </a:p>
          <a:p>
            <a:endParaRPr lang="en-US" sz="2400">
              <a:solidFill>
                <a:schemeClr val="tx1"/>
              </a:solidFill>
            </a:endParaRPr>
          </a:p>
        </p:txBody>
      </p:sp>
    </p:spTree>
    <p:custDataLst>
      <p:tags r:id="rId1"/>
    </p:custDataLst>
    <p:extLst>
      <p:ext uri="{BB962C8B-B14F-4D97-AF65-F5344CB8AC3E}">
        <p14:creationId xmlns:p14="http://schemas.microsoft.com/office/powerpoint/2010/main" val="107114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effectLst>
                  <a:outerShdw blurRad="38100" dist="38100" dir="2700000" algn="tl">
                    <a:srgbClr val="000000">
                      <a:alpha val="43137"/>
                    </a:srgbClr>
                  </a:outerShdw>
                </a:effectLst>
              </a:rPr>
              <a:t>Section 115.(3)67:  Agency Protection Against Retaliation</a:t>
            </a:r>
          </a:p>
        </p:txBody>
      </p:sp>
      <p:sp>
        <p:nvSpPr>
          <p:cNvPr id="3" name="Content Placeholder 2"/>
          <p:cNvSpPr>
            <a:spLocks noGrp="1"/>
          </p:cNvSpPr>
          <p:nvPr>
            <p:ph sz="quarter" idx="4"/>
          </p:nvPr>
        </p:nvSpPr>
        <p:spPr>
          <a:xfrm>
            <a:off x="457200" y="1524000"/>
            <a:ext cx="8229600" cy="4602163"/>
          </a:xfrm>
        </p:spPr>
        <p:txBody>
          <a:bodyPr/>
          <a:lstStyle/>
          <a:p>
            <a:pPr marL="457200" indent="-457200">
              <a:spcAft>
                <a:spcPts val="1800"/>
              </a:spcAft>
              <a:buFont typeface="Arial" panose="020B0604020202020204" pitchFamily="34" charset="0"/>
              <a:buChar char="•"/>
            </a:pPr>
            <a:r>
              <a:rPr lang="en-US" sz="2400">
                <a:solidFill>
                  <a:schemeClr val="tx1"/>
                </a:solidFill>
              </a:rPr>
              <a:t>Agency shall protect all inmates/residents and staff from retaliation for reporting sexual abuse or cooperating with investigations</a:t>
            </a:r>
          </a:p>
          <a:p>
            <a:pPr marL="457200" indent="-457200">
              <a:spcAft>
                <a:spcPts val="1800"/>
              </a:spcAft>
              <a:buFont typeface="Arial" panose="020B0604020202020204" pitchFamily="34" charset="0"/>
              <a:buChar char="•"/>
            </a:pPr>
            <a:r>
              <a:rPr lang="en-US" sz="2400">
                <a:solidFill>
                  <a:schemeClr val="tx1"/>
                </a:solidFill>
              </a:rPr>
              <a:t>Agency shall have multiple protection measures such as housing changes, transfers, removal of staff, etc.</a:t>
            </a:r>
          </a:p>
          <a:p>
            <a:endParaRPr lang="en-US" sz="2400">
              <a:solidFill>
                <a:schemeClr val="tx1"/>
              </a:solidFill>
            </a:endParaRPr>
          </a:p>
        </p:txBody>
      </p:sp>
      <p:pic>
        <p:nvPicPr>
          <p:cNvPr id="11266" name="Picture 2" descr="C:\Users\mdodson\AppData\Local\Microsoft\Windows\Temporary Internet Files\Content.IE5\KV9K3P02\MC9002312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4186591"/>
            <a:ext cx="3654582" cy="2147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945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effectLst>
                  <a:outerShdw blurRad="38100" dist="38100" dir="2700000" algn="tl">
                    <a:srgbClr val="000000">
                      <a:alpha val="43137"/>
                    </a:srgbClr>
                  </a:outerShdw>
                </a:effectLst>
              </a:rPr>
              <a:t>Section 115.(3)67:  Agency Protection Against Retaliation (continued)</a:t>
            </a:r>
          </a:p>
        </p:txBody>
      </p:sp>
      <p:sp>
        <p:nvSpPr>
          <p:cNvPr id="3" name="Content Placeholder 2"/>
          <p:cNvSpPr>
            <a:spLocks noGrp="1"/>
          </p:cNvSpPr>
          <p:nvPr>
            <p:ph sz="quarter" idx="4"/>
          </p:nvPr>
        </p:nvSpPr>
        <p:spPr>
          <a:xfrm>
            <a:off x="457200" y="1447800"/>
            <a:ext cx="5943600" cy="4525963"/>
          </a:xfrm>
        </p:spPr>
        <p:txBody>
          <a:bodyPr/>
          <a:lstStyle/>
          <a:p>
            <a:pPr marL="457200" indent="-457200">
              <a:spcAft>
                <a:spcPts val="1800"/>
              </a:spcAft>
              <a:buFont typeface="Arial" panose="020B0604020202020204" pitchFamily="34" charset="0"/>
              <a:buChar char="•"/>
            </a:pPr>
            <a:r>
              <a:rPr lang="en-US" sz="2400">
                <a:solidFill>
                  <a:schemeClr val="tx1"/>
                </a:solidFill>
              </a:rPr>
              <a:t>Agency shall monitor the treatment of inmates/residents and staff who report or cooperate with investigations </a:t>
            </a:r>
            <a:r>
              <a:rPr lang="en-US" sz="2400" u="sng">
                <a:solidFill>
                  <a:schemeClr val="tx1"/>
                </a:solidFill>
              </a:rPr>
              <a:t>for at least 90 days</a:t>
            </a:r>
            <a:r>
              <a:rPr lang="en-US" sz="2400">
                <a:solidFill>
                  <a:schemeClr val="tx1"/>
                </a:solidFill>
              </a:rPr>
              <a:t> following reporting or cooperation. Continued if needed.</a:t>
            </a:r>
          </a:p>
          <a:p>
            <a:endParaRPr lang="en-US" sz="2400">
              <a:solidFill>
                <a:schemeClr val="tx1"/>
              </a:solidFill>
            </a:endParaRPr>
          </a:p>
        </p:txBody>
      </p:sp>
      <p:pic>
        <p:nvPicPr>
          <p:cNvPr id="10242" name="Picture 2" descr="C:\Users\mdodson\AppData\Local\Microsoft\Windows\Temporary Internet Files\Content.IE5\0FZHYV1B\MP90032119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86"/>
          <a:stretch/>
        </p:blipFill>
        <p:spPr bwMode="auto">
          <a:xfrm flipH="1">
            <a:off x="7064188" y="1219200"/>
            <a:ext cx="2079812" cy="3657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371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a:effectLst>
                  <a:outerShdw blurRad="38100" dist="38100" dir="2700000" algn="tl">
                    <a:srgbClr val="000000">
                      <a:alpha val="43137"/>
                    </a:srgbClr>
                  </a:outerShdw>
                </a:effectLst>
              </a:rPr>
              <a:t>Section 115.(3)71: Criminal and Administrative Agency Investigations</a:t>
            </a:r>
          </a:p>
        </p:txBody>
      </p:sp>
      <p:sp>
        <p:nvSpPr>
          <p:cNvPr id="3" name="Content Placeholder 2"/>
          <p:cNvSpPr>
            <a:spLocks noGrp="1"/>
          </p:cNvSpPr>
          <p:nvPr>
            <p:ph sz="quarter" idx="4"/>
          </p:nvPr>
        </p:nvSpPr>
        <p:spPr>
          <a:xfrm>
            <a:off x="457200" y="1447800"/>
            <a:ext cx="8382000" cy="5257800"/>
          </a:xfrm>
        </p:spPr>
        <p:txBody>
          <a:bodyPr/>
          <a:lstStyle/>
          <a:p>
            <a:pPr marL="457200" indent="-457200">
              <a:spcAft>
                <a:spcPts val="1200"/>
              </a:spcAft>
              <a:buFont typeface="Arial" panose="020B0604020202020204" pitchFamily="34" charset="0"/>
              <a:buChar char="•"/>
            </a:pPr>
            <a:r>
              <a:rPr lang="en-US" sz="2200">
                <a:solidFill>
                  <a:schemeClr val="tx1"/>
                </a:solidFill>
              </a:rPr>
              <a:t>Investigations into allegations of sexual abuse are prompt, thorough, objective, and conducted by investigators who have received special training in sexual abuse investigations. </a:t>
            </a:r>
          </a:p>
          <a:p>
            <a:pPr marL="457200" indent="-457200">
              <a:spcAft>
                <a:spcPts val="1200"/>
              </a:spcAft>
              <a:buFont typeface="Arial" panose="020B0604020202020204" pitchFamily="34" charset="0"/>
              <a:buChar char="•"/>
            </a:pPr>
            <a:r>
              <a:rPr lang="en-US" sz="2200">
                <a:solidFill>
                  <a:schemeClr val="tx1"/>
                </a:solidFill>
              </a:rPr>
              <a:t>Investigators gather direct and circumstantial evidence, including physical and DNA evidence when available; interview alleged victims, suspected perpetrators, and witnesses; and review prior complaints and reports of sexual abuse. </a:t>
            </a:r>
          </a:p>
          <a:p>
            <a:pPr marL="457200" indent="-457200">
              <a:spcAft>
                <a:spcPts val="1200"/>
              </a:spcAft>
              <a:buFont typeface="Arial" panose="020B0604020202020204" pitchFamily="34" charset="0"/>
              <a:buChar char="•"/>
            </a:pPr>
            <a:r>
              <a:rPr lang="en-US" sz="2200">
                <a:solidFill>
                  <a:schemeClr val="tx1"/>
                </a:solidFill>
              </a:rPr>
              <a:t>When outside agencies investigate sexual abuse, the facility has a duty to keep abreast of the investigation and cooperate with outside investigators.</a:t>
            </a:r>
            <a:endParaRPr lang="en-US" sz="2200" u="sng">
              <a:solidFill>
                <a:schemeClr val="tx1"/>
              </a:solidFill>
            </a:endParaRPr>
          </a:p>
          <a:p>
            <a:endParaRPr lang="en-US">
              <a:solidFill>
                <a:schemeClr val="tx1"/>
              </a:solidFill>
            </a:endParaRPr>
          </a:p>
        </p:txBody>
      </p:sp>
    </p:spTree>
    <p:custDataLst>
      <p:tags r:id="rId1"/>
    </p:custDataLst>
    <p:extLst>
      <p:ext uri="{BB962C8B-B14F-4D97-AF65-F5344CB8AC3E}">
        <p14:creationId xmlns:p14="http://schemas.microsoft.com/office/powerpoint/2010/main" val="4096867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8834"/>
          </a:xfrm>
        </p:spPr>
        <p:txBody>
          <a:bodyPr/>
          <a:lstStyle/>
          <a:p>
            <a:r>
              <a:rPr lang="en-US">
                <a:effectLst>
                  <a:outerShdw blurRad="38100" dist="38100" dir="2700000" algn="tl">
                    <a:srgbClr val="000000">
                      <a:alpha val="43137"/>
                    </a:srgbClr>
                  </a:outerShdw>
                </a:effectLst>
              </a:rPr>
              <a:t>Section 115.(3)71 (continued)</a:t>
            </a:r>
          </a:p>
        </p:txBody>
      </p:sp>
      <p:sp>
        <p:nvSpPr>
          <p:cNvPr id="3" name="Content Placeholder 2"/>
          <p:cNvSpPr>
            <a:spLocks noGrp="1"/>
          </p:cNvSpPr>
          <p:nvPr>
            <p:ph sz="quarter" idx="4"/>
          </p:nvPr>
        </p:nvSpPr>
        <p:spPr>
          <a:xfrm>
            <a:off x="475129" y="1524000"/>
            <a:ext cx="6182139" cy="4114800"/>
          </a:xfrm>
        </p:spPr>
        <p:txBody>
          <a:bodyPr/>
          <a:lstStyle/>
          <a:p>
            <a:pPr marL="457200" indent="-457200">
              <a:buFont typeface="Arial" panose="020B0604020202020204" pitchFamily="34" charset="0"/>
              <a:buChar char="•"/>
            </a:pPr>
            <a:r>
              <a:rPr lang="en-US" sz="2400">
                <a:solidFill>
                  <a:schemeClr val="tx1"/>
                </a:solidFill>
              </a:rPr>
              <a:t>When the evidence supports prosecution, the agency shall conduct compelled interviews only after consulting with prosecutors to determine whether they will be an obstacle.</a:t>
            </a:r>
          </a:p>
          <a:p>
            <a:pPr marL="457200" indent="-457200">
              <a:buFont typeface="Arial" panose="020B0604020202020204" pitchFamily="34" charset="0"/>
              <a:buChar char="•"/>
            </a:pPr>
            <a:endParaRPr lang="en-US" sz="2400">
              <a:solidFill>
                <a:schemeClr val="tx1"/>
              </a:solidFill>
            </a:endParaRPr>
          </a:p>
          <a:p>
            <a:pPr marL="457200" indent="-457200">
              <a:buFont typeface="Arial" panose="020B0604020202020204" pitchFamily="34" charset="0"/>
              <a:buChar char="•"/>
            </a:pPr>
            <a:r>
              <a:rPr lang="en-US" sz="2400">
                <a:solidFill>
                  <a:schemeClr val="tx1"/>
                </a:solidFill>
              </a:rPr>
              <a:t>The credibility of a victim, suspect or witness shall be assessed on an individual basis and shall not be determined on the basis of status as an inmate/resident or staff.</a:t>
            </a:r>
          </a:p>
          <a:p>
            <a:endParaRPr lang="en-US" sz="2400">
              <a:solidFill>
                <a:schemeClr val="tx1"/>
              </a:solidFill>
            </a:endParaRPr>
          </a:p>
        </p:txBody>
      </p:sp>
      <p:pic>
        <p:nvPicPr>
          <p:cNvPr id="7170" name="Picture 2" descr="C:\Users\mdodson\AppData\Local\Microsoft\Windows\Temporary Internet Files\Content.IE5\L3K8N2UL\MP9004037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9339" y="1219200"/>
            <a:ext cx="2504661" cy="31315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066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8834"/>
          </a:xfrm>
        </p:spPr>
        <p:txBody>
          <a:bodyPr/>
          <a:lstStyle/>
          <a:p>
            <a:r>
              <a:rPr lang="en-US">
                <a:effectLst>
                  <a:outerShdw blurRad="38100" dist="38100" dir="2700000" algn="tl">
                    <a:srgbClr val="000000">
                      <a:alpha val="43137"/>
                    </a:srgbClr>
                  </a:outerShdw>
                </a:effectLst>
              </a:rPr>
              <a:t>Section 115.(3)71 (continued)</a:t>
            </a:r>
          </a:p>
        </p:txBody>
      </p:sp>
      <p:sp>
        <p:nvSpPr>
          <p:cNvPr id="3" name="Content Placeholder 2"/>
          <p:cNvSpPr>
            <a:spLocks noGrp="1"/>
          </p:cNvSpPr>
          <p:nvPr>
            <p:ph sz="quarter" idx="4"/>
          </p:nvPr>
        </p:nvSpPr>
        <p:spPr>
          <a:xfrm>
            <a:off x="533400" y="1371600"/>
            <a:ext cx="6477000" cy="4906963"/>
          </a:xfrm>
        </p:spPr>
        <p:txBody>
          <a:bodyPr/>
          <a:lstStyle/>
          <a:p>
            <a:pPr>
              <a:defRPr/>
            </a:pPr>
            <a:r>
              <a:rPr lang="en-US" sz="2400" u="sng">
                <a:solidFill>
                  <a:schemeClr val="tx1"/>
                </a:solidFill>
              </a:rPr>
              <a:t>Administrative Investigations</a:t>
            </a:r>
            <a:r>
              <a:rPr lang="en-US" sz="2400">
                <a:solidFill>
                  <a:schemeClr val="tx1"/>
                </a:solidFill>
              </a:rPr>
              <a:t>:</a:t>
            </a:r>
          </a:p>
          <a:p>
            <a:pPr>
              <a:defRPr/>
            </a:pPr>
            <a:endParaRPr lang="en-US" sz="2400" u="sng">
              <a:solidFill>
                <a:schemeClr val="tx1"/>
              </a:solidFill>
            </a:endParaRPr>
          </a:p>
          <a:p>
            <a:pPr marL="457200" indent="-457200">
              <a:spcAft>
                <a:spcPts val="1200"/>
              </a:spcAft>
              <a:buFont typeface="Arial" panose="020B0604020202020204" pitchFamily="34" charset="0"/>
              <a:buChar char="•"/>
              <a:defRPr/>
            </a:pPr>
            <a:r>
              <a:rPr lang="en-US" sz="2400">
                <a:solidFill>
                  <a:schemeClr val="tx1"/>
                </a:solidFill>
              </a:rPr>
              <a:t>Shall include an effort to determine whether staff actions or failures to act facilitated the abuse;</a:t>
            </a:r>
          </a:p>
          <a:p>
            <a:pPr marL="457200" indent="-457200">
              <a:spcAft>
                <a:spcPts val="1200"/>
              </a:spcAft>
              <a:buFont typeface="Arial" panose="020B0604020202020204" pitchFamily="34" charset="0"/>
              <a:buChar char="•"/>
              <a:defRPr/>
            </a:pPr>
            <a:r>
              <a:rPr lang="en-US" sz="2400">
                <a:solidFill>
                  <a:schemeClr val="tx1"/>
                </a:solidFill>
              </a:rPr>
              <a:t>Shall document in written reports that include a description of the physical and testimonial evidence, the reasoning behind credibility assessments, and investigative findings.</a:t>
            </a:r>
          </a:p>
          <a:p>
            <a:endParaRPr lang="en-US">
              <a:solidFill>
                <a:schemeClr val="tx1"/>
              </a:solidFill>
            </a:endParaRPr>
          </a:p>
        </p:txBody>
      </p:sp>
      <p:pic>
        <p:nvPicPr>
          <p:cNvPr id="8195" name="Picture 3" descr="C:\Users\mdodson\AppData\Local\Microsoft\Windows\Temporary Internet Files\Content.IE5\PMK0M30I\MM900283824[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838200"/>
            <a:ext cx="1409700" cy="241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599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bosley\AppData\Local\Microsoft\Windows\Temporary Internet Files\Content.IE5\NGL6OI26\MP90043939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255"/>
          <a:stretch/>
        </p:blipFill>
        <p:spPr bwMode="auto">
          <a:xfrm>
            <a:off x="0" y="0"/>
            <a:ext cx="478202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2667000" y="2819400"/>
            <a:ext cx="5990989" cy="2133600"/>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a:t>The US Department of Justice National Standards to Prevent, Detect and Respond to Prison Rape were released in May, 2012</a:t>
            </a:r>
          </a:p>
        </p:txBody>
      </p:sp>
    </p:spTree>
    <p:custDataLst>
      <p:tags r:id="rId1"/>
    </p:custDataLst>
    <p:extLst>
      <p:ext uri="{BB962C8B-B14F-4D97-AF65-F5344CB8AC3E}">
        <p14:creationId xmlns:p14="http://schemas.microsoft.com/office/powerpoint/2010/main" val="3432118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rPr>
              <a:t>Section 115.(3)71 (continued)</a:t>
            </a:r>
          </a:p>
        </p:txBody>
      </p:sp>
      <p:sp>
        <p:nvSpPr>
          <p:cNvPr id="3" name="Content Placeholder 2"/>
          <p:cNvSpPr>
            <a:spLocks noGrp="1"/>
          </p:cNvSpPr>
          <p:nvPr>
            <p:ph sz="quarter" idx="4"/>
          </p:nvPr>
        </p:nvSpPr>
        <p:spPr>
          <a:xfrm>
            <a:off x="457200" y="1371600"/>
            <a:ext cx="8229600" cy="4754563"/>
          </a:xfrm>
        </p:spPr>
        <p:txBody>
          <a:bodyPr/>
          <a:lstStyle/>
          <a:p>
            <a:pPr>
              <a:defRPr/>
            </a:pPr>
            <a:r>
              <a:rPr lang="en-US" sz="2400" u="sng">
                <a:solidFill>
                  <a:schemeClr val="tx1"/>
                </a:solidFill>
              </a:rPr>
              <a:t>Criminal Investigations</a:t>
            </a:r>
            <a:r>
              <a:rPr lang="en-US" sz="2400">
                <a:solidFill>
                  <a:schemeClr val="tx1"/>
                </a:solidFill>
              </a:rPr>
              <a:t>:</a:t>
            </a:r>
          </a:p>
          <a:p>
            <a:pPr>
              <a:defRPr/>
            </a:pPr>
            <a:endParaRPr lang="en-US" sz="2400">
              <a:solidFill>
                <a:schemeClr val="tx1"/>
              </a:solidFill>
            </a:endParaRPr>
          </a:p>
          <a:p>
            <a:pPr>
              <a:defRPr/>
            </a:pPr>
            <a:r>
              <a:rPr lang="en-US" sz="2400">
                <a:solidFill>
                  <a:schemeClr val="tx1"/>
                </a:solidFill>
              </a:rPr>
              <a:t>Criminal investigations shall be documented in a written report that contains a thorough description of physical, testimonial, and documentary evidence and attaches copies of all documentary evidence where feasible.</a:t>
            </a:r>
          </a:p>
          <a:p>
            <a:endParaRPr lang="en-US" sz="2400">
              <a:solidFill>
                <a:schemeClr val="tx1"/>
              </a:solidFill>
            </a:endParaRPr>
          </a:p>
        </p:txBody>
      </p:sp>
      <p:pic>
        <p:nvPicPr>
          <p:cNvPr id="4" name="Picture 2" descr="C:\Users\mdodson\AppData\Local\Microsoft\Windows\Temporary Internet Files\Content.IE5\PMK0M30I\MC91021638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124616"/>
            <a:ext cx="2880360" cy="25093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25047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a:effectLst>
                  <a:outerShdw blurRad="38100" dist="38100" dir="2700000" algn="tl">
                    <a:srgbClr val="000000">
                      <a:alpha val="43137"/>
                    </a:srgbClr>
                  </a:outerShdw>
                </a:effectLst>
              </a:rPr>
              <a:t>Section 115.(3)71 (continued)</a:t>
            </a:r>
          </a:p>
        </p:txBody>
      </p:sp>
      <p:sp>
        <p:nvSpPr>
          <p:cNvPr id="3" name="Content Placeholder 2"/>
          <p:cNvSpPr>
            <a:spLocks noGrp="1"/>
          </p:cNvSpPr>
          <p:nvPr>
            <p:ph sz="quarter" idx="4"/>
          </p:nvPr>
        </p:nvSpPr>
        <p:spPr>
          <a:xfrm>
            <a:off x="457200" y="1447800"/>
            <a:ext cx="5105400" cy="4906963"/>
          </a:xfrm>
        </p:spPr>
        <p:txBody>
          <a:bodyPr/>
          <a:lstStyle/>
          <a:p>
            <a:pPr>
              <a:defRPr/>
            </a:pPr>
            <a:r>
              <a:rPr lang="en-US" sz="2400" u="sng">
                <a:solidFill>
                  <a:schemeClr val="tx1"/>
                </a:solidFill>
              </a:rPr>
              <a:t>Prosecutions/Records</a:t>
            </a:r>
            <a:r>
              <a:rPr lang="en-US" sz="2400">
                <a:solidFill>
                  <a:schemeClr val="tx1"/>
                </a:solidFill>
              </a:rPr>
              <a:t>:</a:t>
            </a:r>
          </a:p>
          <a:p>
            <a:pPr>
              <a:defRPr/>
            </a:pPr>
            <a:endParaRPr lang="en-US" sz="2400">
              <a:solidFill>
                <a:schemeClr val="tx1"/>
              </a:solidFill>
            </a:endParaRPr>
          </a:p>
          <a:p>
            <a:pPr marL="457200" indent="-457200">
              <a:buFont typeface="Arial" panose="020B0604020202020204" pitchFamily="34" charset="0"/>
              <a:buChar char="•"/>
              <a:defRPr/>
            </a:pPr>
            <a:r>
              <a:rPr lang="en-US" sz="2400">
                <a:solidFill>
                  <a:schemeClr val="tx1"/>
                </a:solidFill>
              </a:rPr>
              <a:t>Substantiated allegations of conduct that appear to be criminal shall be referred for prosecution</a:t>
            </a:r>
          </a:p>
          <a:p>
            <a:pPr>
              <a:defRPr/>
            </a:pPr>
            <a:endParaRPr lang="en-US" sz="2400">
              <a:solidFill>
                <a:schemeClr val="tx1"/>
              </a:solidFill>
            </a:endParaRPr>
          </a:p>
          <a:p>
            <a:pPr marL="457200" indent="-457200">
              <a:buFont typeface="Arial" panose="020B0604020202020204" pitchFamily="34" charset="0"/>
              <a:buChar char="•"/>
              <a:defRPr/>
            </a:pPr>
            <a:r>
              <a:rPr lang="en-US" sz="2400">
                <a:solidFill>
                  <a:schemeClr val="tx1"/>
                </a:solidFill>
              </a:rPr>
              <a:t>The agency shall retain investigative records for as long as the alleged abuser is incarcerated or employed by the agency, plus five years</a:t>
            </a:r>
          </a:p>
          <a:p>
            <a:endParaRPr lang="en-US" sz="2400">
              <a:solidFill>
                <a:schemeClr val="tx1"/>
              </a:solidFill>
            </a:endParaRPr>
          </a:p>
        </p:txBody>
      </p:sp>
      <p:pic>
        <p:nvPicPr>
          <p:cNvPr id="9218" name="Picture 2" descr="C:\Users\mdodson\AppData\Local\Microsoft\Windows\Temporary Internet Files\Content.IE5\55R97ZQH\MC9002871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0151" y="1178860"/>
            <a:ext cx="3304515" cy="24052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4058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rPr>
              <a:t>Section 115.(3)71 (continued)</a:t>
            </a:r>
          </a:p>
        </p:txBody>
      </p:sp>
      <p:sp>
        <p:nvSpPr>
          <p:cNvPr id="3" name="Content Placeholder 2"/>
          <p:cNvSpPr>
            <a:spLocks noGrp="1"/>
          </p:cNvSpPr>
          <p:nvPr>
            <p:ph sz="quarter" idx="4"/>
          </p:nvPr>
        </p:nvSpPr>
        <p:spPr>
          <a:xfrm>
            <a:off x="457200" y="1447800"/>
            <a:ext cx="8229600" cy="4678363"/>
          </a:xfrm>
        </p:spPr>
        <p:txBody>
          <a:bodyPr/>
          <a:lstStyle/>
          <a:p>
            <a:pPr>
              <a:defRPr/>
            </a:pPr>
            <a:r>
              <a:rPr lang="en-US" sz="2400" u="sng">
                <a:solidFill>
                  <a:schemeClr val="tx1"/>
                </a:solidFill>
              </a:rPr>
              <a:t>Continuing investigations and cooperation</a:t>
            </a:r>
            <a:r>
              <a:rPr lang="en-US" sz="2400">
                <a:solidFill>
                  <a:schemeClr val="tx1"/>
                </a:solidFill>
              </a:rPr>
              <a:t>:</a:t>
            </a:r>
          </a:p>
          <a:p>
            <a:pPr>
              <a:defRPr/>
            </a:pPr>
            <a:endParaRPr lang="en-US" sz="2400">
              <a:solidFill>
                <a:schemeClr val="tx1"/>
              </a:solidFill>
            </a:endParaRPr>
          </a:p>
          <a:p>
            <a:pPr marL="457200" indent="-457200">
              <a:buFont typeface="Arial" panose="020B0604020202020204" pitchFamily="34" charset="0"/>
              <a:buChar char="•"/>
              <a:defRPr/>
            </a:pPr>
            <a:r>
              <a:rPr lang="en-US" sz="2400">
                <a:solidFill>
                  <a:schemeClr val="tx1"/>
                </a:solidFill>
              </a:rPr>
              <a:t>The departure of the alleged abuser or victim from the employment or control of the facility or agency shall not provide a basis for terminating an investigation.</a:t>
            </a:r>
          </a:p>
          <a:p>
            <a:pPr>
              <a:defRPr/>
            </a:pPr>
            <a:r>
              <a:rPr lang="en-US" sz="2400">
                <a:solidFill>
                  <a:schemeClr val="tx1"/>
                </a:solidFill>
              </a:rPr>
              <a:t>  </a:t>
            </a:r>
          </a:p>
          <a:p>
            <a:pPr marL="457200" indent="-457200">
              <a:buFont typeface="Arial" panose="020B0604020202020204" pitchFamily="34" charset="0"/>
              <a:buChar char="•"/>
              <a:defRPr/>
            </a:pPr>
            <a:r>
              <a:rPr lang="en-US" sz="2400">
                <a:solidFill>
                  <a:schemeClr val="tx1"/>
                </a:solidFill>
              </a:rPr>
              <a:t>Any outside entity investigating shall also follow the provisions of this standard.</a:t>
            </a:r>
          </a:p>
          <a:p>
            <a:endParaRPr lang="en-US" sz="2400">
              <a:solidFill>
                <a:schemeClr val="tx1"/>
              </a:solidFill>
            </a:endParaRPr>
          </a:p>
        </p:txBody>
      </p:sp>
    </p:spTree>
    <p:custDataLst>
      <p:tags r:id="rId1"/>
    </p:custDataLst>
    <p:extLst>
      <p:ext uri="{BB962C8B-B14F-4D97-AF65-F5344CB8AC3E}">
        <p14:creationId xmlns:p14="http://schemas.microsoft.com/office/powerpoint/2010/main" val="185791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3000"/>
              <a:t>S</a:t>
            </a:r>
            <a:r>
              <a:rPr lang="en-US" sz="2800"/>
              <a:t>ection</a:t>
            </a:r>
            <a:r>
              <a:rPr lang="en-US" sz="3000"/>
              <a:t> 115.(3)72: Evidence Standard for Administrative Investigations</a:t>
            </a:r>
          </a:p>
        </p:txBody>
      </p:sp>
      <p:sp>
        <p:nvSpPr>
          <p:cNvPr id="3" name="Content Placeholder 2"/>
          <p:cNvSpPr>
            <a:spLocks noGrp="1"/>
          </p:cNvSpPr>
          <p:nvPr>
            <p:ph sz="quarter" idx="4"/>
          </p:nvPr>
        </p:nvSpPr>
        <p:spPr>
          <a:xfrm>
            <a:off x="457200" y="1600200"/>
            <a:ext cx="8229600" cy="4525963"/>
          </a:xfrm>
        </p:spPr>
        <p:txBody>
          <a:bodyPr/>
          <a:lstStyle/>
          <a:p>
            <a:r>
              <a:rPr lang="en-US">
                <a:solidFill>
                  <a:schemeClr val="tx1"/>
                </a:solidFill>
              </a:rPr>
              <a:t>The agency shall impose no standard higher than a preponderance of the evidence in determining whether allegations of sexual abuse are substantiated.</a:t>
            </a:r>
          </a:p>
          <a:p>
            <a:endParaRPr lang="en-US">
              <a:solidFill>
                <a:schemeClr val="tx1"/>
              </a:solidFill>
            </a:endParaRPr>
          </a:p>
        </p:txBody>
      </p:sp>
      <p:pic>
        <p:nvPicPr>
          <p:cNvPr id="13315" name="Picture 3" descr="C:\Users\rbosley\AppData\Local\Microsoft\Windows\Temporary Internet Files\Content.IE5\AC24G38O\MC9002869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200400"/>
            <a:ext cx="2394642" cy="20853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10280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nSpc>
                <a:spcPct val="100000"/>
              </a:lnSpc>
            </a:pPr>
            <a:r>
              <a:rPr lang="en-US">
                <a:effectLst>
                  <a:outerShdw blurRad="38100" dist="38100" dir="2700000" algn="tl">
                    <a:srgbClr val="000000">
                      <a:alpha val="43137"/>
                    </a:srgbClr>
                  </a:outerShdw>
                </a:effectLst>
              </a:rPr>
              <a:t>Section 115.(3)73:  Reporting to Inmates/Residents</a:t>
            </a:r>
          </a:p>
        </p:txBody>
      </p:sp>
      <p:sp>
        <p:nvSpPr>
          <p:cNvPr id="3" name="Content Placeholder 2"/>
          <p:cNvSpPr>
            <a:spLocks noGrp="1"/>
          </p:cNvSpPr>
          <p:nvPr>
            <p:ph sz="quarter" idx="4"/>
          </p:nvPr>
        </p:nvSpPr>
        <p:spPr>
          <a:xfrm>
            <a:off x="457200" y="1371600"/>
            <a:ext cx="8229600" cy="4754563"/>
          </a:xfrm>
        </p:spPr>
        <p:txBody>
          <a:bodyPr/>
          <a:lstStyle/>
          <a:p>
            <a:pPr marL="457200" indent="-457200">
              <a:spcAft>
                <a:spcPts val="1800"/>
              </a:spcAft>
              <a:buFont typeface="Arial" panose="020B0604020202020204" pitchFamily="34" charset="0"/>
              <a:buChar char="•"/>
            </a:pPr>
            <a:r>
              <a:rPr lang="en-US" sz="2400">
                <a:solidFill>
                  <a:schemeClr val="tx1"/>
                </a:solidFill>
              </a:rPr>
              <a:t>Following an investigation, the agency shall inform the inmate/resident as to whether the allegation has been determined to be substantiated, unsubstantiated or unfounded</a:t>
            </a:r>
          </a:p>
          <a:p>
            <a:pPr marL="457200" indent="-457200">
              <a:spcAft>
                <a:spcPts val="1800"/>
              </a:spcAft>
              <a:buFont typeface="Arial" panose="020B0604020202020204" pitchFamily="34" charset="0"/>
              <a:buChar char="•"/>
            </a:pPr>
            <a:r>
              <a:rPr lang="en-US" sz="2400">
                <a:solidFill>
                  <a:schemeClr val="tx1"/>
                </a:solidFill>
              </a:rPr>
              <a:t>If the agency did not conduct the investigation, it shall request the information from the investigative agency to inform the inmate /resident</a:t>
            </a:r>
          </a:p>
          <a:p>
            <a:endParaRPr lang="en-US" sz="2400">
              <a:solidFill>
                <a:schemeClr val="tx1"/>
              </a:solidFill>
            </a:endParaRPr>
          </a:p>
        </p:txBody>
      </p:sp>
    </p:spTree>
    <p:custDataLst>
      <p:tags r:id="rId1"/>
    </p:custDataLst>
    <p:extLst>
      <p:ext uri="{BB962C8B-B14F-4D97-AF65-F5344CB8AC3E}">
        <p14:creationId xmlns:p14="http://schemas.microsoft.com/office/powerpoint/2010/main" val="1221729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nSpc>
                <a:spcPct val="100000"/>
              </a:lnSpc>
            </a:pPr>
            <a:r>
              <a:rPr lang="en-US">
                <a:effectLst>
                  <a:outerShdw blurRad="38100" dist="38100" dir="2700000" algn="tl">
                    <a:srgbClr val="000000">
                      <a:alpha val="43137"/>
                    </a:srgbClr>
                  </a:outerShdw>
                </a:effectLst>
              </a:rPr>
              <a:t>Section 115.(3)73:  Reporting to Inmates/Residents</a:t>
            </a:r>
          </a:p>
        </p:txBody>
      </p:sp>
      <p:sp>
        <p:nvSpPr>
          <p:cNvPr id="3" name="Content Placeholder 2"/>
          <p:cNvSpPr>
            <a:spLocks noGrp="1"/>
          </p:cNvSpPr>
          <p:nvPr>
            <p:ph sz="quarter" idx="4"/>
          </p:nvPr>
        </p:nvSpPr>
        <p:spPr>
          <a:xfrm>
            <a:off x="304800" y="1371600"/>
            <a:ext cx="8229600" cy="4906963"/>
          </a:xfrm>
        </p:spPr>
        <p:txBody>
          <a:bodyPr/>
          <a:lstStyle/>
          <a:p>
            <a:pPr marL="342900" indent="-342900">
              <a:spcAft>
                <a:spcPts val="1200"/>
              </a:spcAft>
              <a:buFont typeface="Arial" panose="020B0604020202020204" pitchFamily="34" charset="0"/>
              <a:buChar char="•"/>
            </a:pPr>
            <a:r>
              <a:rPr lang="en-US" sz="2400">
                <a:solidFill>
                  <a:schemeClr val="tx1"/>
                </a:solidFill>
              </a:rPr>
              <a:t>Unless the allegation is unfounded, the agency shall subsequently inform the inmate/resident whenever:</a:t>
            </a:r>
          </a:p>
          <a:p>
            <a:pPr lvl="1">
              <a:spcAft>
                <a:spcPts val="1200"/>
              </a:spcAft>
            </a:pPr>
            <a:r>
              <a:rPr lang="en-US" sz="2400">
                <a:solidFill>
                  <a:schemeClr val="tx1"/>
                </a:solidFill>
              </a:rPr>
              <a:t>The staff member is no longer posted within the inmate’s  unit;</a:t>
            </a:r>
          </a:p>
          <a:p>
            <a:pPr lvl="1">
              <a:spcAft>
                <a:spcPts val="1200"/>
              </a:spcAft>
            </a:pPr>
            <a:r>
              <a:rPr lang="en-US" sz="2400">
                <a:solidFill>
                  <a:schemeClr val="tx1"/>
                </a:solidFill>
              </a:rPr>
              <a:t>The staff member is no longer employed at the facility;</a:t>
            </a:r>
          </a:p>
          <a:p>
            <a:pPr lvl="1">
              <a:spcAft>
                <a:spcPts val="1200"/>
              </a:spcAft>
            </a:pPr>
            <a:r>
              <a:rPr lang="en-US" sz="2400">
                <a:solidFill>
                  <a:schemeClr val="tx1"/>
                </a:solidFill>
              </a:rPr>
              <a:t>The agency learns the staff member is indicted or convicted on a charge of sexual abuse in the facility.  This information shall also be provided when an inmate/resident makes an allegation against another inmate/resident.</a:t>
            </a:r>
            <a:endParaRPr lang="en-US" sz="2400" u="sng">
              <a:solidFill>
                <a:schemeClr val="tx1"/>
              </a:solidFill>
            </a:endParaRPr>
          </a:p>
        </p:txBody>
      </p:sp>
    </p:spTree>
    <p:custDataLst>
      <p:tags r:id="rId1"/>
    </p:custDataLst>
    <p:extLst>
      <p:ext uri="{BB962C8B-B14F-4D97-AF65-F5344CB8AC3E}">
        <p14:creationId xmlns:p14="http://schemas.microsoft.com/office/powerpoint/2010/main" val="372539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8834"/>
          </a:xfrm>
        </p:spPr>
        <p:txBody>
          <a:bodyPr/>
          <a:lstStyle/>
          <a:p>
            <a:r>
              <a:rPr lang="en-US">
                <a:effectLst>
                  <a:outerShdw blurRad="38100" dist="38100" dir="2700000" algn="tl">
                    <a:srgbClr val="000000">
                      <a:alpha val="43137"/>
                    </a:srgbClr>
                  </a:outerShdw>
                </a:effectLst>
              </a:rPr>
              <a:t>Section 115.(3)76:  Staff Discipline</a:t>
            </a:r>
          </a:p>
        </p:txBody>
      </p:sp>
      <p:sp>
        <p:nvSpPr>
          <p:cNvPr id="3" name="Content Placeholder 2"/>
          <p:cNvSpPr>
            <a:spLocks noGrp="1"/>
          </p:cNvSpPr>
          <p:nvPr>
            <p:ph sz="quarter" idx="4"/>
          </p:nvPr>
        </p:nvSpPr>
        <p:spPr>
          <a:xfrm>
            <a:off x="457200" y="1752600"/>
            <a:ext cx="8229600" cy="4373563"/>
          </a:xfrm>
        </p:spPr>
        <p:txBody>
          <a:bodyPr/>
          <a:lstStyle/>
          <a:p>
            <a:pPr marL="457200" indent="-457200">
              <a:spcAft>
                <a:spcPts val="1800"/>
              </a:spcAft>
              <a:buFont typeface="Arial" panose="020B0604020202020204" pitchFamily="34" charset="0"/>
              <a:buChar char="•"/>
            </a:pPr>
            <a:r>
              <a:rPr lang="en-US" sz="2400">
                <a:solidFill>
                  <a:schemeClr val="tx1"/>
                </a:solidFill>
              </a:rPr>
              <a:t>Staff subject to discipline, including termination, for violating sexual abuse policies</a:t>
            </a:r>
          </a:p>
          <a:p>
            <a:pPr marL="457200" indent="-457200">
              <a:spcAft>
                <a:spcPts val="1800"/>
              </a:spcAft>
              <a:buFont typeface="Arial" panose="020B0604020202020204" pitchFamily="34" charset="0"/>
              <a:buChar char="•"/>
            </a:pPr>
            <a:r>
              <a:rPr lang="en-US" sz="2400">
                <a:solidFill>
                  <a:schemeClr val="tx1"/>
                </a:solidFill>
              </a:rPr>
              <a:t>Termination shall be the presumptive disciplinary sanction for staff engaging in sexual abuse</a:t>
            </a:r>
          </a:p>
          <a:p>
            <a:pPr marL="457200" indent="-457200">
              <a:spcAft>
                <a:spcPts val="1800"/>
              </a:spcAft>
              <a:buFont typeface="Arial" panose="020B0604020202020204" pitchFamily="34" charset="0"/>
              <a:buChar char="•"/>
            </a:pPr>
            <a:r>
              <a:rPr lang="en-US" sz="2400">
                <a:solidFill>
                  <a:schemeClr val="tx1"/>
                </a:solidFill>
              </a:rPr>
              <a:t>All terminations of staff, or resignations in lieu of termination, shall be referred to law enforcement if behavior is potentially criminal and to appropriate licensing bodies</a:t>
            </a:r>
          </a:p>
          <a:p>
            <a:pPr>
              <a:spcAft>
                <a:spcPts val="1800"/>
              </a:spcAft>
            </a:pPr>
            <a:endParaRPr lang="en-US" sz="2400">
              <a:solidFill>
                <a:schemeClr val="tx1"/>
              </a:solidFill>
            </a:endParaRPr>
          </a:p>
        </p:txBody>
      </p:sp>
    </p:spTree>
    <p:custDataLst>
      <p:tags r:id="rId1"/>
    </p:custDataLst>
    <p:extLst>
      <p:ext uri="{BB962C8B-B14F-4D97-AF65-F5344CB8AC3E}">
        <p14:creationId xmlns:p14="http://schemas.microsoft.com/office/powerpoint/2010/main" val="1256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nSpc>
                <a:spcPct val="100000"/>
              </a:lnSpc>
            </a:pPr>
            <a:r>
              <a:rPr lang="en-US">
                <a:effectLst>
                  <a:outerShdw blurRad="38100" dist="38100" dir="2700000" algn="tl">
                    <a:srgbClr val="000000">
                      <a:alpha val="43137"/>
                    </a:srgbClr>
                  </a:outerShdw>
                </a:effectLst>
              </a:rPr>
              <a:t>Section 115.(3)77:  Corrective Action for Contractors and Volunteers</a:t>
            </a:r>
          </a:p>
        </p:txBody>
      </p:sp>
      <p:sp>
        <p:nvSpPr>
          <p:cNvPr id="3" name="Content Placeholder 2"/>
          <p:cNvSpPr>
            <a:spLocks noGrp="1"/>
          </p:cNvSpPr>
          <p:nvPr>
            <p:ph sz="quarter" idx="4"/>
          </p:nvPr>
        </p:nvSpPr>
        <p:spPr>
          <a:xfrm>
            <a:off x="457200" y="1752600"/>
            <a:ext cx="8229600" cy="4373563"/>
          </a:xfrm>
        </p:spPr>
        <p:txBody>
          <a:bodyPr/>
          <a:lstStyle/>
          <a:p>
            <a:pPr marL="457200" indent="-457200">
              <a:spcAft>
                <a:spcPts val="1800"/>
              </a:spcAft>
              <a:buFont typeface="Arial" panose="020B0604020202020204" pitchFamily="34" charset="0"/>
              <a:buChar char="•"/>
            </a:pPr>
            <a:r>
              <a:rPr lang="en-US" sz="2400">
                <a:solidFill>
                  <a:schemeClr val="tx1"/>
                </a:solidFill>
              </a:rPr>
              <a:t>Any contractor or volunteer engaging in sexual abuse shall be prohibited from contact with inmates and reported to law enforcement agencies and licensing bodies</a:t>
            </a:r>
          </a:p>
          <a:p>
            <a:pPr marL="457200" indent="-457200">
              <a:spcAft>
                <a:spcPts val="1800"/>
              </a:spcAft>
              <a:buFont typeface="Arial" panose="020B0604020202020204" pitchFamily="34" charset="0"/>
              <a:buChar char="•"/>
            </a:pPr>
            <a:r>
              <a:rPr lang="en-US" sz="2400">
                <a:solidFill>
                  <a:schemeClr val="tx1"/>
                </a:solidFill>
              </a:rPr>
              <a:t>For other violations of agency sexual abuse or harassment policies the agency shall consider other remedial measures for volunteers and contractors</a:t>
            </a:r>
          </a:p>
          <a:p>
            <a:endParaRPr lang="en-US" sz="2400">
              <a:solidFill>
                <a:schemeClr val="tx1"/>
              </a:solidFill>
            </a:endParaRPr>
          </a:p>
        </p:txBody>
      </p:sp>
    </p:spTree>
    <p:custDataLst>
      <p:tags r:id="rId1"/>
    </p:custDataLst>
    <p:extLst>
      <p:ext uri="{BB962C8B-B14F-4D97-AF65-F5344CB8AC3E}">
        <p14:creationId xmlns:p14="http://schemas.microsoft.com/office/powerpoint/2010/main" val="297881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nSpc>
                <a:spcPct val="100000"/>
              </a:lnSpc>
            </a:pPr>
            <a:r>
              <a:rPr lang="en-US" sz="2600">
                <a:effectLst>
                  <a:outerShdw blurRad="38100" dist="38100" dir="2700000" algn="tl">
                    <a:srgbClr val="000000">
                      <a:alpha val="43137"/>
                    </a:srgbClr>
                  </a:outerShdw>
                </a:effectLst>
              </a:rPr>
              <a:t>Section 115.(3)78:  Inmate Discipline / Interventions and Disciplinary Sanctions for Residents</a:t>
            </a:r>
          </a:p>
        </p:txBody>
      </p:sp>
      <p:sp>
        <p:nvSpPr>
          <p:cNvPr id="3" name="Content Placeholder 2"/>
          <p:cNvSpPr>
            <a:spLocks noGrp="1"/>
          </p:cNvSpPr>
          <p:nvPr>
            <p:ph sz="quarter" idx="4"/>
          </p:nvPr>
        </p:nvSpPr>
        <p:spPr>
          <a:xfrm>
            <a:off x="457200" y="1524000"/>
            <a:ext cx="8229600" cy="4525963"/>
          </a:xfrm>
        </p:spPr>
        <p:txBody>
          <a:bodyPr/>
          <a:lstStyle/>
          <a:p>
            <a:pPr marL="457200" indent="-457200">
              <a:spcAft>
                <a:spcPts val="1800"/>
              </a:spcAft>
              <a:buFont typeface="Arial" panose="020B0604020202020204" pitchFamily="34" charset="0"/>
              <a:buChar char="•"/>
            </a:pPr>
            <a:r>
              <a:rPr lang="en-US" sz="2400">
                <a:solidFill>
                  <a:schemeClr val="tx1"/>
                </a:solidFill>
              </a:rPr>
              <a:t>May discipline for sexual contact with staff only if the staff member did not consent</a:t>
            </a:r>
          </a:p>
          <a:p>
            <a:pPr marL="457200" indent="-457200">
              <a:spcAft>
                <a:spcPts val="1800"/>
              </a:spcAft>
              <a:buFont typeface="Arial" panose="020B0604020202020204" pitchFamily="34" charset="0"/>
              <a:buChar char="•"/>
            </a:pPr>
            <a:r>
              <a:rPr lang="en-US" sz="2400" u="sng">
                <a:solidFill>
                  <a:schemeClr val="tx1"/>
                </a:solidFill>
              </a:rPr>
              <a:t>False Reporting</a:t>
            </a:r>
            <a:r>
              <a:rPr lang="en-US" sz="2400">
                <a:solidFill>
                  <a:schemeClr val="tx1"/>
                </a:solidFill>
              </a:rPr>
              <a:t>.  A report of sexual abuse made in good faith based upon a reasonable belief that the alleged conduct occurred shall not constitute falsely reporting an incident or lying, even if the subsequent investigation does not establish evidence sufficient to substantiate the allegation                </a:t>
            </a:r>
            <a:endParaRPr lang="en-US" sz="2400" u="sng">
              <a:solidFill>
                <a:schemeClr val="tx1"/>
              </a:solidFill>
            </a:endParaRPr>
          </a:p>
          <a:p>
            <a:endParaRPr lang="en-US" sz="2400">
              <a:solidFill>
                <a:schemeClr val="tx1"/>
              </a:solidFill>
            </a:endParaRPr>
          </a:p>
        </p:txBody>
      </p:sp>
    </p:spTree>
    <p:custDataLst>
      <p:tags r:id="rId1"/>
    </p:custDataLst>
    <p:extLst>
      <p:ext uri="{BB962C8B-B14F-4D97-AF65-F5344CB8AC3E}">
        <p14:creationId xmlns:p14="http://schemas.microsoft.com/office/powerpoint/2010/main" val="4005887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88834"/>
          </a:xfrm>
        </p:spPr>
        <p:txBody>
          <a:bodyPr/>
          <a:lstStyle/>
          <a:p>
            <a:pPr>
              <a:lnSpc>
                <a:spcPct val="100000"/>
              </a:lnSpc>
            </a:pPr>
            <a:r>
              <a:rPr lang="en-US">
                <a:effectLst>
                  <a:outerShdw blurRad="38100" dist="38100" dir="2700000" algn="tl">
                    <a:srgbClr val="000000">
                      <a:alpha val="43137"/>
                    </a:srgbClr>
                  </a:outerShdw>
                </a:effectLst>
              </a:rPr>
              <a:t>Section 115.(3)86:  Sexual Abuse Incident Reviews</a:t>
            </a:r>
          </a:p>
        </p:txBody>
      </p:sp>
      <p:sp>
        <p:nvSpPr>
          <p:cNvPr id="3" name="Content Placeholder 2"/>
          <p:cNvSpPr>
            <a:spLocks noGrp="1"/>
          </p:cNvSpPr>
          <p:nvPr>
            <p:ph sz="quarter" idx="4"/>
          </p:nvPr>
        </p:nvSpPr>
        <p:spPr>
          <a:xfrm>
            <a:off x="457200" y="1447800"/>
            <a:ext cx="8229600" cy="4906963"/>
          </a:xfrm>
        </p:spPr>
        <p:txBody>
          <a:bodyPr/>
          <a:lstStyle/>
          <a:p>
            <a:pPr marL="457200" indent="-457200">
              <a:spcAft>
                <a:spcPts val="1800"/>
              </a:spcAft>
              <a:buFont typeface="Arial" panose="020B0604020202020204" pitchFamily="34" charset="0"/>
              <a:buChar char="•"/>
            </a:pPr>
            <a:r>
              <a:rPr lang="en-US" sz="2400">
                <a:solidFill>
                  <a:schemeClr val="tx1"/>
                </a:solidFill>
              </a:rPr>
              <a:t>Reviews conducted after every allegation, including those either substantiated or unsubstantiated</a:t>
            </a:r>
          </a:p>
          <a:p>
            <a:pPr marL="457200" indent="-457200">
              <a:spcAft>
                <a:spcPts val="1800"/>
              </a:spcAft>
              <a:buFont typeface="Arial" panose="020B0604020202020204" pitchFamily="34" charset="0"/>
              <a:buChar char="•"/>
            </a:pPr>
            <a:r>
              <a:rPr lang="en-US" sz="2400">
                <a:solidFill>
                  <a:schemeClr val="tx1"/>
                </a:solidFill>
              </a:rPr>
              <a:t>The review team shall include investigators</a:t>
            </a:r>
          </a:p>
          <a:p>
            <a:pPr marL="457200" indent="-457200">
              <a:spcAft>
                <a:spcPts val="1800"/>
              </a:spcAft>
              <a:buFont typeface="Arial" panose="020B0604020202020204" pitchFamily="34" charset="0"/>
              <a:buChar char="•"/>
            </a:pPr>
            <a:r>
              <a:rPr lang="en-US" sz="2400">
                <a:solidFill>
                  <a:schemeClr val="tx1"/>
                </a:solidFill>
              </a:rPr>
              <a:t>Consider whether to change policies or practices to better prevent, detect or respond to sexual abuse</a:t>
            </a:r>
          </a:p>
          <a:p>
            <a:pPr marL="457200" indent="-457200">
              <a:spcAft>
                <a:spcPts val="1800"/>
              </a:spcAft>
              <a:buFont typeface="Arial" panose="020B0604020202020204" pitchFamily="34" charset="0"/>
              <a:buChar char="•"/>
            </a:pPr>
            <a:r>
              <a:rPr lang="en-US" sz="2400">
                <a:solidFill>
                  <a:schemeClr val="tx1"/>
                </a:solidFill>
              </a:rPr>
              <a:t>Prepare a report of findings and submit to facility head and PREA Coordinator</a:t>
            </a:r>
          </a:p>
          <a:p>
            <a:endParaRPr lang="en-US">
              <a:solidFill>
                <a:schemeClr val="tx1"/>
              </a:solidFill>
            </a:endParaRPr>
          </a:p>
        </p:txBody>
      </p:sp>
    </p:spTree>
    <p:custDataLst>
      <p:tags r:id="rId1"/>
    </p:custDataLst>
    <p:extLst>
      <p:ext uri="{BB962C8B-B14F-4D97-AF65-F5344CB8AC3E}">
        <p14:creationId xmlns:p14="http://schemas.microsoft.com/office/powerpoint/2010/main" val="386707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574201" y="2590801"/>
            <a:ext cx="1" cy="1447799"/>
          </a:xfrm>
          <a:prstGeom prst="line">
            <a:avLst/>
          </a:prstGeom>
        </p:spPr>
        <p:style>
          <a:lnRef idx="1">
            <a:schemeClr val="accent6"/>
          </a:lnRef>
          <a:fillRef idx="0">
            <a:schemeClr val="accent6"/>
          </a:fillRef>
          <a:effectRef idx="0">
            <a:schemeClr val="accent6"/>
          </a:effectRef>
          <a:fontRef idx="minor">
            <a:schemeClr val="tx1"/>
          </a:fontRef>
        </p:style>
      </p:cxnSp>
      <p:cxnSp>
        <p:nvCxnSpPr>
          <p:cNvPr id="5" name="Straight Connector 4"/>
          <p:cNvCxnSpPr/>
          <p:nvPr/>
        </p:nvCxnSpPr>
        <p:spPr>
          <a:xfrm>
            <a:off x="762000" y="3124954"/>
            <a:ext cx="76962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762000" y="2590800"/>
            <a:ext cx="0" cy="1143000"/>
          </a:xfrm>
          <a:prstGeom prst="line">
            <a:avLst/>
          </a:prstGeom>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304800" y="2951833"/>
            <a:ext cx="609600"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2003</a:t>
            </a:r>
          </a:p>
        </p:txBody>
      </p:sp>
      <p:cxnSp>
        <p:nvCxnSpPr>
          <p:cNvPr id="12" name="Straight Connector 11"/>
          <p:cNvCxnSpPr/>
          <p:nvPr/>
        </p:nvCxnSpPr>
        <p:spPr>
          <a:xfrm>
            <a:off x="1676400" y="2362200"/>
            <a:ext cx="0" cy="1371600"/>
          </a:xfrm>
          <a:prstGeom prst="line">
            <a:avLst/>
          </a:prstGeom>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2259468" y="2947657"/>
            <a:ext cx="629467" cy="338554"/>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2005</a:t>
            </a:r>
          </a:p>
        </p:txBody>
      </p:sp>
      <p:cxnSp>
        <p:nvCxnSpPr>
          <p:cNvPr id="13" name="Straight Connector 12"/>
          <p:cNvCxnSpPr>
            <a:stCxn id="40" idx="1"/>
          </p:cNvCxnSpPr>
          <p:nvPr/>
        </p:nvCxnSpPr>
        <p:spPr>
          <a:xfrm>
            <a:off x="3413403" y="2441136"/>
            <a:ext cx="15597" cy="1255318"/>
          </a:xfrm>
          <a:prstGeom prst="line">
            <a:avLst/>
          </a:prstGeom>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4267200" y="2553454"/>
            <a:ext cx="0" cy="1143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5105400" y="2553454"/>
            <a:ext cx="0" cy="1485146"/>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flipH="1">
            <a:off x="6004710" y="2553454"/>
            <a:ext cx="7545" cy="1485146"/>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6858000" y="2590800"/>
            <a:ext cx="1" cy="1105654"/>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7696200" y="2553454"/>
            <a:ext cx="0" cy="1336607"/>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8458200" y="2553454"/>
            <a:ext cx="0" cy="1143000"/>
          </a:xfrm>
          <a:prstGeom prst="line">
            <a:avLst/>
          </a:prstGeom>
        </p:spPr>
        <p:style>
          <a:lnRef idx="1">
            <a:schemeClr val="accent6"/>
          </a:lnRef>
          <a:fillRef idx="0">
            <a:schemeClr val="accent6"/>
          </a:fillRef>
          <a:effectRef idx="0">
            <a:schemeClr val="accent6"/>
          </a:effectRef>
          <a:fontRef idx="minor">
            <a:schemeClr val="tx1"/>
          </a:fontRef>
        </p:style>
      </p:cxnSp>
      <p:sp>
        <p:nvSpPr>
          <p:cNvPr id="24" name="TextBox 23"/>
          <p:cNvSpPr txBox="1"/>
          <p:nvPr/>
        </p:nvSpPr>
        <p:spPr>
          <a:xfrm>
            <a:off x="1344326" y="2955677"/>
            <a:ext cx="636874"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2004</a:t>
            </a:r>
          </a:p>
        </p:txBody>
      </p:sp>
      <p:sp>
        <p:nvSpPr>
          <p:cNvPr id="25" name="TextBox 24"/>
          <p:cNvSpPr txBox="1"/>
          <p:nvPr/>
        </p:nvSpPr>
        <p:spPr>
          <a:xfrm>
            <a:off x="3128349" y="2947099"/>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2006</a:t>
            </a:r>
          </a:p>
        </p:txBody>
      </p:sp>
      <p:sp>
        <p:nvSpPr>
          <p:cNvPr id="28" name="TextBox 27"/>
          <p:cNvSpPr txBox="1"/>
          <p:nvPr/>
        </p:nvSpPr>
        <p:spPr>
          <a:xfrm>
            <a:off x="284922" y="123807"/>
            <a:ext cx="5638800" cy="461665"/>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Verdana" pitchFamily="34" charset="0"/>
                <a:ea typeface="Verdana" pitchFamily="34" charset="0"/>
                <a:cs typeface="Verdana" pitchFamily="34" charset="0"/>
              </a:rPr>
              <a:t>PREA Standards Timeline</a:t>
            </a:r>
          </a:p>
        </p:txBody>
      </p:sp>
      <p:sp>
        <p:nvSpPr>
          <p:cNvPr id="29" name="TextBox 28"/>
          <p:cNvSpPr txBox="1"/>
          <p:nvPr/>
        </p:nvSpPr>
        <p:spPr>
          <a:xfrm rot="19081375">
            <a:off x="56632" y="1512219"/>
            <a:ext cx="2077967"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Congress passes PREA into law, signed by President George W. Bush</a:t>
            </a:r>
          </a:p>
        </p:txBody>
      </p:sp>
      <p:sp>
        <p:nvSpPr>
          <p:cNvPr id="30" name="TextBox 29"/>
          <p:cNvSpPr txBox="1"/>
          <p:nvPr/>
        </p:nvSpPr>
        <p:spPr>
          <a:xfrm rot="19104957">
            <a:off x="7610694" y="3879344"/>
            <a:ext cx="1555702" cy="523220"/>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a:t>DOJ Publishes final PREA standards</a:t>
            </a:r>
          </a:p>
        </p:txBody>
      </p:sp>
      <p:sp>
        <p:nvSpPr>
          <p:cNvPr id="31" name="TextBox 30"/>
          <p:cNvSpPr txBox="1"/>
          <p:nvPr/>
        </p:nvSpPr>
        <p:spPr>
          <a:xfrm rot="19081375">
            <a:off x="271551" y="3975083"/>
            <a:ext cx="1648128"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The National PREA Commission is appointed </a:t>
            </a:r>
          </a:p>
        </p:txBody>
      </p:sp>
      <p:sp>
        <p:nvSpPr>
          <p:cNvPr id="32" name="TextBox 31"/>
          <p:cNvSpPr txBox="1"/>
          <p:nvPr/>
        </p:nvSpPr>
        <p:spPr>
          <a:xfrm>
            <a:off x="3953722" y="2950218"/>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2007</a:t>
            </a:r>
          </a:p>
        </p:txBody>
      </p:sp>
      <p:sp>
        <p:nvSpPr>
          <p:cNvPr id="33" name="TextBox 32"/>
          <p:cNvSpPr txBox="1"/>
          <p:nvPr/>
        </p:nvSpPr>
        <p:spPr>
          <a:xfrm>
            <a:off x="4800600" y="2944641"/>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2008</a:t>
            </a:r>
          </a:p>
        </p:txBody>
      </p:sp>
      <p:sp>
        <p:nvSpPr>
          <p:cNvPr id="34" name="TextBox 33"/>
          <p:cNvSpPr txBox="1"/>
          <p:nvPr/>
        </p:nvSpPr>
        <p:spPr>
          <a:xfrm>
            <a:off x="5695761" y="2946064"/>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2009</a:t>
            </a:r>
          </a:p>
        </p:txBody>
      </p:sp>
      <p:sp>
        <p:nvSpPr>
          <p:cNvPr id="35" name="TextBox 34"/>
          <p:cNvSpPr txBox="1"/>
          <p:nvPr/>
        </p:nvSpPr>
        <p:spPr>
          <a:xfrm>
            <a:off x="6553200" y="2946064"/>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2010</a:t>
            </a:r>
          </a:p>
        </p:txBody>
      </p:sp>
      <p:sp>
        <p:nvSpPr>
          <p:cNvPr id="36" name="TextBox 35"/>
          <p:cNvSpPr txBox="1"/>
          <p:nvPr/>
        </p:nvSpPr>
        <p:spPr>
          <a:xfrm>
            <a:off x="7387250" y="2952007"/>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2011</a:t>
            </a:r>
          </a:p>
        </p:txBody>
      </p:sp>
      <p:sp>
        <p:nvSpPr>
          <p:cNvPr id="37" name="TextBox 36"/>
          <p:cNvSpPr txBox="1"/>
          <p:nvPr/>
        </p:nvSpPr>
        <p:spPr>
          <a:xfrm>
            <a:off x="8305800" y="2944641"/>
            <a:ext cx="617899"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a:t>2012</a:t>
            </a:r>
          </a:p>
        </p:txBody>
      </p:sp>
      <p:sp>
        <p:nvSpPr>
          <p:cNvPr id="38" name="TextBox 37"/>
          <p:cNvSpPr txBox="1"/>
          <p:nvPr/>
        </p:nvSpPr>
        <p:spPr>
          <a:xfrm rot="19081375">
            <a:off x="1219565" y="4238736"/>
            <a:ext cx="1648128" cy="9541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NIC is clearinghouse for  training/technical assistance</a:t>
            </a:r>
          </a:p>
        </p:txBody>
      </p:sp>
      <p:sp>
        <p:nvSpPr>
          <p:cNvPr id="39" name="TextBox 38"/>
          <p:cNvSpPr txBox="1"/>
          <p:nvPr/>
        </p:nvSpPr>
        <p:spPr>
          <a:xfrm rot="19081375">
            <a:off x="1608270" y="1496355"/>
            <a:ext cx="1648128" cy="9541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Bureau of Justice Statistics begin collecting data in facilities  </a:t>
            </a:r>
          </a:p>
        </p:txBody>
      </p:sp>
      <p:sp>
        <p:nvSpPr>
          <p:cNvPr id="40" name="Rectangle 39"/>
          <p:cNvSpPr/>
          <p:nvPr/>
        </p:nvSpPr>
        <p:spPr>
          <a:xfrm rot="19014458">
            <a:off x="3120874" y="1330929"/>
            <a:ext cx="2168913"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a:t>The Review Panel holds its first hearing at Folsom State Prison in California</a:t>
            </a:r>
          </a:p>
        </p:txBody>
      </p:sp>
      <p:sp>
        <p:nvSpPr>
          <p:cNvPr id="41" name="TextBox 40"/>
          <p:cNvSpPr txBox="1"/>
          <p:nvPr/>
        </p:nvSpPr>
        <p:spPr>
          <a:xfrm rot="19081375">
            <a:off x="4368257" y="4357040"/>
            <a:ext cx="2003800"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The Commission submits draft standards to the US Attorney General</a:t>
            </a:r>
          </a:p>
        </p:txBody>
      </p:sp>
      <p:sp>
        <p:nvSpPr>
          <p:cNvPr id="42" name="TextBox 41"/>
          <p:cNvSpPr txBox="1"/>
          <p:nvPr/>
        </p:nvSpPr>
        <p:spPr>
          <a:xfrm rot="19081375">
            <a:off x="3238843" y="4285893"/>
            <a:ext cx="2120135"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The Commission publishes draft Standards to the field for public comment</a:t>
            </a:r>
          </a:p>
        </p:txBody>
      </p:sp>
      <p:sp>
        <p:nvSpPr>
          <p:cNvPr id="43" name="TextBox 42"/>
          <p:cNvSpPr txBox="1"/>
          <p:nvPr/>
        </p:nvSpPr>
        <p:spPr>
          <a:xfrm rot="19081375">
            <a:off x="7003248" y="1396841"/>
            <a:ext cx="2003800"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DOJ publishes proposed standards for public comment</a:t>
            </a:r>
          </a:p>
        </p:txBody>
      </p:sp>
      <p:sp>
        <p:nvSpPr>
          <p:cNvPr id="59" name="TextBox 58"/>
          <p:cNvSpPr txBox="1"/>
          <p:nvPr/>
        </p:nvSpPr>
        <p:spPr>
          <a:xfrm rot="19081375">
            <a:off x="5860248" y="4094026"/>
            <a:ext cx="2003800"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a:t>BJA funded PREA Resource Center begins  providing TA to the field</a:t>
            </a:r>
          </a:p>
        </p:txBody>
      </p:sp>
    </p:spTree>
    <p:custDataLst>
      <p:tags r:id="rId1"/>
    </p:custDataLst>
    <p:extLst>
      <p:ext uri="{BB962C8B-B14F-4D97-AF65-F5344CB8AC3E}">
        <p14:creationId xmlns:p14="http://schemas.microsoft.com/office/powerpoint/2010/main" val="1859865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a:effectLst>
                  <a:outerShdw blurRad="38100" dist="38100" dir="2700000" algn="tl">
                    <a:srgbClr val="000000">
                      <a:alpha val="43137"/>
                    </a:srgbClr>
                  </a:outerShdw>
                </a:effectLst>
              </a:rPr>
              <a:t>Questions?</a:t>
            </a:r>
          </a:p>
        </p:txBody>
      </p:sp>
      <p:pic>
        <p:nvPicPr>
          <p:cNvPr id="6147" name="Picture 3" descr="C:\Users\mdodson\AppData\Local\Microsoft\Windows\Temporary Internet Files\Content.IE5\7NG2AQLV\MC900438842[1].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0620" b="-1"/>
          <a:stretch/>
        </p:blipFill>
        <p:spPr bwMode="auto">
          <a:xfrm>
            <a:off x="0" y="1210235"/>
            <a:ext cx="9144000" cy="5649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5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54" y="76200"/>
            <a:ext cx="8229600" cy="888834"/>
          </a:xfrm>
        </p:spPr>
        <p:txBody>
          <a:bodyPr/>
          <a:lstStyle/>
          <a:p>
            <a:r>
              <a:rPr lang="en-US" sz="360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Standards Development</a:t>
            </a:r>
          </a:p>
        </p:txBody>
      </p:sp>
      <p:pic>
        <p:nvPicPr>
          <p:cNvPr id="9221" name="Picture 5" descr="C:\Users\rbosley\AppData\Local\Microsoft\Windows\Temporary Internet Files\Content.IE5\LYKTI3NQ\MC90043523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635038"/>
            <a:ext cx="726994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564" y="2590800"/>
            <a:ext cx="6799162" cy="3200400"/>
          </a:xfrm>
          <a:prstGeom prst="rect">
            <a:avLst/>
          </a:prstGeom>
          <a:ln w="15875">
            <a:solidFill>
              <a:schemeClr val="accent1">
                <a:shade val="50000"/>
              </a:schemeClr>
            </a:solidFill>
          </a:ln>
        </p:spPr>
      </p:pic>
      <p:sp>
        <p:nvSpPr>
          <p:cNvPr id="5" name="TextBox 4"/>
          <p:cNvSpPr txBox="1"/>
          <p:nvPr/>
        </p:nvSpPr>
        <p:spPr>
          <a:xfrm>
            <a:off x="308955" y="838200"/>
            <a:ext cx="8458199" cy="2123658"/>
          </a:xfrm>
          <a:prstGeom prst="rect">
            <a:avLst/>
          </a:prstGeom>
          <a:noFill/>
        </p:spPr>
        <p:txBody>
          <a:bodyPr wrap="square" rtlCol="0">
            <a:spAutoFit/>
          </a:bodyPr>
          <a:lstStyle/>
          <a:p>
            <a:r>
              <a:rPr lang="en-US" sz="2200" b="1" i="1">
                <a:solidFill>
                  <a:srgbClr val="FF0000"/>
                </a:solidFill>
                <a:latin typeface="Verdana" panose="020B0604030504040204" pitchFamily="34" charset="0"/>
                <a:ea typeface="Verdana" panose="020B0604030504040204" pitchFamily="34" charset="0"/>
                <a:cs typeface="Verdana" panose="020B0604030504040204" pitchFamily="34" charset="0"/>
              </a:rPr>
              <a:t>The field played an important role in development. </a:t>
            </a:r>
            <a:r>
              <a:rPr lang="en-US" sz="2200" b="1" i="1">
                <a:latin typeface="Verdana" panose="020B0604030504040204" pitchFamily="34" charset="0"/>
                <a:ea typeface="Verdana" panose="020B0604030504040204" pitchFamily="34" charset="0"/>
                <a:cs typeface="Verdana" panose="020B0604030504040204" pitchFamily="34" charset="0"/>
              </a:rPr>
              <a:t>The DOJ report released with the standards responds to the comments </a:t>
            </a:r>
            <a:r>
              <a:rPr lang="en-US" sz="2200" b="1" i="1">
                <a:solidFill>
                  <a:srgbClr val="FF0000"/>
                </a:solidFill>
                <a:latin typeface="Verdana" panose="020B0604030504040204" pitchFamily="34" charset="0"/>
                <a:ea typeface="Verdana" panose="020B0604030504040204" pitchFamily="34" charset="0"/>
                <a:cs typeface="Verdana" panose="020B0604030504040204" pitchFamily="34" charset="0"/>
              </a:rPr>
              <a:t>of the field </a:t>
            </a:r>
            <a:r>
              <a:rPr lang="en-US" sz="2200" b="1" i="1">
                <a:latin typeface="Verdana" panose="020B0604030504040204" pitchFamily="34" charset="0"/>
                <a:ea typeface="Verdana" panose="020B0604030504040204" pitchFamily="34" charset="0"/>
                <a:cs typeface="Verdana" panose="020B0604030504040204" pitchFamily="34" charset="0"/>
              </a:rPr>
              <a:t>and explains the reasoning behind the development of the final standards.</a:t>
            </a:r>
          </a:p>
          <a:p>
            <a:endParaRPr lang="en-US" sz="2200" b="1">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410437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44" y="228600"/>
            <a:ext cx="8229600" cy="888834"/>
          </a:xfrm>
        </p:spPr>
        <p:txBody>
          <a:bodyPr/>
          <a:lstStyle/>
          <a:p>
            <a:r>
              <a:rPr lang="en-US">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PREA:  Audit Timeline</a:t>
            </a:r>
          </a:p>
        </p:txBody>
      </p:sp>
      <p:cxnSp>
        <p:nvCxnSpPr>
          <p:cNvPr id="7" name="Straight Connector 6"/>
          <p:cNvCxnSpPr/>
          <p:nvPr/>
        </p:nvCxnSpPr>
        <p:spPr>
          <a:xfrm>
            <a:off x="796425" y="3303130"/>
            <a:ext cx="7485438" cy="1652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33911" y="323978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377325" y="3709539"/>
            <a:ext cx="990600" cy="584775"/>
          </a:xfrm>
          <a:prstGeom prst="rect">
            <a:avLst/>
          </a:prstGeom>
          <a:noFill/>
        </p:spPr>
        <p:txBody>
          <a:bodyPr wrap="square" rtlCol="0">
            <a:spAutoFit/>
          </a:bodyPr>
          <a:lstStyle/>
          <a:p>
            <a:pPr algn="ctr"/>
            <a:r>
              <a:rPr lang="en-US" sz="1600">
                <a:latin typeface="Verdana" panose="020B0604030504040204" pitchFamily="34" charset="0"/>
                <a:ea typeface="Verdana" panose="020B0604030504040204" pitchFamily="34" charset="0"/>
                <a:cs typeface="Verdana" panose="020B0604030504040204" pitchFamily="34" charset="0"/>
              </a:rPr>
              <a:t>June, 2012</a:t>
            </a:r>
          </a:p>
        </p:txBody>
      </p:sp>
      <p:sp>
        <p:nvSpPr>
          <p:cNvPr id="10" name="TextBox 9"/>
          <p:cNvSpPr txBox="1"/>
          <p:nvPr/>
        </p:nvSpPr>
        <p:spPr>
          <a:xfrm>
            <a:off x="1212706" y="4691254"/>
            <a:ext cx="990600" cy="338554"/>
          </a:xfrm>
          <a:prstGeom prst="rect">
            <a:avLst/>
          </a:prstGeom>
          <a:noFill/>
        </p:spPr>
        <p:txBody>
          <a:bodyPr wrap="square" rtlCol="0">
            <a:spAutoFit/>
          </a:bodyPr>
          <a:lstStyle/>
          <a:p>
            <a:pPr algn="ctr"/>
            <a:r>
              <a:rPr lang="en-US" sz="1600" b="1">
                <a:latin typeface="Verdana" panose="020B0604030504040204" pitchFamily="34" charset="0"/>
                <a:ea typeface="Verdana" panose="020B0604030504040204" pitchFamily="34" charset="0"/>
                <a:cs typeface="Verdana" panose="020B0604030504040204" pitchFamily="34" charset="0"/>
              </a:rPr>
              <a:t>2012</a:t>
            </a:r>
          </a:p>
        </p:txBody>
      </p:sp>
      <p:sp>
        <p:nvSpPr>
          <p:cNvPr id="11" name="TextBox 10"/>
          <p:cNvSpPr txBox="1"/>
          <p:nvPr/>
        </p:nvSpPr>
        <p:spPr>
          <a:xfrm rot="19564159">
            <a:off x="566007" y="2065257"/>
            <a:ext cx="1778007" cy="646331"/>
          </a:xfrm>
          <a:prstGeom prst="rect">
            <a:avLst/>
          </a:prstGeom>
          <a:noFill/>
          <a:ln>
            <a:solidFill>
              <a:schemeClr val="tx1"/>
            </a:solidFill>
          </a:ln>
        </p:spPr>
        <p:txBody>
          <a:bodyPr wrap="square" rtlCol="0">
            <a:spAutoFit/>
          </a:bodyPr>
          <a:lstStyle/>
          <a:p>
            <a:r>
              <a:rPr lang="en-US">
                <a:latin typeface="Verdana" panose="020B0604030504040204" pitchFamily="34" charset="0"/>
                <a:ea typeface="Verdana" panose="020B0604030504040204" pitchFamily="34" charset="0"/>
                <a:cs typeface="Verdana" panose="020B0604030504040204" pitchFamily="34" charset="0"/>
              </a:rPr>
              <a:t>Standards are published</a:t>
            </a:r>
          </a:p>
        </p:txBody>
      </p:sp>
      <p:sp>
        <p:nvSpPr>
          <p:cNvPr id="12" name="Oval 11"/>
          <p:cNvSpPr/>
          <p:nvPr/>
        </p:nvSpPr>
        <p:spPr>
          <a:xfrm>
            <a:off x="1874110" y="3248965"/>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549178" y="3709539"/>
            <a:ext cx="990600" cy="584775"/>
          </a:xfrm>
          <a:prstGeom prst="rect">
            <a:avLst/>
          </a:prstGeom>
          <a:noFill/>
        </p:spPr>
        <p:txBody>
          <a:bodyPr wrap="square" rtlCol="0">
            <a:spAutoFit/>
          </a:bodyPr>
          <a:lstStyle/>
          <a:p>
            <a:pPr algn="ctr"/>
            <a:r>
              <a:rPr lang="en-US" sz="1600">
                <a:latin typeface="Verdana" panose="020B0604030504040204" pitchFamily="34" charset="0"/>
                <a:ea typeface="Verdana" panose="020B0604030504040204" pitchFamily="34" charset="0"/>
                <a:cs typeface="Verdana" panose="020B0604030504040204" pitchFamily="34" charset="0"/>
              </a:rPr>
              <a:t>August, 2012</a:t>
            </a:r>
          </a:p>
        </p:txBody>
      </p:sp>
      <p:sp>
        <p:nvSpPr>
          <p:cNvPr id="14" name="TextBox 13"/>
          <p:cNvSpPr txBox="1"/>
          <p:nvPr/>
        </p:nvSpPr>
        <p:spPr>
          <a:xfrm rot="19564159">
            <a:off x="1763104" y="2139395"/>
            <a:ext cx="1778007" cy="646331"/>
          </a:xfrm>
          <a:prstGeom prst="rect">
            <a:avLst/>
          </a:prstGeom>
          <a:noFill/>
          <a:ln>
            <a:solidFill>
              <a:schemeClr val="tx1"/>
            </a:solidFill>
          </a:ln>
        </p:spPr>
        <p:txBody>
          <a:bodyPr wrap="square" rtlCol="0">
            <a:spAutoFit/>
          </a:bodyPr>
          <a:lstStyle/>
          <a:p>
            <a:r>
              <a:rPr lang="en-US">
                <a:latin typeface="Verdana" panose="020B0604030504040204" pitchFamily="34" charset="0"/>
                <a:ea typeface="Verdana" panose="020B0604030504040204" pitchFamily="34" charset="0"/>
                <a:cs typeface="Verdana" panose="020B0604030504040204" pitchFamily="34" charset="0"/>
              </a:rPr>
              <a:t>Standards go into effect*</a:t>
            </a:r>
          </a:p>
        </p:txBody>
      </p:sp>
      <p:sp>
        <p:nvSpPr>
          <p:cNvPr id="15" name="Oval 14"/>
          <p:cNvSpPr/>
          <p:nvPr/>
        </p:nvSpPr>
        <p:spPr>
          <a:xfrm>
            <a:off x="3527708" y="3248965"/>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Oval 15"/>
          <p:cNvSpPr/>
          <p:nvPr/>
        </p:nvSpPr>
        <p:spPr>
          <a:xfrm>
            <a:off x="5109923" y="3248965"/>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Oval 16"/>
          <p:cNvSpPr/>
          <p:nvPr/>
        </p:nvSpPr>
        <p:spPr>
          <a:xfrm>
            <a:off x="6620152" y="3239783"/>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Oval 17"/>
          <p:cNvSpPr/>
          <p:nvPr/>
        </p:nvSpPr>
        <p:spPr>
          <a:xfrm>
            <a:off x="8245759" y="322693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Right Brace 19"/>
          <p:cNvSpPr/>
          <p:nvPr/>
        </p:nvSpPr>
        <p:spPr>
          <a:xfrm rot="5400000">
            <a:off x="4166516" y="3743878"/>
            <a:ext cx="458294" cy="1538822"/>
          </a:xfrm>
          <a:prstGeom prst="rightBrace">
            <a:avLst>
              <a:gd name="adj1" fmla="val 56411"/>
              <a:gd name="adj2" fmla="val 50000"/>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Right Brace 20"/>
          <p:cNvSpPr/>
          <p:nvPr/>
        </p:nvSpPr>
        <p:spPr>
          <a:xfrm rot="5400000">
            <a:off x="7280009" y="3754050"/>
            <a:ext cx="458294" cy="1538822"/>
          </a:xfrm>
          <a:prstGeom prst="rightBrace">
            <a:avLst>
              <a:gd name="adj1" fmla="val 56411"/>
              <a:gd name="adj2" fmla="val 50000"/>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Right Brace 21"/>
          <p:cNvSpPr/>
          <p:nvPr/>
        </p:nvSpPr>
        <p:spPr>
          <a:xfrm rot="16200000">
            <a:off x="5718235" y="1922359"/>
            <a:ext cx="458294" cy="1538822"/>
          </a:xfrm>
          <a:prstGeom prst="rightBrace">
            <a:avLst>
              <a:gd name="adj1" fmla="val 56411"/>
              <a:gd name="adj2" fmla="val 50000"/>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3527708" y="4836455"/>
            <a:ext cx="1778007" cy="646331"/>
          </a:xfrm>
          <a:prstGeom prst="rect">
            <a:avLst/>
          </a:prstGeom>
          <a:noFill/>
          <a:ln>
            <a:solidFill>
              <a:schemeClr val="tx1"/>
            </a:solidFill>
          </a:ln>
        </p:spPr>
        <p:txBody>
          <a:bodyPr wrap="square" rtlCol="0">
            <a:spAutoFit/>
          </a:bodyPr>
          <a:lstStyle/>
          <a:p>
            <a:pPr algn="ctr"/>
            <a:r>
              <a:rPr lang="en-US" b="1">
                <a:solidFill>
                  <a:srgbClr val="0070C0"/>
                </a:solidFill>
                <a:latin typeface="Verdana" panose="020B0604030504040204" pitchFamily="34" charset="0"/>
                <a:ea typeface="Verdana" panose="020B0604030504040204" pitchFamily="34" charset="0"/>
                <a:cs typeface="Verdana" panose="020B0604030504040204" pitchFamily="34" charset="0"/>
              </a:rPr>
              <a:t>Audit Cycle #1</a:t>
            </a:r>
          </a:p>
        </p:txBody>
      </p:sp>
      <p:sp>
        <p:nvSpPr>
          <p:cNvPr id="24" name="TextBox 23"/>
          <p:cNvSpPr txBox="1"/>
          <p:nvPr/>
        </p:nvSpPr>
        <p:spPr>
          <a:xfrm>
            <a:off x="5058378" y="1741100"/>
            <a:ext cx="1778007" cy="646331"/>
          </a:xfrm>
          <a:prstGeom prst="rect">
            <a:avLst/>
          </a:prstGeom>
          <a:noFill/>
          <a:ln>
            <a:solidFill>
              <a:schemeClr val="tx1"/>
            </a:solidFill>
          </a:ln>
        </p:spPr>
        <p:txBody>
          <a:bodyPr wrap="square" rtlCol="0">
            <a:spAutoFit/>
          </a:bodyPr>
          <a:lstStyle/>
          <a:p>
            <a:pPr algn="ctr"/>
            <a:r>
              <a:rPr lang="en-US" b="1">
                <a:solidFill>
                  <a:srgbClr val="0070C0"/>
                </a:solidFill>
                <a:latin typeface="Verdana" panose="020B0604030504040204" pitchFamily="34" charset="0"/>
                <a:ea typeface="Verdana" panose="020B0604030504040204" pitchFamily="34" charset="0"/>
                <a:cs typeface="Verdana" panose="020B0604030504040204" pitchFamily="34" charset="0"/>
              </a:rPr>
              <a:t>Audit Cycle #2</a:t>
            </a:r>
          </a:p>
        </p:txBody>
      </p:sp>
      <p:sp>
        <p:nvSpPr>
          <p:cNvPr id="25" name="TextBox 24"/>
          <p:cNvSpPr txBox="1"/>
          <p:nvPr/>
        </p:nvSpPr>
        <p:spPr>
          <a:xfrm>
            <a:off x="6620152" y="4860531"/>
            <a:ext cx="1778007" cy="646331"/>
          </a:xfrm>
          <a:prstGeom prst="rect">
            <a:avLst/>
          </a:prstGeom>
          <a:noFill/>
          <a:ln>
            <a:solidFill>
              <a:schemeClr val="tx1"/>
            </a:solidFill>
          </a:ln>
        </p:spPr>
        <p:txBody>
          <a:bodyPr wrap="square" rtlCol="0">
            <a:spAutoFit/>
          </a:bodyPr>
          <a:lstStyle/>
          <a:p>
            <a:pPr algn="ctr"/>
            <a:r>
              <a:rPr lang="en-US" b="1">
                <a:solidFill>
                  <a:srgbClr val="0070C0"/>
                </a:solidFill>
                <a:latin typeface="Verdana" panose="020B0604030504040204" pitchFamily="34" charset="0"/>
                <a:ea typeface="Verdana" panose="020B0604030504040204" pitchFamily="34" charset="0"/>
                <a:cs typeface="Verdana" panose="020B0604030504040204" pitchFamily="34" charset="0"/>
              </a:rPr>
              <a:t>Audit Cycle #3</a:t>
            </a:r>
          </a:p>
        </p:txBody>
      </p:sp>
      <p:sp>
        <p:nvSpPr>
          <p:cNvPr id="26" name="TextBox 25"/>
          <p:cNvSpPr txBox="1"/>
          <p:nvPr/>
        </p:nvSpPr>
        <p:spPr>
          <a:xfrm>
            <a:off x="3152001" y="3737704"/>
            <a:ext cx="990600" cy="584775"/>
          </a:xfrm>
          <a:prstGeom prst="rect">
            <a:avLst/>
          </a:prstGeom>
          <a:noFill/>
        </p:spPr>
        <p:txBody>
          <a:bodyPr wrap="square" rtlCol="0">
            <a:spAutoFit/>
          </a:bodyPr>
          <a:lstStyle/>
          <a:p>
            <a:pPr algn="ctr"/>
            <a:r>
              <a:rPr lang="en-US" sz="1600">
                <a:latin typeface="Verdana" panose="020B0604030504040204" pitchFamily="34" charset="0"/>
                <a:ea typeface="Verdana" panose="020B0604030504040204" pitchFamily="34" charset="0"/>
                <a:cs typeface="Verdana" panose="020B0604030504040204" pitchFamily="34" charset="0"/>
              </a:rPr>
              <a:t>August, 2013</a:t>
            </a:r>
          </a:p>
        </p:txBody>
      </p:sp>
      <p:sp>
        <p:nvSpPr>
          <p:cNvPr id="27" name="TextBox 26"/>
          <p:cNvSpPr txBox="1"/>
          <p:nvPr/>
        </p:nvSpPr>
        <p:spPr>
          <a:xfrm>
            <a:off x="4810415" y="3737704"/>
            <a:ext cx="990600" cy="584775"/>
          </a:xfrm>
          <a:prstGeom prst="rect">
            <a:avLst/>
          </a:prstGeom>
          <a:noFill/>
        </p:spPr>
        <p:txBody>
          <a:bodyPr wrap="square" rtlCol="0">
            <a:spAutoFit/>
          </a:bodyPr>
          <a:lstStyle/>
          <a:p>
            <a:pPr algn="ctr"/>
            <a:r>
              <a:rPr lang="en-US" sz="1600">
                <a:latin typeface="Verdana" panose="020B0604030504040204" pitchFamily="34" charset="0"/>
                <a:ea typeface="Verdana" panose="020B0604030504040204" pitchFamily="34" charset="0"/>
                <a:cs typeface="Verdana" panose="020B0604030504040204" pitchFamily="34" charset="0"/>
              </a:rPr>
              <a:t>August, 2014</a:t>
            </a:r>
          </a:p>
        </p:txBody>
      </p:sp>
      <p:sp>
        <p:nvSpPr>
          <p:cNvPr id="28" name="TextBox 27"/>
          <p:cNvSpPr txBox="1"/>
          <p:nvPr/>
        </p:nvSpPr>
        <p:spPr>
          <a:xfrm>
            <a:off x="6280006" y="3749966"/>
            <a:ext cx="990600" cy="584775"/>
          </a:xfrm>
          <a:prstGeom prst="rect">
            <a:avLst/>
          </a:prstGeom>
          <a:noFill/>
        </p:spPr>
        <p:txBody>
          <a:bodyPr wrap="square" rtlCol="0">
            <a:spAutoFit/>
          </a:bodyPr>
          <a:lstStyle/>
          <a:p>
            <a:pPr algn="ctr"/>
            <a:r>
              <a:rPr lang="en-US" sz="1600">
                <a:latin typeface="Verdana" panose="020B0604030504040204" pitchFamily="34" charset="0"/>
                <a:ea typeface="Verdana" panose="020B0604030504040204" pitchFamily="34" charset="0"/>
                <a:cs typeface="Verdana" panose="020B0604030504040204" pitchFamily="34" charset="0"/>
              </a:rPr>
              <a:t>August, 2015</a:t>
            </a:r>
          </a:p>
        </p:txBody>
      </p:sp>
      <p:sp>
        <p:nvSpPr>
          <p:cNvPr id="29" name="TextBox 28"/>
          <p:cNvSpPr txBox="1"/>
          <p:nvPr/>
        </p:nvSpPr>
        <p:spPr>
          <a:xfrm>
            <a:off x="7786563" y="3723046"/>
            <a:ext cx="990600" cy="584775"/>
          </a:xfrm>
          <a:prstGeom prst="rect">
            <a:avLst/>
          </a:prstGeom>
          <a:noFill/>
        </p:spPr>
        <p:txBody>
          <a:bodyPr wrap="square" rtlCol="0">
            <a:spAutoFit/>
          </a:bodyPr>
          <a:lstStyle/>
          <a:p>
            <a:pPr algn="ctr"/>
            <a:r>
              <a:rPr lang="en-US" sz="1600">
                <a:latin typeface="Verdana" panose="020B0604030504040204" pitchFamily="34" charset="0"/>
                <a:ea typeface="Verdana" panose="020B0604030504040204" pitchFamily="34" charset="0"/>
                <a:cs typeface="Verdana" panose="020B0604030504040204" pitchFamily="34" charset="0"/>
              </a:rPr>
              <a:t>August, 2016</a:t>
            </a:r>
          </a:p>
        </p:txBody>
      </p:sp>
      <p:sp>
        <p:nvSpPr>
          <p:cNvPr id="31" name="TextBox 30"/>
          <p:cNvSpPr txBox="1"/>
          <p:nvPr/>
        </p:nvSpPr>
        <p:spPr>
          <a:xfrm>
            <a:off x="650250" y="5205787"/>
            <a:ext cx="2001857" cy="461665"/>
          </a:xfrm>
          <a:prstGeom prst="rect">
            <a:avLst/>
          </a:prstGeom>
          <a:noFill/>
          <a:ln>
            <a:solidFill>
              <a:schemeClr val="tx1"/>
            </a:solidFill>
          </a:ln>
        </p:spPr>
        <p:txBody>
          <a:bodyPr wrap="square" rtlCol="0">
            <a:spAutoFit/>
          </a:bodyPr>
          <a:lstStyle/>
          <a:p>
            <a:r>
              <a:rPr lang="en-US" sz="1200" b="1">
                <a:latin typeface="Verdana" panose="020B0604030504040204" pitchFamily="34" charset="0"/>
                <a:ea typeface="Verdana" panose="020B0604030504040204" pitchFamily="34" charset="0"/>
                <a:cs typeface="Verdana" panose="020B0604030504040204" pitchFamily="34" charset="0"/>
              </a:rPr>
              <a:t>*With some exceptions</a:t>
            </a:r>
          </a:p>
        </p:txBody>
      </p:sp>
    </p:spTree>
    <p:custDataLst>
      <p:tags r:id="rId1"/>
    </p:custDataLst>
    <p:extLst>
      <p:ext uri="{BB962C8B-B14F-4D97-AF65-F5344CB8AC3E}">
        <p14:creationId xmlns:p14="http://schemas.microsoft.com/office/powerpoint/2010/main" val="342617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533400" y="1371600"/>
            <a:ext cx="8229600" cy="4906963"/>
          </a:xfrm>
        </p:spPr>
        <p:txBody>
          <a:bodyPr/>
          <a:lstStyle/>
          <a:p>
            <a:pPr marL="342900" indent="-342900">
              <a:spcAft>
                <a:spcPts val="1800"/>
              </a:spcAft>
              <a:buFont typeface="Arial" panose="020B0604020202020204" pitchFamily="34" charset="0"/>
              <a:buChar char="•"/>
            </a:pPr>
            <a:r>
              <a:rPr lang="en-US" sz="2200">
                <a:solidFill>
                  <a:schemeClr val="tx1"/>
                </a:solidFill>
              </a:rPr>
              <a:t>Governor of each State must certify full compliance with the standards with regard to state entities</a:t>
            </a:r>
          </a:p>
          <a:p>
            <a:pPr marL="342900" indent="-342900">
              <a:spcAft>
                <a:spcPts val="1800"/>
              </a:spcAft>
              <a:buFont typeface="Arial" panose="020B0604020202020204" pitchFamily="34" charset="0"/>
              <a:buChar char="•"/>
            </a:pPr>
            <a:r>
              <a:rPr lang="en-US" sz="2200">
                <a:solidFill>
                  <a:schemeClr val="tx1"/>
                </a:solidFill>
              </a:rPr>
              <a:t>Governor certification does not apply to facilities operated by cities, counties, etc.</a:t>
            </a:r>
          </a:p>
          <a:p>
            <a:pPr marL="342900" indent="-342900">
              <a:spcAft>
                <a:spcPts val="1800"/>
              </a:spcAft>
              <a:buFont typeface="Arial" panose="020B0604020202020204" pitchFamily="34" charset="0"/>
              <a:buChar char="•"/>
            </a:pPr>
            <a:r>
              <a:rPr lang="en-US" sz="2200">
                <a:solidFill>
                  <a:schemeClr val="tx1"/>
                </a:solidFill>
              </a:rPr>
              <a:t>Full compliance = compliance with all material requirements except for </a:t>
            </a:r>
            <a:r>
              <a:rPr lang="en-US" sz="2200" i="1">
                <a:solidFill>
                  <a:schemeClr val="tx1"/>
                </a:solidFill>
              </a:rPr>
              <a:t>de minimus </a:t>
            </a:r>
            <a:r>
              <a:rPr lang="en-US" sz="2200">
                <a:solidFill>
                  <a:schemeClr val="tx1"/>
                </a:solidFill>
              </a:rPr>
              <a:t>or temporary violations</a:t>
            </a:r>
          </a:p>
          <a:p>
            <a:pPr lvl="1">
              <a:spcAft>
                <a:spcPts val="1800"/>
              </a:spcAft>
            </a:pPr>
            <a:r>
              <a:rPr lang="en-US" sz="2200">
                <a:solidFill>
                  <a:schemeClr val="tx1"/>
                </a:solidFill>
              </a:rPr>
              <a:t>Short term malfunction that prevents access to a confidential reporting hotline</a:t>
            </a:r>
          </a:p>
          <a:p>
            <a:pPr lvl="1">
              <a:spcAft>
                <a:spcPts val="1800"/>
              </a:spcAft>
            </a:pPr>
            <a:r>
              <a:rPr lang="en-US" sz="2200">
                <a:solidFill>
                  <a:schemeClr val="tx1"/>
                </a:solidFill>
              </a:rPr>
              <a:t>Small number of instances where a facility fails to meet a deadline by a small number of days</a:t>
            </a:r>
          </a:p>
          <a:p>
            <a:endParaRPr lang="en-US" sz="2200">
              <a:solidFill>
                <a:schemeClr val="tx1"/>
              </a:solidFill>
            </a:endParaRPr>
          </a:p>
        </p:txBody>
      </p:sp>
      <p:sp>
        <p:nvSpPr>
          <p:cNvPr id="5" name="Title 1"/>
          <p:cNvSpPr>
            <a:spLocks noGrp="1"/>
          </p:cNvSpPr>
          <p:nvPr>
            <p:ph type="title"/>
          </p:nvPr>
        </p:nvSpPr>
        <p:spPr>
          <a:xfrm>
            <a:off x="457200" y="152400"/>
            <a:ext cx="8229600" cy="888834"/>
          </a:xfrm>
        </p:spPr>
        <p:txBody>
          <a:bodyPr>
            <a:normAutofit/>
          </a:bodyPr>
          <a:lstStyle/>
          <a:p>
            <a:r>
              <a:rPr lang="en-US" sz="3600">
                <a:effectLst>
                  <a:outerShdw blurRad="38100" dist="38100" dir="2700000" algn="tl">
                    <a:srgbClr val="000000">
                      <a:alpha val="43137"/>
                    </a:srgbClr>
                  </a:outerShdw>
                </a:effectLst>
              </a:rPr>
              <a:t>How is compliance determined?</a:t>
            </a:r>
          </a:p>
        </p:txBody>
      </p:sp>
    </p:spTree>
    <p:custDataLst>
      <p:tags r:id="rId1"/>
    </p:custDataLst>
    <p:extLst>
      <p:ext uri="{BB962C8B-B14F-4D97-AF65-F5344CB8AC3E}">
        <p14:creationId xmlns:p14="http://schemas.microsoft.com/office/powerpoint/2010/main" val="152105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normAutofit/>
          </a:bodyPr>
          <a:lstStyle/>
          <a:p>
            <a:r>
              <a:rPr lang="en-US" sz="3600">
                <a:effectLst>
                  <a:outerShdw blurRad="38100" dist="38100" dir="2700000" algn="tl">
                    <a:srgbClr val="000000">
                      <a:alpha val="43137"/>
                    </a:srgbClr>
                  </a:outerShdw>
                </a:effectLst>
              </a:rPr>
              <a:t>How is compliance determined?</a:t>
            </a:r>
          </a:p>
        </p:txBody>
      </p:sp>
      <p:sp>
        <p:nvSpPr>
          <p:cNvPr id="3" name="Content Placeholder 2"/>
          <p:cNvSpPr>
            <a:spLocks noGrp="1"/>
          </p:cNvSpPr>
          <p:nvPr>
            <p:ph sz="quarter" idx="4"/>
          </p:nvPr>
        </p:nvSpPr>
        <p:spPr>
          <a:xfrm>
            <a:off x="457200" y="1447800"/>
            <a:ext cx="8229599" cy="3733800"/>
          </a:xfrm>
        </p:spPr>
        <p:txBody>
          <a:bodyPr>
            <a:noAutofit/>
          </a:bodyPr>
          <a:lstStyle/>
          <a:p>
            <a:pPr marL="342900" indent="-342900">
              <a:spcBef>
                <a:spcPts val="600"/>
              </a:spcBef>
              <a:spcAft>
                <a:spcPts val="1200"/>
              </a:spcAft>
              <a:buFont typeface="Arial" pitchFamily="34" charset="0"/>
              <a:buChar char="•"/>
            </a:pPr>
            <a:r>
              <a:rPr lang="en-US" sz="2200">
                <a:solidFill>
                  <a:schemeClr val="tx1"/>
                </a:solidFill>
              </a:rPr>
              <a:t>Compliance is determined at the facility level through audits.</a:t>
            </a:r>
          </a:p>
          <a:p>
            <a:pPr marL="342900" indent="-342900">
              <a:spcBef>
                <a:spcPts val="600"/>
              </a:spcBef>
              <a:spcAft>
                <a:spcPts val="1200"/>
              </a:spcAft>
              <a:buFont typeface="Arial" pitchFamily="34" charset="0"/>
              <a:buChar char="•"/>
            </a:pPr>
            <a:r>
              <a:rPr lang="en-US" sz="2200">
                <a:solidFill>
                  <a:schemeClr val="tx1"/>
                </a:solidFill>
              </a:rPr>
              <a:t>The DOJ and the PREA Resource Center are currently developing the audit tool that will be used to assess compliance. </a:t>
            </a:r>
          </a:p>
          <a:p>
            <a:pPr marL="342900" indent="-342900">
              <a:spcAft>
                <a:spcPts val="1200"/>
              </a:spcAft>
              <a:buFont typeface="Arial" pitchFamily="34" charset="0"/>
              <a:buChar char="•"/>
            </a:pPr>
            <a:r>
              <a:rPr lang="en-US" sz="2200">
                <a:solidFill>
                  <a:schemeClr val="tx1"/>
                </a:solidFill>
              </a:rPr>
              <a:t>The instrument:</a:t>
            </a:r>
          </a:p>
          <a:p>
            <a:pPr lvl="1">
              <a:spcAft>
                <a:spcPts val="1200"/>
              </a:spcAft>
            </a:pPr>
            <a:r>
              <a:rPr lang="en-US" sz="2200">
                <a:solidFill>
                  <a:schemeClr val="tx1"/>
                </a:solidFill>
              </a:rPr>
              <a:t>Provides audit methodology</a:t>
            </a:r>
          </a:p>
          <a:p>
            <a:pPr lvl="1">
              <a:spcAft>
                <a:spcPts val="1200"/>
              </a:spcAft>
            </a:pPr>
            <a:r>
              <a:rPr lang="en-US" sz="2200">
                <a:solidFill>
                  <a:schemeClr val="tx1"/>
                </a:solidFill>
              </a:rPr>
              <a:t>Provides compliance measures for each standard</a:t>
            </a:r>
          </a:p>
          <a:p>
            <a:pPr>
              <a:spcBef>
                <a:spcPts val="600"/>
              </a:spcBef>
              <a:spcAft>
                <a:spcPts val="1200"/>
              </a:spcAft>
            </a:pPr>
            <a:endParaRPr lang="en-US" sz="2200">
              <a:solidFill>
                <a:schemeClr val="tx1"/>
              </a:solidFill>
            </a:endParaRPr>
          </a:p>
          <a:p>
            <a:pPr>
              <a:spcBef>
                <a:spcPts val="600"/>
              </a:spcBef>
              <a:spcAft>
                <a:spcPts val="1200"/>
              </a:spcAft>
            </a:pPr>
            <a:endParaRPr lang="en-US" sz="2200">
              <a:solidFill>
                <a:schemeClr val="tx1"/>
              </a:solidFill>
            </a:endParaRPr>
          </a:p>
        </p:txBody>
      </p:sp>
    </p:spTree>
    <p:custDataLst>
      <p:tags r:id="rId1"/>
    </p:custDataLst>
    <p:extLst>
      <p:ext uri="{BB962C8B-B14F-4D97-AF65-F5344CB8AC3E}">
        <p14:creationId xmlns:p14="http://schemas.microsoft.com/office/powerpoint/2010/main" val="39511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88834"/>
          </a:xfrm>
        </p:spPr>
        <p:txBody>
          <a:bodyPr>
            <a:normAutofit/>
          </a:bodyPr>
          <a:lstStyle/>
          <a:p>
            <a:r>
              <a:rPr lang="en-US">
                <a:effectLst>
                  <a:outerShdw blurRad="38100" dist="38100" dir="2700000" algn="tl">
                    <a:srgbClr val="000000">
                      <a:alpha val="43137"/>
                    </a:srgbClr>
                  </a:outerShdw>
                </a:effectLst>
              </a:rPr>
              <a:t>How is compliance determined?</a:t>
            </a:r>
          </a:p>
        </p:txBody>
      </p:sp>
      <p:sp>
        <p:nvSpPr>
          <p:cNvPr id="3" name="Content Placeholder 2"/>
          <p:cNvSpPr>
            <a:spLocks noGrp="1"/>
          </p:cNvSpPr>
          <p:nvPr>
            <p:ph sz="quarter" idx="4"/>
          </p:nvPr>
        </p:nvSpPr>
        <p:spPr>
          <a:xfrm>
            <a:off x="457200" y="1447800"/>
            <a:ext cx="8229599" cy="4419600"/>
          </a:xfrm>
        </p:spPr>
        <p:txBody>
          <a:bodyPr>
            <a:normAutofit/>
          </a:bodyPr>
          <a:lstStyle/>
          <a:p>
            <a:pPr marL="411480" indent="-342900">
              <a:spcBef>
                <a:spcPts val="600"/>
              </a:spcBef>
              <a:spcAft>
                <a:spcPts val="1800"/>
              </a:spcAft>
              <a:buFont typeface="Arial" pitchFamily="34" charset="0"/>
              <a:buChar char="•"/>
            </a:pPr>
            <a:r>
              <a:rPr lang="en-US">
                <a:solidFill>
                  <a:schemeClr val="tx1"/>
                </a:solidFill>
              </a:rPr>
              <a:t>From what date do you need documentation that you have been compliant?</a:t>
            </a:r>
          </a:p>
          <a:p>
            <a:pPr marL="411480" indent="-342900">
              <a:spcBef>
                <a:spcPts val="600"/>
              </a:spcBef>
              <a:spcAft>
                <a:spcPts val="1800"/>
              </a:spcAft>
              <a:buFont typeface="Arial" pitchFamily="34" charset="0"/>
              <a:buChar char="•"/>
            </a:pPr>
            <a:r>
              <a:rPr lang="en-US" b="1">
                <a:solidFill>
                  <a:schemeClr val="tx1"/>
                </a:solidFill>
              </a:rPr>
              <a:t>Standard</a:t>
            </a:r>
            <a:r>
              <a:rPr lang="en-US">
                <a:solidFill>
                  <a:schemeClr val="tx1"/>
                </a:solidFill>
              </a:rPr>
              <a:t>:</a:t>
            </a:r>
            <a:r>
              <a:rPr lang="en-US" b="1">
                <a:solidFill>
                  <a:schemeClr val="tx1"/>
                </a:solidFill>
              </a:rPr>
              <a:t> </a:t>
            </a:r>
            <a:r>
              <a:rPr lang="en-US">
                <a:solidFill>
                  <a:schemeClr val="tx1"/>
                </a:solidFill>
              </a:rPr>
              <a:t>“PREA auditors shall review, at a minimum, a sampling of relevant documents and other records and information for the most recent one year period.”</a:t>
            </a:r>
          </a:p>
          <a:p>
            <a:pPr marL="68580">
              <a:spcBef>
                <a:spcPts val="600"/>
              </a:spcBef>
              <a:spcAft>
                <a:spcPts val="1800"/>
              </a:spcAft>
            </a:pPr>
            <a:r>
              <a:rPr lang="en-US" b="1" i="1">
                <a:solidFill>
                  <a:schemeClr val="tx1"/>
                </a:solidFill>
              </a:rPr>
              <a:t>Also, remember that facilities who are not found to be compliant will have an additional 180-day corrective action period to remedy the situation!</a:t>
            </a:r>
          </a:p>
        </p:txBody>
      </p:sp>
    </p:spTree>
    <p:custDataLst>
      <p:tags r:id="rId1"/>
    </p:custDataLst>
    <p:extLst>
      <p:ext uri="{BB962C8B-B14F-4D97-AF65-F5344CB8AC3E}">
        <p14:creationId xmlns:p14="http://schemas.microsoft.com/office/powerpoint/2010/main" val="91511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cb6fab5-1093-4a67-bcb3-ba6e660cb04a" xsi:nil="true"/>
    <TaxCatchAll xmlns="18fde337-0ae5-4448-91d4-1aac2e7d3530" xsi:nil="true"/>
    <lcf76f155ced4ddcb4097134ff3c332f xmlns="6cb6fab5-1093-4a67-bcb3-ba6e660cb04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238592398667449DC54AED30198904" ma:contentTypeVersion="15" ma:contentTypeDescription="Create a new document." ma:contentTypeScope="" ma:versionID="b7d5fe17e30a5785b46928f340c80dd2">
  <xsd:schema xmlns:xsd="http://www.w3.org/2001/XMLSchema" xmlns:xs="http://www.w3.org/2001/XMLSchema" xmlns:p="http://schemas.microsoft.com/office/2006/metadata/properties" xmlns:ns2="6cb6fab5-1093-4a67-bcb3-ba6e660cb04a" xmlns:ns3="18fde337-0ae5-4448-91d4-1aac2e7d3530" targetNamespace="http://schemas.microsoft.com/office/2006/metadata/properties" ma:root="true" ma:fieldsID="ee62e026e387dda4137540b4628cdd7c" ns2:_="" ns3:_="">
    <xsd:import namespace="6cb6fab5-1093-4a67-bcb3-ba6e660cb04a"/>
    <xsd:import namespace="18fde337-0ae5-4448-91d4-1aac2e7d35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6fab5-1093-4a67-bcb3-ba6e660cb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8bf5b8b-ed8d-4f72-8678-697285c04e6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de337-0ae5-4448-91d4-1aac2e7d35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1030c90-eec1-40d1-a414-de1a0517bdfb}" ma:internalName="TaxCatchAll" ma:showField="CatchAllData" ma:web="18fde337-0ae5-4448-91d4-1aac2e7d35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B66E0-7542-438E-8482-248247C77189}">
  <ds:schemaRefs>
    <ds:schemaRef ds:uri="http://schemas.microsoft.com/sharepoint/v3/contenttype/forms"/>
  </ds:schemaRefs>
</ds:datastoreItem>
</file>

<file path=customXml/itemProps2.xml><?xml version="1.0" encoding="utf-8"?>
<ds:datastoreItem xmlns:ds="http://schemas.openxmlformats.org/officeDocument/2006/customXml" ds:itemID="{B1EE838D-F647-451C-A17D-B39B12DBCE7C}">
  <ds:schemaRefs>
    <ds:schemaRef ds:uri="http://purl.org/dc/elements/1.1/"/>
    <ds:schemaRef ds:uri="http://purl.org/dc/terms/"/>
    <ds:schemaRef ds:uri="http://purl.org/dc/dcmitype/"/>
    <ds:schemaRef ds:uri="http://schemas.microsoft.com/office/2006/metadata/properties"/>
    <ds:schemaRef ds:uri="http://schemas.microsoft.com/office/infopath/2007/PartnerControls"/>
    <ds:schemaRef ds:uri="6cb6fab5-1093-4a67-bcb3-ba6e660cb04a"/>
    <ds:schemaRef ds:uri="http://schemas.microsoft.com/office/2006/documentManagement/types"/>
    <ds:schemaRef ds:uri="http://schemas.openxmlformats.org/package/2006/metadata/core-properties"/>
    <ds:schemaRef ds:uri="18fde337-0ae5-4448-91d4-1aac2e7d3530"/>
    <ds:schemaRef ds:uri="http://www.w3.org/XML/1998/namespace"/>
  </ds:schemaRefs>
</ds:datastoreItem>
</file>

<file path=customXml/itemProps3.xml><?xml version="1.0" encoding="utf-8"?>
<ds:datastoreItem xmlns:ds="http://schemas.openxmlformats.org/officeDocument/2006/customXml" ds:itemID="{EC027000-84B6-468A-9D57-0AC313825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6fab5-1093-4a67-bcb3-ba6e660cb04a"/>
    <ds:schemaRef ds:uri="18fde337-0ae5-4448-91d4-1aac2e7d3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5143</Words>
  <Application>Microsoft Office PowerPoint</Application>
  <PresentationFormat>On-screen Show (4:3)</PresentationFormat>
  <Paragraphs>304</Paragraphs>
  <Slides>40</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Verdana</vt:lpstr>
      <vt:lpstr>Office Theme</vt:lpstr>
      <vt:lpstr>Module 1: PREA Update and Investigation Standards  </vt:lpstr>
      <vt:lpstr>Module 1: Objectives</vt:lpstr>
      <vt:lpstr>PowerPoint Presentation</vt:lpstr>
      <vt:lpstr>PowerPoint Presentation</vt:lpstr>
      <vt:lpstr>Standards Development</vt:lpstr>
      <vt:lpstr>PREA:  Audit Timeline</vt:lpstr>
      <vt:lpstr>How is compliance determined?</vt:lpstr>
      <vt:lpstr>How is compliance determined?</vt:lpstr>
      <vt:lpstr>How is compliance determined?</vt:lpstr>
      <vt:lpstr>Sexual Abuse Statistics</vt:lpstr>
      <vt:lpstr>Sexual Abuse Statistics</vt:lpstr>
      <vt:lpstr>Sexual Abuse Statistics</vt:lpstr>
      <vt:lpstr>PREA Investigative Standards</vt:lpstr>
      <vt:lpstr>Section 115.5:  DEFINITIONS</vt:lpstr>
      <vt:lpstr>Section 115.(3)21:  Evidence Protocol and Forensic Medical Exams</vt:lpstr>
      <vt:lpstr>Section 115.(3)21:  Evidence Protocol and Forensic Medical Exams</vt:lpstr>
      <vt:lpstr>Section 115.(3)22:  Policies to ensure referrals of allegations for investigations</vt:lpstr>
      <vt:lpstr>Section 115.(3)22:  Policies to ensure referrals of allegations for investigations</vt:lpstr>
      <vt:lpstr>Section 115.(3)31:  Employee Training</vt:lpstr>
      <vt:lpstr>Section 115.(3)33: Inmate/Resident Education</vt:lpstr>
      <vt:lpstr>Section 115.(3)34: Specialized Training-Investigations</vt:lpstr>
      <vt:lpstr>Section 115.(3)51: Inmate Reporting</vt:lpstr>
      <vt:lpstr>Section 115.(3)61: Staff and Agency Reporting Duties</vt:lpstr>
      <vt:lpstr>Section 115.(3)66:  Preservation of Ability to Protect Inmates/Residents from Contact with Abusers</vt:lpstr>
      <vt:lpstr>Section 115.(3)67:  Agency Protection Against Retaliation</vt:lpstr>
      <vt:lpstr>Section 115.(3)67:  Agency Protection Against Retaliation (continued)</vt:lpstr>
      <vt:lpstr>Section 115.(3)71: Criminal and Administrative Agency Investigations</vt:lpstr>
      <vt:lpstr>Section 115.(3)71 (continued)</vt:lpstr>
      <vt:lpstr>Section 115.(3)71 (continued)</vt:lpstr>
      <vt:lpstr>Section 115.(3)71 (continued)</vt:lpstr>
      <vt:lpstr>Section 115.(3)71 (continued)</vt:lpstr>
      <vt:lpstr>Section 115.(3)71 (continued)</vt:lpstr>
      <vt:lpstr>Section 115.(3)72: Evidence Standard for Administrative Investigations</vt:lpstr>
      <vt:lpstr>Section 115.(3)73:  Reporting to Inmates/Residents</vt:lpstr>
      <vt:lpstr>Section 115.(3)73:  Reporting to Inmates/Residents</vt:lpstr>
      <vt:lpstr>Section 115.(3)76:  Staff Discipline</vt:lpstr>
      <vt:lpstr>Section 115.(3)77:  Corrective Action for Contractors and Volunteers</vt:lpstr>
      <vt:lpstr>Section 115.(3)78:  Inmate Discipline / Interventions and Disciplinary Sanctions for Residents</vt:lpstr>
      <vt:lpstr>Section 115.(3)86:  Sexual Abuse Incident Reviews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Training: Investigations March 18-20, 2013 National Institute of Corrections Training Academy Denver, CO</dc:title>
  <dc:creator>Rachel Bosley</dc:creator>
  <cp:lastModifiedBy>Caleb Asbridge</cp:lastModifiedBy>
  <cp:revision>3</cp:revision>
  <dcterms:created xsi:type="dcterms:W3CDTF">2013-02-21T18:23:14Z</dcterms:created>
  <dcterms:modified xsi:type="dcterms:W3CDTF">2024-06-18T14:28:53Z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0x010100F7238592398667449DC54AED30198904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127500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y fmtid="{D5CDD505-2E9C-101B-9397-08002B2CF9AE}" pid="13" name="TriggerFlowInfo">
    <vt:lpwstr/>
  </property>
</Properties>
</file>